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8.xml" ContentType="application/vnd.openxmlformats-officedocument.presentationml.tags+xml"/>
  <Override PartName="/ppt/notesSlides/notesSlide36.xml" ContentType="application/vnd.openxmlformats-officedocument.presentationml.notesSlide+xml"/>
  <Override PartName="/ppt/tags/tag9.xml" ContentType="application/vnd.openxmlformats-officedocument.presentationml.tags+xml"/>
  <Override PartName="/ppt/notesSlides/notesSlide37.xml" ContentType="application/vnd.openxmlformats-officedocument.presentationml.notesSlide+xml"/>
  <Override PartName="/ppt/tags/tag10.xml" ContentType="application/vnd.openxmlformats-officedocument.presentationml.tags+xml"/>
  <Override PartName="/ppt/notesSlides/notesSlide38.xml" ContentType="application/vnd.openxmlformats-officedocument.presentationml.notesSlide+xml"/>
  <Override PartName="/ppt/tags/tag11.xml" ContentType="application/vnd.openxmlformats-officedocument.presentationml.tags+xml"/>
  <Override PartName="/ppt/notesSlides/notesSlide39.xml" ContentType="application/vnd.openxmlformats-officedocument.presentationml.notesSlide+xml"/>
  <Override PartName="/ppt/tags/tag1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3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14.xml" ContentType="application/vnd.openxmlformats-officedocument.presentationml.tags+xml"/>
  <Override PartName="/ppt/notesSlides/notesSlide48.xml" ContentType="application/vnd.openxmlformats-officedocument.presentationml.notesSlide+xml"/>
  <Override PartName="/ppt/tags/tag15.xml" ContentType="application/vnd.openxmlformats-officedocument.presentationml.tags+xml"/>
  <Override PartName="/ppt/notesSlides/notesSlide49.xml" ContentType="application/vnd.openxmlformats-officedocument.presentationml.notesSlide+xml"/>
  <Override PartName="/ppt/tags/tag16.xml" ContentType="application/vnd.openxmlformats-officedocument.presentationml.tags+xml"/>
  <Override PartName="/ppt/notesSlides/notesSlide50.xml" ContentType="application/vnd.openxmlformats-officedocument.presentationml.notesSlide+xml"/>
  <Override PartName="/ppt/tags/tag17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4"/>
  </p:notesMasterIdLst>
  <p:handoutMasterIdLst>
    <p:handoutMasterId r:id="rId155"/>
  </p:handoutMasterIdLst>
  <p:sldIdLst>
    <p:sldId id="4656" r:id="rId2"/>
    <p:sldId id="4653" r:id="rId3"/>
    <p:sldId id="4654" r:id="rId4"/>
    <p:sldId id="4655" r:id="rId5"/>
    <p:sldId id="676" r:id="rId6"/>
    <p:sldId id="3174" r:id="rId7"/>
    <p:sldId id="665" r:id="rId8"/>
    <p:sldId id="3177" r:id="rId9"/>
    <p:sldId id="3178" r:id="rId10"/>
    <p:sldId id="3179" r:id="rId11"/>
    <p:sldId id="3180" r:id="rId12"/>
    <p:sldId id="3183" r:id="rId13"/>
    <p:sldId id="3185" r:id="rId14"/>
    <p:sldId id="3199" r:id="rId15"/>
    <p:sldId id="3200" r:id="rId16"/>
    <p:sldId id="3188" r:id="rId17"/>
    <p:sldId id="3189" r:id="rId18"/>
    <p:sldId id="3191" r:id="rId19"/>
    <p:sldId id="3190" r:id="rId20"/>
    <p:sldId id="3192" r:id="rId21"/>
    <p:sldId id="3194" r:id="rId22"/>
    <p:sldId id="3193" r:id="rId23"/>
    <p:sldId id="3195" r:id="rId24"/>
    <p:sldId id="3198" r:id="rId25"/>
    <p:sldId id="3236" r:id="rId26"/>
    <p:sldId id="3203" r:id="rId27"/>
    <p:sldId id="3204" r:id="rId28"/>
    <p:sldId id="4659" r:id="rId29"/>
    <p:sldId id="3206" r:id="rId30"/>
    <p:sldId id="3207" r:id="rId31"/>
    <p:sldId id="3208" r:id="rId32"/>
    <p:sldId id="3209" r:id="rId33"/>
    <p:sldId id="3210" r:id="rId34"/>
    <p:sldId id="731" r:id="rId35"/>
    <p:sldId id="3211" r:id="rId36"/>
    <p:sldId id="3212" r:id="rId37"/>
    <p:sldId id="3213" r:id="rId38"/>
    <p:sldId id="3214" r:id="rId39"/>
    <p:sldId id="3215" r:id="rId40"/>
    <p:sldId id="3216" r:id="rId41"/>
    <p:sldId id="3217" r:id="rId42"/>
    <p:sldId id="3218" r:id="rId43"/>
    <p:sldId id="3219" r:id="rId44"/>
    <p:sldId id="3220" r:id="rId45"/>
    <p:sldId id="3221" r:id="rId46"/>
    <p:sldId id="3222" r:id="rId47"/>
    <p:sldId id="3223" r:id="rId48"/>
    <p:sldId id="3224" r:id="rId49"/>
    <p:sldId id="3225" r:id="rId50"/>
    <p:sldId id="3226" r:id="rId51"/>
    <p:sldId id="3227" r:id="rId52"/>
    <p:sldId id="3228" r:id="rId53"/>
    <p:sldId id="3229" r:id="rId54"/>
    <p:sldId id="3230" r:id="rId55"/>
    <p:sldId id="3231" r:id="rId56"/>
    <p:sldId id="3232" r:id="rId57"/>
    <p:sldId id="3233" r:id="rId58"/>
    <p:sldId id="3234" r:id="rId59"/>
    <p:sldId id="3205" r:id="rId60"/>
    <p:sldId id="257" r:id="rId61"/>
    <p:sldId id="262" r:id="rId62"/>
    <p:sldId id="289" r:id="rId63"/>
    <p:sldId id="258" r:id="rId64"/>
    <p:sldId id="259" r:id="rId65"/>
    <p:sldId id="260" r:id="rId66"/>
    <p:sldId id="261" r:id="rId67"/>
    <p:sldId id="266" r:id="rId68"/>
    <p:sldId id="276" r:id="rId69"/>
    <p:sldId id="274" r:id="rId70"/>
    <p:sldId id="263" r:id="rId71"/>
    <p:sldId id="269" r:id="rId72"/>
    <p:sldId id="271" r:id="rId73"/>
    <p:sldId id="286" r:id="rId74"/>
    <p:sldId id="285" r:id="rId75"/>
    <p:sldId id="288" r:id="rId76"/>
    <p:sldId id="4651" r:id="rId77"/>
    <p:sldId id="4613" r:id="rId78"/>
    <p:sldId id="4614" r:id="rId79"/>
    <p:sldId id="4615" r:id="rId80"/>
    <p:sldId id="4616" r:id="rId81"/>
    <p:sldId id="4617" r:id="rId82"/>
    <p:sldId id="4618" r:id="rId83"/>
    <p:sldId id="4620" r:id="rId84"/>
    <p:sldId id="4621" r:id="rId85"/>
    <p:sldId id="4622" r:id="rId86"/>
    <p:sldId id="4623" r:id="rId87"/>
    <p:sldId id="4625" r:id="rId88"/>
    <p:sldId id="4612" r:id="rId89"/>
    <p:sldId id="4629" r:id="rId90"/>
    <p:sldId id="4630" r:id="rId91"/>
    <p:sldId id="4631" r:id="rId92"/>
    <p:sldId id="4632" r:id="rId93"/>
    <p:sldId id="4633" r:id="rId94"/>
    <p:sldId id="4634" r:id="rId95"/>
    <p:sldId id="4635" r:id="rId96"/>
    <p:sldId id="4636" r:id="rId97"/>
    <p:sldId id="4637" r:id="rId98"/>
    <p:sldId id="4638" r:id="rId99"/>
    <p:sldId id="4639" r:id="rId100"/>
    <p:sldId id="4640" r:id="rId101"/>
    <p:sldId id="4619" r:id="rId102"/>
    <p:sldId id="4641" r:id="rId103"/>
    <p:sldId id="4642" r:id="rId104"/>
    <p:sldId id="4627" r:id="rId105"/>
    <p:sldId id="4643" r:id="rId106"/>
    <p:sldId id="4644" r:id="rId107"/>
    <p:sldId id="4645" r:id="rId108"/>
    <p:sldId id="4646" r:id="rId109"/>
    <p:sldId id="4647" r:id="rId110"/>
    <p:sldId id="4624" r:id="rId111"/>
    <p:sldId id="4626" r:id="rId112"/>
    <p:sldId id="4650" r:id="rId113"/>
    <p:sldId id="4657" r:id="rId114"/>
    <p:sldId id="347" r:id="rId115"/>
    <p:sldId id="336" r:id="rId116"/>
    <p:sldId id="377" r:id="rId117"/>
    <p:sldId id="376" r:id="rId118"/>
    <p:sldId id="345" r:id="rId119"/>
    <p:sldId id="378" r:id="rId120"/>
    <p:sldId id="348" r:id="rId121"/>
    <p:sldId id="354" r:id="rId122"/>
    <p:sldId id="356" r:id="rId123"/>
    <p:sldId id="361" r:id="rId124"/>
    <p:sldId id="362" r:id="rId125"/>
    <p:sldId id="355" r:id="rId126"/>
    <p:sldId id="349" r:id="rId127"/>
    <p:sldId id="358" r:id="rId128"/>
    <p:sldId id="392" r:id="rId129"/>
    <p:sldId id="367" r:id="rId130"/>
    <p:sldId id="366" r:id="rId131"/>
    <p:sldId id="365" r:id="rId132"/>
    <p:sldId id="393" r:id="rId133"/>
    <p:sldId id="360" r:id="rId134"/>
    <p:sldId id="368" r:id="rId135"/>
    <p:sldId id="369" r:id="rId136"/>
    <p:sldId id="373" r:id="rId137"/>
    <p:sldId id="372" r:id="rId138"/>
    <p:sldId id="374" r:id="rId139"/>
    <p:sldId id="380" r:id="rId140"/>
    <p:sldId id="375" r:id="rId141"/>
    <p:sldId id="382" r:id="rId142"/>
    <p:sldId id="383" r:id="rId143"/>
    <p:sldId id="384" r:id="rId144"/>
    <p:sldId id="386" r:id="rId145"/>
    <p:sldId id="385" r:id="rId146"/>
    <p:sldId id="387" r:id="rId147"/>
    <p:sldId id="388" r:id="rId148"/>
    <p:sldId id="389" r:id="rId149"/>
    <p:sldId id="381" r:id="rId150"/>
    <p:sldId id="390" r:id="rId151"/>
    <p:sldId id="394" r:id="rId152"/>
    <p:sldId id="4658" r:id="rId15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6A6A6"/>
    <a:srgbClr val="95B3D7"/>
    <a:srgbClr val="FFFFFF"/>
    <a:srgbClr val="D9D9D9"/>
    <a:srgbClr val="FFFFCC"/>
    <a:srgbClr val="3A85B9"/>
    <a:srgbClr val="EBF1DE"/>
    <a:srgbClr val="E6E6E6"/>
    <a:srgbClr val="E6E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857412-05F4-D749-A24D-0B03FFDCD222}" v="422" dt="2025-01-18T08:42:40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1" autoAdjust="0"/>
    <p:restoredTop sz="64121" autoAdjust="0"/>
  </p:normalViewPr>
  <p:slideViewPr>
    <p:cSldViewPr>
      <p:cViewPr varScale="1">
        <p:scale>
          <a:sx n="70" d="100"/>
          <a:sy n="70" d="100"/>
        </p:scale>
        <p:origin x="1824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2128" y="20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microsoft.com/office/2016/11/relationships/changesInfo" Target="changesInfos/changesInfo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徐瑞帆" userId="1e4ad3fb-f8f6-4d3e-a9cf-da9fc5e93fef" providerId="ADAL" clId="{99857412-05F4-D749-A24D-0B03FFDCD222}"/>
    <pc:docChg chg="undo redo custSel addSld delSld modSld sldOrd">
      <pc:chgData name="徐瑞帆" userId="1e4ad3fb-f8f6-4d3e-a9cf-da9fc5e93fef" providerId="ADAL" clId="{99857412-05F4-D749-A24D-0B03FFDCD222}" dt="2025-01-18T09:09:38.339" v="4823" actId="1076"/>
      <pc:docMkLst>
        <pc:docMk/>
      </pc:docMkLst>
      <pc:sldChg chg="del">
        <pc:chgData name="徐瑞帆" userId="1e4ad3fb-f8f6-4d3e-a9cf-da9fc5e93fef" providerId="ADAL" clId="{99857412-05F4-D749-A24D-0B03FFDCD222}" dt="2025-01-15T04:43:33.776" v="284" actId="2696"/>
        <pc:sldMkLst>
          <pc:docMk/>
          <pc:sldMk cId="1137263485" sldId="636"/>
        </pc:sldMkLst>
      </pc:sldChg>
      <pc:sldChg chg="addSp delSp mod modAnim">
        <pc:chgData name="徐瑞帆" userId="1e4ad3fb-f8f6-4d3e-a9cf-da9fc5e93fef" providerId="ADAL" clId="{99857412-05F4-D749-A24D-0B03FFDCD222}" dt="2025-01-14T05:27:07.040" v="52"/>
        <pc:sldMkLst>
          <pc:docMk/>
          <pc:sldMk cId="2615919659" sldId="643"/>
        </pc:sldMkLst>
        <pc:spChg chg="add del">
          <ac:chgData name="徐瑞帆" userId="1e4ad3fb-f8f6-4d3e-a9cf-da9fc5e93fef" providerId="ADAL" clId="{99857412-05F4-D749-A24D-0B03FFDCD222}" dt="2025-01-14T05:21:58.632" v="2" actId="22"/>
          <ac:spMkLst>
            <pc:docMk/>
            <pc:sldMk cId="2615919659" sldId="643"/>
            <ac:spMk id="8" creationId="{F3A64B4A-1247-3C65-3EAC-DBB53192BAF5}"/>
          </ac:spMkLst>
        </pc:spChg>
        <pc:spChg chg="add del">
          <ac:chgData name="徐瑞帆" userId="1e4ad3fb-f8f6-4d3e-a9cf-da9fc5e93fef" providerId="ADAL" clId="{99857412-05F4-D749-A24D-0B03FFDCD222}" dt="2025-01-14T05:22:00.850" v="4" actId="22"/>
          <ac:spMkLst>
            <pc:docMk/>
            <pc:sldMk cId="2615919659" sldId="643"/>
            <ac:spMk id="10" creationId="{707301B0-2B54-5D38-317B-A959CE521DE5}"/>
          </ac:spMkLst>
        </pc:spChg>
        <pc:spChg chg="add del">
          <ac:chgData name="徐瑞帆" userId="1e4ad3fb-f8f6-4d3e-a9cf-da9fc5e93fef" providerId="ADAL" clId="{99857412-05F4-D749-A24D-0B03FFDCD222}" dt="2025-01-14T05:22:05.951" v="6" actId="22"/>
          <ac:spMkLst>
            <pc:docMk/>
            <pc:sldMk cId="2615919659" sldId="643"/>
            <ac:spMk id="13" creationId="{1D901F60-2734-5E35-EF0E-4FC66717ED0D}"/>
          </ac:spMkLst>
        </pc:spChg>
      </pc:sldChg>
      <pc:sldChg chg="del">
        <pc:chgData name="徐瑞帆" userId="1e4ad3fb-f8f6-4d3e-a9cf-da9fc5e93fef" providerId="ADAL" clId="{99857412-05F4-D749-A24D-0B03FFDCD222}" dt="2025-01-15T04:43:27.222" v="283" actId="2696"/>
        <pc:sldMkLst>
          <pc:docMk/>
          <pc:sldMk cId="3386777980" sldId="665"/>
        </pc:sldMkLst>
      </pc:sldChg>
      <pc:sldChg chg="del">
        <pc:chgData name="徐瑞帆" userId="1e4ad3fb-f8f6-4d3e-a9cf-da9fc5e93fef" providerId="ADAL" clId="{99857412-05F4-D749-A24D-0B03FFDCD222}" dt="2025-01-13T04:53:18.258" v="0" actId="2696"/>
        <pc:sldMkLst>
          <pc:docMk/>
          <pc:sldMk cId="75521326" sldId="666"/>
        </pc:sldMkLst>
      </pc:sldChg>
      <pc:sldChg chg="del">
        <pc:chgData name="徐瑞帆" userId="1e4ad3fb-f8f6-4d3e-a9cf-da9fc5e93fef" providerId="ADAL" clId="{99857412-05F4-D749-A24D-0B03FFDCD222}" dt="2025-01-13T04:53:18.258" v="0" actId="2696"/>
        <pc:sldMkLst>
          <pc:docMk/>
          <pc:sldMk cId="1198210245" sldId="669"/>
        </pc:sldMkLst>
      </pc:sldChg>
      <pc:sldChg chg="addSp delSp modSp mod">
        <pc:chgData name="徐瑞帆" userId="1e4ad3fb-f8f6-4d3e-a9cf-da9fc5e93fef" providerId="ADAL" clId="{99857412-05F4-D749-A24D-0B03FFDCD222}" dt="2025-01-18T02:44:07.820" v="1145" actId="20577"/>
        <pc:sldMkLst>
          <pc:docMk/>
          <pc:sldMk cId="1484272322" sldId="676"/>
        </pc:sldMkLst>
        <pc:spChg chg="mod">
          <ac:chgData name="徐瑞帆" userId="1e4ad3fb-f8f6-4d3e-a9cf-da9fc5e93fef" providerId="ADAL" clId="{99857412-05F4-D749-A24D-0B03FFDCD222}" dt="2025-01-15T08:35:07.384" v="649" actId="20577"/>
          <ac:spMkLst>
            <pc:docMk/>
            <pc:sldMk cId="1484272322" sldId="676"/>
            <ac:spMk id="2" creationId="{00000000-0000-0000-0000-000000000000}"/>
          </ac:spMkLst>
        </pc:spChg>
        <pc:spChg chg="mod">
          <ac:chgData name="徐瑞帆" userId="1e4ad3fb-f8f6-4d3e-a9cf-da9fc5e93fef" providerId="ADAL" clId="{99857412-05F4-D749-A24D-0B03FFDCD222}" dt="2025-01-18T02:44:07.820" v="1145" actId="20577"/>
          <ac:spMkLst>
            <pc:docMk/>
            <pc:sldMk cId="1484272322" sldId="676"/>
            <ac:spMk id="3" creationId="{00000000-0000-0000-0000-000000000000}"/>
          </ac:spMkLst>
        </pc:spChg>
        <pc:spChg chg="add del">
          <ac:chgData name="徐瑞帆" userId="1e4ad3fb-f8f6-4d3e-a9cf-da9fc5e93fef" providerId="ADAL" clId="{99857412-05F4-D749-A24D-0B03FFDCD222}" dt="2025-01-15T04:42:33.773" v="279" actId="22"/>
          <ac:spMkLst>
            <pc:docMk/>
            <pc:sldMk cId="1484272322" sldId="676"/>
            <ac:spMk id="5" creationId="{E48180DF-0F9C-84DA-3129-05D3549BD44F}"/>
          </ac:spMkLst>
        </pc:spChg>
      </pc:sldChg>
      <pc:sldChg chg="del">
        <pc:chgData name="徐瑞帆" userId="1e4ad3fb-f8f6-4d3e-a9cf-da9fc5e93fef" providerId="ADAL" clId="{99857412-05F4-D749-A24D-0B03FFDCD222}" dt="2025-01-13T04:53:18.258" v="0" actId="2696"/>
        <pc:sldMkLst>
          <pc:docMk/>
          <pc:sldMk cId="2519044610" sldId="697"/>
        </pc:sldMkLst>
      </pc:sldChg>
      <pc:sldChg chg="add del modNotesTx">
        <pc:chgData name="徐瑞帆" userId="1e4ad3fb-f8f6-4d3e-a9cf-da9fc5e93fef" providerId="ADAL" clId="{99857412-05F4-D749-A24D-0B03FFDCD222}" dt="2025-01-18T02:38:29.233" v="1122" actId="20577"/>
        <pc:sldMkLst>
          <pc:docMk/>
          <pc:sldMk cId="1253068736" sldId="701"/>
        </pc:sldMkLst>
      </pc:sldChg>
      <pc:sldChg chg="addSp delSp modSp mod modAnim modNotesTx">
        <pc:chgData name="徐瑞帆" userId="1e4ad3fb-f8f6-4d3e-a9cf-da9fc5e93fef" providerId="ADAL" clId="{99857412-05F4-D749-A24D-0B03FFDCD222}" dt="2025-01-18T08:11:44.678" v="2091"/>
        <pc:sldMkLst>
          <pc:docMk/>
          <pc:sldMk cId="4207959107" sldId="713"/>
        </pc:sldMkLst>
        <pc:spChg chg="mod">
          <ac:chgData name="徐瑞帆" userId="1e4ad3fb-f8f6-4d3e-a9cf-da9fc5e93fef" providerId="ADAL" clId="{99857412-05F4-D749-A24D-0B03FFDCD222}" dt="2025-01-14T05:25:57.046" v="33" actId="20577"/>
          <ac:spMkLst>
            <pc:docMk/>
            <pc:sldMk cId="4207959107" sldId="713"/>
            <ac:spMk id="3" creationId="{4D1217D4-A902-D208-D0C9-27235B79951B}"/>
          </ac:spMkLst>
        </pc:spChg>
        <pc:spChg chg="add del mod">
          <ac:chgData name="徐瑞帆" userId="1e4ad3fb-f8f6-4d3e-a9cf-da9fc5e93fef" providerId="ADAL" clId="{99857412-05F4-D749-A24D-0B03FFDCD222}" dt="2025-01-14T05:43:00.422" v="150"/>
          <ac:spMkLst>
            <pc:docMk/>
            <pc:sldMk cId="4207959107" sldId="713"/>
            <ac:spMk id="7" creationId="{614148B7-8524-F08D-D604-13D10CFA5800}"/>
          </ac:spMkLst>
        </pc:spChg>
        <pc:spChg chg="mod">
          <ac:chgData name="徐瑞帆" userId="1e4ad3fb-f8f6-4d3e-a9cf-da9fc5e93fef" providerId="ADAL" clId="{99857412-05F4-D749-A24D-0B03FFDCD222}" dt="2025-01-14T05:26:00.245" v="34" actId="1076"/>
          <ac:spMkLst>
            <pc:docMk/>
            <pc:sldMk cId="4207959107" sldId="713"/>
            <ac:spMk id="19" creationId="{3D102524-1DDB-0100-7D72-2C23B5F3A848}"/>
          </ac:spMkLst>
        </pc:spChg>
      </pc:sldChg>
      <pc:sldChg chg="addSp delSp modSp mod delAnim modAnim modNotesTx">
        <pc:chgData name="徐瑞帆" userId="1e4ad3fb-f8f6-4d3e-a9cf-da9fc5e93fef" providerId="ADAL" clId="{99857412-05F4-D749-A24D-0B03FFDCD222}" dt="2025-01-18T08:27:01.976" v="3202" actId="20577"/>
        <pc:sldMkLst>
          <pc:docMk/>
          <pc:sldMk cId="261847277" sldId="718"/>
        </pc:sldMkLst>
        <pc:spChg chg="mod">
          <ac:chgData name="徐瑞帆" userId="1e4ad3fb-f8f6-4d3e-a9cf-da9fc5e93fef" providerId="ADAL" clId="{99857412-05F4-D749-A24D-0B03FFDCD222}" dt="2025-01-16T09:16:14.143" v="919" actId="20577"/>
          <ac:spMkLst>
            <pc:docMk/>
            <pc:sldMk cId="261847277" sldId="718"/>
            <ac:spMk id="3" creationId="{95F7501C-541C-2125-683A-B5A9F355C745}"/>
          </ac:spMkLst>
        </pc:spChg>
        <pc:spChg chg="add del mod">
          <ac:chgData name="徐瑞帆" userId="1e4ad3fb-f8f6-4d3e-a9cf-da9fc5e93fef" providerId="ADAL" clId="{99857412-05F4-D749-A24D-0B03FFDCD222}" dt="2025-01-16T09:14:18.134" v="904"/>
          <ac:spMkLst>
            <pc:docMk/>
            <pc:sldMk cId="261847277" sldId="718"/>
            <ac:spMk id="7" creationId="{1DF53D8F-B34B-A624-B974-75708D3B4636}"/>
          </ac:spMkLst>
        </pc:spChg>
        <pc:spChg chg="del">
          <ac:chgData name="徐瑞帆" userId="1e4ad3fb-f8f6-4d3e-a9cf-da9fc5e93fef" providerId="ADAL" clId="{99857412-05F4-D749-A24D-0B03FFDCD222}" dt="2025-01-16T09:03:04.579" v="804" actId="478"/>
          <ac:spMkLst>
            <pc:docMk/>
            <pc:sldMk cId="261847277" sldId="718"/>
            <ac:spMk id="8" creationId="{5EDFCB8E-F9E0-5119-B134-ECEB3FC5F351}"/>
          </ac:spMkLst>
        </pc:spChg>
        <pc:spChg chg="del">
          <ac:chgData name="徐瑞帆" userId="1e4ad3fb-f8f6-4d3e-a9cf-da9fc5e93fef" providerId="ADAL" clId="{99857412-05F4-D749-A24D-0B03FFDCD222}" dt="2025-01-16T09:03:03.712" v="803" actId="478"/>
          <ac:spMkLst>
            <pc:docMk/>
            <pc:sldMk cId="261847277" sldId="718"/>
            <ac:spMk id="10" creationId="{60CC6A3D-D88D-9A3D-88EE-586408619276}"/>
          </ac:spMkLst>
        </pc:spChg>
        <pc:spChg chg="del">
          <ac:chgData name="徐瑞帆" userId="1e4ad3fb-f8f6-4d3e-a9cf-da9fc5e93fef" providerId="ADAL" clId="{99857412-05F4-D749-A24D-0B03FFDCD222}" dt="2025-01-16T09:03:03.712" v="803" actId="478"/>
          <ac:spMkLst>
            <pc:docMk/>
            <pc:sldMk cId="261847277" sldId="718"/>
            <ac:spMk id="11" creationId="{A0FF8B93-1CC9-4539-D1CF-E646E371A80F}"/>
          </ac:spMkLst>
        </pc:spChg>
      </pc:sldChg>
      <pc:sldChg chg="del">
        <pc:chgData name="徐瑞帆" userId="1e4ad3fb-f8f6-4d3e-a9cf-da9fc5e93fef" providerId="ADAL" clId="{99857412-05F4-D749-A24D-0B03FFDCD222}" dt="2025-01-14T05:29:45.374" v="147" actId="2696"/>
        <pc:sldMkLst>
          <pc:docMk/>
          <pc:sldMk cId="559577526" sldId="721"/>
        </pc:sldMkLst>
      </pc:sldChg>
      <pc:sldChg chg="modNotesTx">
        <pc:chgData name="徐瑞帆" userId="1e4ad3fb-f8f6-4d3e-a9cf-da9fc5e93fef" providerId="ADAL" clId="{99857412-05F4-D749-A24D-0B03FFDCD222}" dt="2025-01-18T08:14:35.215" v="2320" actId="20577"/>
        <pc:sldMkLst>
          <pc:docMk/>
          <pc:sldMk cId="1771565916" sldId="722"/>
        </pc:sldMkLst>
      </pc:sldChg>
      <pc:sldChg chg="delSp modSp mod modAnim modNotesTx">
        <pc:chgData name="徐瑞帆" userId="1e4ad3fb-f8f6-4d3e-a9cf-da9fc5e93fef" providerId="ADAL" clId="{99857412-05F4-D749-A24D-0B03FFDCD222}" dt="2025-01-18T09:09:38.339" v="4823" actId="1076"/>
        <pc:sldMkLst>
          <pc:docMk/>
          <pc:sldMk cId="484551298" sldId="723"/>
        </pc:sldMkLst>
        <pc:spChg chg="del mod">
          <ac:chgData name="徐瑞帆" userId="1e4ad3fb-f8f6-4d3e-a9cf-da9fc5e93fef" providerId="ADAL" clId="{99857412-05F4-D749-A24D-0B03FFDCD222}" dt="2025-01-18T09:09:34.859" v="4822" actId="478"/>
          <ac:spMkLst>
            <pc:docMk/>
            <pc:sldMk cId="484551298" sldId="723"/>
            <ac:spMk id="8" creationId="{A515C88B-E78C-0D18-7310-71A48BC59447}"/>
          </ac:spMkLst>
        </pc:spChg>
        <pc:spChg chg="mod">
          <ac:chgData name="徐瑞帆" userId="1e4ad3fb-f8f6-4d3e-a9cf-da9fc5e93fef" providerId="ADAL" clId="{99857412-05F4-D749-A24D-0B03FFDCD222}" dt="2025-01-18T09:09:38.339" v="4823" actId="1076"/>
          <ac:spMkLst>
            <pc:docMk/>
            <pc:sldMk cId="484551298" sldId="723"/>
            <ac:spMk id="11" creationId="{EDD2E81A-1CA0-05B0-65AC-482BAA5CE5C9}"/>
          </ac:spMkLst>
        </pc:spChg>
      </pc:sldChg>
      <pc:sldChg chg="modAnim modNotesTx">
        <pc:chgData name="徐瑞帆" userId="1e4ad3fb-f8f6-4d3e-a9cf-da9fc5e93fef" providerId="ADAL" clId="{99857412-05F4-D749-A24D-0B03FFDCD222}" dt="2025-01-18T08:22:47.205" v="3054" actId="20577"/>
        <pc:sldMkLst>
          <pc:docMk/>
          <pc:sldMk cId="3518130949" sldId="724"/>
        </pc:sldMkLst>
      </pc:sldChg>
      <pc:sldChg chg="modSp modAnim modNotesTx">
        <pc:chgData name="徐瑞帆" userId="1e4ad3fb-f8f6-4d3e-a9cf-da9fc5e93fef" providerId="ADAL" clId="{99857412-05F4-D749-A24D-0B03FFDCD222}" dt="2025-01-18T08:37:00.533" v="3728" actId="20577"/>
        <pc:sldMkLst>
          <pc:docMk/>
          <pc:sldMk cId="3306918973" sldId="725"/>
        </pc:sldMkLst>
        <pc:spChg chg="mod">
          <ac:chgData name="徐瑞帆" userId="1e4ad3fb-f8f6-4d3e-a9cf-da9fc5e93fef" providerId="ADAL" clId="{99857412-05F4-D749-A24D-0B03FFDCD222}" dt="2025-01-16T09:10:52.565" v="854" actId="15"/>
          <ac:spMkLst>
            <pc:docMk/>
            <pc:sldMk cId="3306918973" sldId="725"/>
            <ac:spMk id="3" creationId="{95F7501C-541C-2125-683A-B5A9F355C745}"/>
          </ac:spMkLst>
        </pc:spChg>
        <pc:spChg chg="mod">
          <ac:chgData name="徐瑞帆" userId="1e4ad3fb-f8f6-4d3e-a9cf-da9fc5e93fef" providerId="ADAL" clId="{99857412-05F4-D749-A24D-0B03FFDCD222}" dt="2025-01-16T09:09:55.035" v="846" actId="20577"/>
          <ac:spMkLst>
            <pc:docMk/>
            <pc:sldMk cId="3306918973" sldId="725"/>
            <ac:spMk id="7" creationId="{83D218B6-1012-CA54-1254-B69E28ADF241}"/>
          </ac:spMkLst>
        </pc:spChg>
      </pc:sldChg>
      <pc:sldChg chg="modSp mod modNotesTx">
        <pc:chgData name="徐瑞帆" userId="1e4ad3fb-f8f6-4d3e-a9cf-da9fc5e93fef" providerId="ADAL" clId="{99857412-05F4-D749-A24D-0B03FFDCD222}" dt="2025-01-18T08:44:19.391" v="4420"/>
        <pc:sldMkLst>
          <pc:docMk/>
          <pc:sldMk cId="2728071819" sldId="727"/>
        </pc:sldMkLst>
        <pc:spChg chg="mod">
          <ac:chgData name="徐瑞帆" userId="1e4ad3fb-f8f6-4d3e-a9cf-da9fc5e93fef" providerId="ADAL" clId="{99857412-05F4-D749-A24D-0B03FFDCD222}" dt="2025-01-16T09:15:12.986" v="909" actId="20577"/>
          <ac:spMkLst>
            <pc:docMk/>
            <pc:sldMk cId="2728071819" sldId="727"/>
            <ac:spMk id="3" creationId="{95F7501C-541C-2125-683A-B5A9F355C745}"/>
          </ac:spMkLst>
        </pc:spChg>
      </pc:sldChg>
      <pc:sldChg chg="modNotesTx">
        <pc:chgData name="徐瑞帆" userId="1e4ad3fb-f8f6-4d3e-a9cf-da9fc5e93fef" providerId="ADAL" clId="{99857412-05F4-D749-A24D-0B03FFDCD222}" dt="2025-01-18T08:46:20.258" v="4429"/>
        <pc:sldMkLst>
          <pc:docMk/>
          <pc:sldMk cId="116121456" sldId="728"/>
        </pc:sldMkLst>
      </pc:sldChg>
      <pc:sldChg chg="modSp mod modNotesTx">
        <pc:chgData name="徐瑞帆" userId="1e4ad3fb-f8f6-4d3e-a9cf-da9fc5e93fef" providerId="ADAL" clId="{99857412-05F4-D749-A24D-0B03FFDCD222}" dt="2025-01-18T09:09:15.658" v="4819" actId="20577"/>
        <pc:sldMkLst>
          <pc:docMk/>
          <pc:sldMk cId="18775385" sldId="729"/>
        </pc:sldMkLst>
        <pc:spChg chg="mod">
          <ac:chgData name="徐瑞帆" userId="1e4ad3fb-f8f6-4d3e-a9cf-da9fc5e93fef" providerId="ADAL" clId="{99857412-05F4-D749-A24D-0B03FFDCD222}" dt="2025-01-16T09:12:09.655" v="864" actId="15"/>
          <ac:spMkLst>
            <pc:docMk/>
            <pc:sldMk cId="18775385" sldId="729"/>
            <ac:spMk id="3" creationId="{95F7501C-541C-2125-683A-B5A9F355C745}"/>
          </ac:spMkLst>
        </pc:spChg>
      </pc:sldChg>
      <pc:sldChg chg="modNotesTx">
        <pc:chgData name="徐瑞帆" userId="1e4ad3fb-f8f6-4d3e-a9cf-da9fc5e93fef" providerId="ADAL" clId="{99857412-05F4-D749-A24D-0B03FFDCD222}" dt="2025-01-18T08:49:57.042" v="4810"/>
        <pc:sldMkLst>
          <pc:docMk/>
          <pc:sldMk cId="1812041302" sldId="730"/>
        </pc:sldMkLst>
      </pc:sldChg>
      <pc:sldChg chg="add del">
        <pc:chgData name="徐瑞帆" userId="1e4ad3fb-f8f6-4d3e-a9cf-da9fc5e93fef" providerId="ADAL" clId="{99857412-05F4-D749-A24D-0B03FFDCD222}" dt="2025-01-14T05:23:47.321" v="9" actId="2890"/>
        <pc:sldMkLst>
          <pc:docMk/>
          <pc:sldMk cId="242827991" sldId="731"/>
        </pc:sldMkLst>
      </pc:sldChg>
      <pc:sldChg chg="addSp delSp modSp add mod modAnim modNotesTx">
        <pc:chgData name="徐瑞帆" userId="1e4ad3fb-f8f6-4d3e-a9cf-da9fc5e93fef" providerId="ADAL" clId="{99857412-05F4-D749-A24D-0B03FFDCD222}" dt="2025-01-18T08:07:04.396" v="1818"/>
        <pc:sldMkLst>
          <pc:docMk/>
          <pc:sldMk cId="2185375617" sldId="731"/>
        </pc:sldMkLst>
        <pc:spChg chg="mod">
          <ac:chgData name="徐瑞帆" userId="1e4ad3fb-f8f6-4d3e-a9cf-da9fc5e93fef" providerId="ADAL" clId="{99857412-05F4-D749-A24D-0B03FFDCD222}" dt="2025-01-15T02:53:12.375" v="159"/>
          <ac:spMkLst>
            <pc:docMk/>
            <pc:sldMk cId="2185375617" sldId="731"/>
            <ac:spMk id="2" creationId="{E72B85AA-3766-0CCC-8852-A64E3DD8A223}"/>
          </ac:spMkLst>
        </pc:spChg>
        <pc:spChg chg="del mod">
          <ac:chgData name="徐瑞帆" userId="1e4ad3fb-f8f6-4d3e-a9cf-da9fc5e93fef" providerId="ADAL" clId="{99857412-05F4-D749-A24D-0B03FFDCD222}" dt="2025-01-15T04:45:16.553" v="288" actId="478"/>
          <ac:spMkLst>
            <pc:docMk/>
            <pc:sldMk cId="2185375617" sldId="731"/>
            <ac:spMk id="3" creationId="{4D1217D4-A902-D208-D0C9-27235B79951B}"/>
          </ac:spMkLst>
        </pc:spChg>
        <pc:spChg chg="add mod">
          <ac:chgData name="徐瑞帆" userId="1e4ad3fb-f8f6-4d3e-a9cf-da9fc5e93fef" providerId="ADAL" clId="{99857412-05F4-D749-A24D-0B03FFDCD222}" dt="2025-01-15T04:48:15.156" v="405" actId="20577"/>
          <ac:spMkLst>
            <pc:docMk/>
            <pc:sldMk cId="2185375617" sldId="731"/>
            <ac:spMk id="7" creationId="{A5FAFB45-8B2B-88B4-9B98-7908A8301682}"/>
          </ac:spMkLst>
        </pc:spChg>
        <pc:spChg chg="add mod">
          <ac:chgData name="徐瑞帆" userId="1e4ad3fb-f8f6-4d3e-a9cf-da9fc5e93fef" providerId="ADAL" clId="{99857412-05F4-D749-A24D-0B03FFDCD222}" dt="2025-01-15T04:45:24.984" v="293" actId="1035"/>
          <ac:spMkLst>
            <pc:docMk/>
            <pc:sldMk cId="2185375617" sldId="731"/>
            <ac:spMk id="8" creationId="{F8B7C47E-946E-9963-8B4E-37327390867D}"/>
          </ac:spMkLst>
        </pc:spChg>
        <pc:spChg chg="add mod">
          <ac:chgData name="徐瑞帆" userId="1e4ad3fb-f8f6-4d3e-a9cf-da9fc5e93fef" providerId="ADAL" clId="{99857412-05F4-D749-A24D-0B03FFDCD222}" dt="2025-01-15T04:45:38.138" v="298" actId="1076"/>
          <ac:spMkLst>
            <pc:docMk/>
            <pc:sldMk cId="2185375617" sldId="731"/>
            <ac:spMk id="9" creationId="{9CD666ED-2539-63E6-C649-3367D4F4AEA0}"/>
          </ac:spMkLst>
        </pc:spChg>
        <pc:spChg chg="del">
          <ac:chgData name="徐瑞帆" userId="1e4ad3fb-f8f6-4d3e-a9cf-da9fc5e93fef" providerId="ADAL" clId="{99857412-05F4-D749-A24D-0B03FFDCD222}" dt="2025-01-14T05:25:53.267" v="32" actId="478"/>
          <ac:spMkLst>
            <pc:docMk/>
            <pc:sldMk cId="2185375617" sldId="731"/>
            <ac:spMk id="19" creationId="{3D102524-1DDB-0100-7D72-2C23B5F3A848}"/>
          </ac:spMkLst>
        </pc:spChg>
      </pc:sldChg>
      <pc:sldChg chg="delSp modSp add del mod ord delAnim modAnim modNotesTx">
        <pc:chgData name="徐瑞帆" userId="1e4ad3fb-f8f6-4d3e-a9cf-da9fc5e93fef" providerId="ADAL" clId="{99857412-05F4-D749-A24D-0B03FFDCD222}" dt="2025-01-16T08:48:49.621" v="693" actId="2696"/>
        <pc:sldMkLst>
          <pc:docMk/>
          <pc:sldMk cId="849015276" sldId="732"/>
        </pc:sldMkLst>
        <pc:spChg chg="mod">
          <ac:chgData name="徐瑞帆" userId="1e4ad3fb-f8f6-4d3e-a9cf-da9fc5e93fef" providerId="ADAL" clId="{99857412-05F4-D749-A24D-0B03FFDCD222}" dt="2025-01-14T05:29:22.605" v="144" actId="20577"/>
          <ac:spMkLst>
            <pc:docMk/>
            <pc:sldMk cId="849015276" sldId="732"/>
            <ac:spMk id="3" creationId="{95F7501C-541C-2125-683A-B5A9F355C745}"/>
          </ac:spMkLst>
        </pc:spChg>
        <pc:spChg chg="del">
          <ac:chgData name="徐瑞帆" userId="1e4ad3fb-f8f6-4d3e-a9cf-da9fc5e93fef" providerId="ADAL" clId="{99857412-05F4-D749-A24D-0B03FFDCD222}" dt="2025-01-14T05:27:37.576" v="91" actId="478"/>
          <ac:spMkLst>
            <pc:docMk/>
            <pc:sldMk cId="849015276" sldId="732"/>
            <ac:spMk id="8" creationId="{5EDFCB8E-F9E0-5119-B134-ECEB3FC5F351}"/>
          </ac:spMkLst>
        </pc:spChg>
        <pc:spChg chg="del">
          <ac:chgData name="徐瑞帆" userId="1e4ad3fb-f8f6-4d3e-a9cf-da9fc5e93fef" providerId="ADAL" clId="{99857412-05F4-D749-A24D-0B03FFDCD222}" dt="2025-01-14T05:27:41.927" v="93" actId="478"/>
          <ac:spMkLst>
            <pc:docMk/>
            <pc:sldMk cId="849015276" sldId="732"/>
            <ac:spMk id="10" creationId="{60CC6A3D-D88D-9A3D-88EE-586408619276}"/>
          </ac:spMkLst>
        </pc:spChg>
        <pc:spChg chg="del">
          <ac:chgData name="徐瑞帆" userId="1e4ad3fb-f8f6-4d3e-a9cf-da9fc5e93fef" providerId="ADAL" clId="{99857412-05F4-D749-A24D-0B03FFDCD222}" dt="2025-01-14T05:27:41.927" v="93" actId="478"/>
          <ac:spMkLst>
            <pc:docMk/>
            <pc:sldMk cId="849015276" sldId="732"/>
            <ac:spMk id="11" creationId="{A0FF8B93-1CC9-4539-D1CF-E646E371A80F}"/>
          </ac:spMkLst>
        </pc:spChg>
      </pc:sldChg>
      <pc:sldChg chg="addSp delSp modSp add del mod chgLayout">
        <pc:chgData name="徐瑞帆" userId="1e4ad3fb-f8f6-4d3e-a9cf-da9fc5e93fef" providerId="ADAL" clId="{99857412-05F4-D749-A24D-0B03FFDCD222}" dt="2025-01-15T04:49:20.419" v="406" actId="6264"/>
        <pc:sldMkLst>
          <pc:docMk/>
          <pc:sldMk cId="767335216" sldId="3174"/>
        </pc:sldMkLst>
        <pc:spChg chg="mod ord">
          <ac:chgData name="徐瑞帆" userId="1e4ad3fb-f8f6-4d3e-a9cf-da9fc5e93fef" providerId="ADAL" clId="{99857412-05F4-D749-A24D-0B03FFDCD222}" dt="2025-01-15T04:49:20.419" v="406" actId="6264"/>
          <ac:spMkLst>
            <pc:docMk/>
            <pc:sldMk cId="767335216" sldId="3174"/>
            <ac:spMk id="2" creationId="{AF1DFB76-CD00-4EC8-8611-1D527B834A29}"/>
          </ac:spMkLst>
        </pc:spChg>
        <pc:spChg chg="mod ord">
          <ac:chgData name="徐瑞帆" userId="1e4ad3fb-f8f6-4d3e-a9cf-da9fc5e93fef" providerId="ADAL" clId="{99857412-05F4-D749-A24D-0B03FFDCD222}" dt="2025-01-15T04:49:20.419" v="406" actId="6264"/>
          <ac:spMkLst>
            <pc:docMk/>
            <pc:sldMk cId="767335216" sldId="3174"/>
            <ac:spMk id="3" creationId="{FEE60213-6C42-4836-BD9C-A2E5CF9F05E1}"/>
          </ac:spMkLst>
        </pc:spChg>
        <pc:spChg chg="mod ord">
          <ac:chgData name="徐瑞帆" userId="1e4ad3fb-f8f6-4d3e-a9cf-da9fc5e93fef" providerId="ADAL" clId="{99857412-05F4-D749-A24D-0B03FFDCD222}" dt="2025-01-15T04:49:20.419" v="406" actId="6264"/>
          <ac:spMkLst>
            <pc:docMk/>
            <pc:sldMk cId="767335216" sldId="3174"/>
            <ac:spMk id="4" creationId="{4AC957BB-CB8B-4AE0-9F8C-81A8575EC8B8}"/>
          </ac:spMkLst>
        </pc:spChg>
        <pc:spChg chg="add del mod">
          <ac:chgData name="徐瑞帆" userId="1e4ad3fb-f8f6-4d3e-a9cf-da9fc5e93fef" providerId="ADAL" clId="{99857412-05F4-D749-A24D-0B03FFDCD222}" dt="2025-01-15T04:49:20.419" v="406" actId="6264"/>
          <ac:spMkLst>
            <pc:docMk/>
            <pc:sldMk cId="767335216" sldId="3174"/>
            <ac:spMk id="5" creationId="{30764694-3359-ECD3-5578-DCF04FA6AC4D}"/>
          </ac:spMkLst>
        </pc:spChg>
        <pc:spChg chg="add del mod">
          <ac:chgData name="徐瑞帆" userId="1e4ad3fb-f8f6-4d3e-a9cf-da9fc5e93fef" providerId="ADAL" clId="{99857412-05F4-D749-A24D-0B03FFDCD222}" dt="2025-01-15T04:49:20.419" v="406" actId="6264"/>
          <ac:spMkLst>
            <pc:docMk/>
            <pc:sldMk cId="767335216" sldId="3174"/>
            <ac:spMk id="6" creationId="{871299A5-1962-5F44-68F6-0C47776DBA0A}"/>
          </ac:spMkLst>
        </pc:spChg>
        <pc:spChg chg="add del mod">
          <ac:chgData name="徐瑞帆" userId="1e4ad3fb-f8f6-4d3e-a9cf-da9fc5e93fef" providerId="ADAL" clId="{99857412-05F4-D749-A24D-0B03FFDCD222}" dt="2025-01-15T04:49:20.419" v="406" actId="6264"/>
          <ac:spMkLst>
            <pc:docMk/>
            <pc:sldMk cId="767335216" sldId="3174"/>
            <ac:spMk id="7" creationId="{A94D111A-F85B-BE37-8C5F-7A2F7A814FAE}"/>
          </ac:spMkLst>
        </pc:spChg>
      </pc:sldChg>
      <pc:sldChg chg="modSp add mod">
        <pc:chgData name="徐瑞帆" userId="1e4ad3fb-f8f6-4d3e-a9cf-da9fc5e93fef" providerId="ADAL" clId="{99857412-05F4-D749-A24D-0B03FFDCD222}" dt="2025-01-16T04:52:02.388" v="651" actId="2085"/>
        <pc:sldMkLst>
          <pc:docMk/>
          <pc:sldMk cId="1874727089" sldId="3175"/>
        </pc:sldMkLst>
        <pc:spChg chg="mod">
          <ac:chgData name="徐瑞帆" userId="1e4ad3fb-f8f6-4d3e-a9cf-da9fc5e93fef" providerId="ADAL" clId="{99857412-05F4-D749-A24D-0B03FFDCD222}" dt="2025-01-16T04:52:02.388" v="651" actId="2085"/>
          <ac:spMkLst>
            <pc:docMk/>
            <pc:sldMk cId="1874727089" sldId="3175"/>
            <ac:spMk id="28" creationId="{F4FC42BA-291B-47B9-9ECC-D9E5B4CDFD5A}"/>
          </ac:spMkLst>
        </pc:spChg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1646455593" sldId="3177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3960831470" sldId="3178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2817233706" sldId="3179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1719058431" sldId="3180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4278577956" sldId="3183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148931181" sldId="3185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1632835229" sldId="3188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1853525249" sldId="3189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2355006927" sldId="3190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501167408" sldId="3191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915224202" sldId="3192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713219174" sldId="3193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2696287725" sldId="3194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3310270148" sldId="3195"/>
        </pc:sldMkLst>
      </pc:sldChg>
      <pc:sldChg chg="modSp add mod modNotesTx">
        <pc:chgData name="徐瑞帆" userId="1e4ad3fb-f8f6-4d3e-a9cf-da9fc5e93fef" providerId="ADAL" clId="{99857412-05F4-D749-A24D-0B03FFDCD222}" dt="2025-01-18T02:28:16.625" v="982" actId="20577"/>
        <pc:sldMkLst>
          <pc:docMk/>
          <pc:sldMk cId="2969420811" sldId="3196"/>
        </pc:sldMkLst>
        <pc:spChg chg="mod">
          <ac:chgData name="徐瑞帆" userId="1e4ad3fb-f8f6-4d3e-a9cf-da9fc5e93fef" providerId="ADAL" clId="{99857412-05F4-D749-A24D-0B03FFDCD222}" dt="2025-01-16T04:52:18.333" v="653" actId="2085"/>
          <ac:spMkLst>
            <pc:docMk/>
            <pc:sldMk cId="2969420811" sldId="3196"/>
            <ac:spMk id="28" creationId="{F4FC42BA-291B-47B9-9ECC-D9E5B4CDFD5A}"/>
          </ac:spMkLst>
        </pc:spChg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2313112246" sldId="3198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1514519612" sldId="3199"/>
        </pc:sldMkLst>
      </pc:sldChg>
      <pc:sldChg chg="add">
        <pc:chgData name="徐瑞帆" userId="1e4ad3fb-f8f6-4d3e-a9cf-da9fc5e93fef" providerId="ADAL" clId="{99857412-05F4-D749-A24D-0B03FFDCD222}" dt="2025-01-15T04:43:19.245" v="282"/>
        <pc:sldMkLst>
          <pc:docMk/>
          <pc:sldMk cId="1374555053" sldId="3200"/>
        </pc:sldMkLst>
      </pc:sldChg>
      <pc:sldChg chg="addSp delSp modSp new mod chgLayout modNotesTx">
        <pc:chgData name="徐瑞帆" userId="1e4ad3fb-f8f6-4d3e-a9cf-da9fc5e93fef" providerId="ADAL" clId="{99857412-05F4-D749-A24D-0B03FFDCD222}" dt="2025-01-18T08:00:53.534" v="1522" actId="20577"/>
        <pc:sldMkLst>
          <pc:docMk/>
          <pc:sldMk cId="3677519618" sldId="3201"/>
        </pc:sldMkLst>
        <pc:spChg chg="mod or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2" creationId="{EDFB85FA-B63F-F9DD-42B3-201C6ECB75DE}"/>
          </ac:spMkLst>
        </pc:spChg>
        <pc:spChg chg="mod ord">
          <ac:chgData name="徐瑞帆" userId="1e4ad3fb-f8f6-4d3e-a9cf-da9fc5e93fef" providerId="ADAL" clId="{99857412-05F4-D749-A24D-0B03FFDCD222}" dt="2025-01-18T02:48:11.867" v="1318" actId="20577"/>
          <ac:spMkLst>
            <pc:docMk/>
            <pc:sldMk cId="3677519618" sldId="3201"/>
            <ac:spMk id="3" creationId="{0996AB23-5E56-8C25-A9FE-E43F901A0EF0}"/>
          </ac:spMkLst>
        </pc:spChg>
        <pc:spChg chg="mod or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4" creationId="{2E0E2F88-68E0-B8B9-006E-8047C62754DA}"/>
          </ac:spMkLst>
        </pc:spChg>
        <pc:spChg chg="mod or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5" creationId="{6D33E0F0-907A-072B-BFB6-9A3F36CBD9BE}"/>
          </ac:spMkLst>
        </pc:spChg>
        <pc:spChg chg="mod or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6" creationId="{ED652078-7D10-A80D-8FEE-E2D9C542E4EF}"/>
          </ac:spMkLst>
        </pc:spChg>
        <pc:spChg chg="add del mod">
          <ac:chgData name="徐瑞帆" userId="1e4ad3fb-f8f6-4d3e-a9cf-da9fc5e93fef" providerId="ADAL" clId="{99857412-05F4-D749-A24D-0B03FFDCD222}" dt="2025-01-15T04:56:15.649" v="451"/>
          <ac:spMkLst>
            <pc:docMk/>
            <pc:sldMk cId="3677519618" sldId="3201"/>
            <ac:spMk id="7" creationId="{7B202463-B365-10A2-9708-A0253154986B}"/>
          </ac:spMkLst>
        </pc:spChg>
        <pc:spChg chg="add del mod">
          <ac:chgData name="徐瑞帆" userId="1e4ad3fb-f8f6-4d3e-a9cf-da9fc5e93fef" providerId="ADAL" clId="{99857412-05F4-D749-A24D-0B03FFDCD222}" dt="2025-01-15T05:04:13.536" v="554" actId="6264"/>
          <ac:spMkLst>
            <pc:docMk/>
            <pc:sldMk cId="3677519618" sldId="3201"/>
            <ac:spMk id="8" creationId="{1E7F3CCA-1A33-2FE9-F421-BBE010E72159}"/>
          </ac:spMkLst>
        </pc:spChg>
        <pc:spChg chg="add del mod">
          <ac:chgData name="徐瑞帆" userId="1e4ad3fb-f8f6-4d3e-a9cf-da9fc5e93fef" providerId="ADAL" clId="{99857412-05F4-D749-A24D-0B03FFDCD222}" dt="2025-01-15T05:04:13.536" v="554" actId="6264"/>
          <ac:spMkLst>
            <pc:docMk/>
            <pc:sldMk cId="3677519618" sldId="3201"/>
            <ac:spMk id="9" creationId="{5F2C63CF-809D-1D71-720F-BCFBB7F65F84}"/>
          </ac:spMkLst>
        </pc:spChg>
        <pc:spChg chg="add del mod">
          <ac:chgData name="徐瑞帆" userId="1e4ad3fb-f8f6-4d3e-a9cf-da9fc5e93fef" providerId="ADAL" clId="{99857412-05F4-D749-A24D-0B03FFDCD222}" dt="2025-01-15T05:04:13.536" v="554" actId="6264"/>
          <ac:spMkLst>
            <pc:docMk/>
            <pc:sldMk cId="3677519618" sldId="3201"/>
            <ac:spMk id="10" creationId="{C3313B80-40CB-503D-6B2E-3F287CC3BC04}"/>
          </ac:spMkLst>
        </pc:spChg>
        <pc:spChg chg="add del mod">
          <ac:chgData name="徐瑞帆" userId="1e4ad3fb-f8f6-4d3e-a9cf-da9fc5e93fef" providerId="ADAL" clId="{99857412-05F4-D749-A24D-0B03FFDCD222}" dt="2025-01-15T05:04:13.536" v="554" actId="6264"/>
          <ac:spMkLst>
            <pc:docMk/>
            <pc:sldMk cId="3677519618" sldId="3201"/>
            <ac:spMk id="11" creationId="{E3B8C248-1E79-192C-8FC3-2E4F93013B01}"/>
          </ac:spMkLst>
        </pc:spChg>
        <pc:spChg chg="add del mod">
          <ac:chgData name="徐瑞帆" userId="1e4ad3fb-f8f6-4d3e-a9cf-da9fc5e93fef" providerId="ADAL" clId="{99857412-05F4-D749-A24D-0B03FFDCD222}" dt="2025-01-15T05:04:13.536" v="554" actId="6264"/>
          <ac:spMkLst>
            <pc:docMk/>
            <pc:sldMk cId="3677519618" sldId="3201"/>
            <ac:spMk id="12" creationId="{AE97D4A1-5DD0-F706-BBDB-FE3DC601DAA7}"/>
          </ac:spMkLst>
        </pc:spChg>
        <pc:spChg chg="add del mod">
          <ac:chgData name="徐瑞帆" userId="1e4ad3fb-f8f6-4d3e-a9cf-da9fc5e93fef" providerId="ADAL" clId="{99857412-05F4-D749-A24D-0B03FFDCD222}" dt="2025-01-15T05:04:13.740" v="555" actId="6264"/>
          <ac:spMkLst>
            <pc:docMk/>
            <pc:sldMk cId="3677519618" sldId="3201"/>
            <ac:spMk id="13" creationId="{2E4D81F2-95E2-43AC-32AB-5954EB19770F}"/>
          </ac:spMkLst>
        </pc:spChg>
        <pc:spChg chg="add del mod">
          <ac:chgData name="徐瑞帆" userId="1e4ad3fb-f8f6-4d3e-a9cf-da9fc5e93fef" providerId="ADAL" clId="{99857412-05F4-D749-A24D-0B03FFDCD222}" dt="2025-01-15T05:04:13.740" v="555" actId="6264"/>
          <ac:spMkLst>
            <pc:docMk/>
            <pc:sldMk cId="3677519618" sldId="3201"/>
            <ac:spMk id="14" creationId="{7AF539D9-794B-2197-4EFE-EF70BE56F371}"/>
          </ac:spMkLst>
        </pc:spChg>
        <pc:spChg chg="add del mod">
          <ac:chgData name="徐瑞帆" userId="1e4ad3fb-f8f6-4d3e-a9cf-da9fc5e93fef" providerId="ADAL" clId="{99857412-05F4-D749-A24D-0B03FFDCD222}" dt="2025-01-15T05:04:13.740" v="555" actId="6264"/>
          <ac:spMkLst>
            <pc:docMk/>
            <pc:sldMk cId="3677519618" sldId="3201"/>
            <ac:spMk id="15" creationId="{5AFAD5E6-0568-A07A-29BB-E74D12C5A9E1}"/>
          </ac:spMkLst>
        </pc:spChg>
        <pc:spChg chg="add del mod">
          <ac:chgData name="徐瑞帆" userId="1e4ad3fb-f8f6-4d3e-a9cf-da9fc5e93fef" providerId="ADAL" clId="{99857412-05F4-D749-A24D-0B03FFDCD222}" dt="2025-01-15T05:04:13.740" v="555" actId="6264"/>
          <ac:spMkLst>
            <pc:docMk/>
            <pc:sldMk cId="3677519618" sldId="3201"/>
            <ac:spMk id="16" creationId="{2D8FB964-9360-35CF-D34B-CDB739812A29}"/>
          </ac:spMkLst>
        </pc:spChg>
        <pc:spChg chg="add del mod">
          <ac:chgData name="徐瑞帆" userId="1e4ad3fb-f8f6-4d3e-a9cf-da9fc5e93fef" providerId="ADAL" clId="{99857412-05F4-D749-A24D-0B03FFDCD222}" dt="2025-01-15T05:04:13.740" v="555" actId="6264"/>
          <ac:spMkLst>
            <pc:docMk/>
            <pc:sldMk cId="3677519618" sldId="3201"/>
            <ac:spMk id="17" creationId="{D8313678-BE85-7670-75F1-CAF993CA89B6}"/>
          </ac:spMkLst>
        </pc:spChg>
        <pc:spChg chg="add del mo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18" creationId="{D240167D-8056-99EA-9B12-F03C68D540C7}"/>
          </ac:spMkLst>
        </pc:spChg>
        <pc:spChg chg="add del mo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19" creationId="{C7C488B8-A049-DECB-6958-9BF8305EE020}"/>
          </ac:spMkLst>
        </pc:spChg>
        <pc:spChg chg="add del mo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20" creationId="{5E5DDAE9-E33A-D8A1-ED05-5176C483B22C}"/>
          </ac:spMkLst>
        </pc:spChg>
        <pc:spChg chg="add del mo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21" creationId="{35D2B86C-9E7C-4863-7230-9BD229507D0B}"/>
          </ac:spMkLst>
        </pc:spChg>
        <pc:spChg chg="add del mod">
          <ac:chgData name="徐瑞帆" userId="1e4ad3fb-f8f6-4d3e-a9cf-da9fc5e93fef" providerId="ADAL" clId="{99857412-05F4-D749-A24D-0B03FFDCD222}" dt="2025-01-15T05:04:14.217" v="556" actId="6264"/>
          <ac:spMkLst>
            <pc:docMk/>
            <pc:sldMk cId="3677519618" sldId="3201"/>
            <ac:spMk id="22" creationId="{8D7361F9-6B9C-8E8A-4722-19454FF370BC}"/>
          </ac:spMkLst>
        </pc:spChg>
      </pc:sldChg>
      <pc:sldChg chg="modSp new del mod">
        <pc:chgData name="徐瑞帆" userId="1e4ad3fb-f8f6-4d3e-a9cf-da9fc5e93fef" providerId="ADAL" clId="{99857412-05F4-D749-A24D-0B03FFDCD222}" dt="2025-01-16T09:12:27.507" v="865" actId="2696"/>
        <pc:sldMkLst>
          <pc:docMk/>
          <pc:sldMk cId="796074502" sldId="3202"/>
        </pc:sldMkLst>
        <pc:spChg chg="mod">
          <ac:chgData name="徐瑞帆" userId="1e4ad3fb-f8f6-4d3e-a9cf-da9fc5e93fef" providerId="ADAL" clId="{99857412-05F4-D749-A24D-0B03FFDCD222}" dt="2025-01-16T04:52:43.915" v="684" actId="20577"/>
          <ac:spMkLst>
            <pc:docMk/>
            <pc:sldMk cId="796074502" sldId="3202"/>
            <ac:spMk id="2" creationId="{464FA4F8-F747-20C6-DA49-569F091154B4}"/>
          </ac:spMkLst>
        </pc:spChg>
      </pc:sldChg>
      <pc:sldChg chg="addSp delSp modSp add del mod delAnim modAnim">
        <pc:chgData name="徐瑞帆" userId="1e4ad3fb-f8f6-4d3e-a9cf-da9fc5e93fef" providerId="ADAL" clId="{99857412-05F4-D749-A24D-0B03FFDCD222}" dt="2025-01-16T09:12:28.939" v="866" actId="2696"/>
        <pc:sldMkLst>
          <pc:docMk/>
          <pc:sldMk cId="1345382100" sldId="3203"/>
        </pc:sldMkLst>
        <pc:spChg chg="mod">
          <ac:chgData name="徐瑞帆" userId="1e4ad3fb-f8f6-4d3e-a9cf-da9fc5e93fef" providerId="ADAL" clId="{99857412-05F4-D749-A24D-0B03FFDCD222}" dt="2025-01-16T08:53:39.127" v="699"/>
          <ac:spMkLst>
            <pc:docMk/>
            <pc:sldMk cId="1345382100" sldId="3203"/>
            <ac:spMk id="2" creationId="{6A919176-49A1-FF92-F5F3-3C7010BDC08D}"/>
          </ac:spMkLst>
        </pc:spChg>
        <pc:spChg chg="mod">
          <ac:chgData name="徐瑞帆" userId="1e4ad3fb-f8f6-4d3e-a9cf-da9fc5e93fef" providerId="ADAL" clId="{99857412-05F4-D749-A24D-0B03FFDCD222}" dt="2025-01-16T08:59:14.352" v="786" actId="20577"/>
          <ac:spMkLst>
            <pc:docMk/>
            <pc:sldMk cId="1345382100" sldId="3203"/>
            <ac:spMk id="3" creationId="{95F7501C-541C-2125-683A-B5A9F355C745}"/>
          </ac:spMkLst>
        </pc:spChg>
        <pc:spChg chg="del">
          <ac:chgData name="徐瑞帆" userId="1e4ad3fb-f8f6-4d3e-a9cf-da9fc5e93fef" providerId="ADAL" clId="{99857412-05F4-D749-A24D-0B03FFDCD222}" dt="2025-01-16T08:53:44.339" v="700" actId="478"/>
          <ac:spMkLst>
            <pc:docMk/>
            <pc:sldMk cId="1345382100" sldId="3203"/>
            <ac:spMk id="7" creationId="{358A24B8-3EAE-CFC9-8C82-4C97788818BB}"/>
          </ac:spMkLst>
        </pc:spChg>
        <pc:spChg chg="del">
          <ac:chgData name="徐瑞帆" userId="1e4ad3fb-f8f6-4d3e-a9cf-da9fc5e93fef" providerId="ADAL" clId="{99857412-05F4-D749-A24D-0B03FFDCD222}" dt="2025-01-16T08:53:34.550" v="698" actId="478"/>
          <ac:spMkLst>
            <pc:docMk/>
            <pc:sldMk cId="1345382100" sldId="3203"/>
            <ac:spMk id="8" creationId="{F8850FF3-2B48-16EC-DF36-DF90D794318E}"/>
          </ac:spMkLst>
        </pc:spChg>
        <pc:spChg chg="add del mod">
          <ac:chgData name="徐瑞帆" userId="1e4ad3fb-f8f6-4d3e-a9cf-da9fc5e93fef" providerId="ADAL" clId="{99857412-05F4-D749-A24D-0B03FFDCD222}" dt="2025-01-16T08:57:47.387" v="781"/>
          <ac:spMkLst>
            <pc:docMk/>
            <pc:sldMk cId="1345382100" sldId="3203"/>
            <ac:spMk id="10" creationId="{9F32E5EF-94F5-4224-A1BB-7964C77571A5}"/>
          </ac:spMkLst>
        </pc:spChg>
        <pc:graphicFrameChg chg="add mod modGraphic">
          <ac:chgData name="徐瑞帆" userId="1e4ad3fb-f8f6-4d3e-a9cf-da9fc5e93fef" providerId="ADAL" clId="{99857412-05F4-D749-A24D-0B03FFDCD222}" dt="2025-01-16T08:57:18.299" v="773"/>
          <ac:graphicFrameMkLst>
            <pc:docMk/>
            <pc:sldMk cId="1345382100" sldId="3203"/>
            <ac:graphicFrameMk id="9" creationId="{FF001D85-893C-7D26-FC8B-50AB318BF2C7}"/>
          </ac:graphicFrameMkLst>
        </pc:graphicFrameChg>
      </pc:sldChg>
      <pc:sldChg chg="add modAnim modNotesTx">
        <pc:chgData name="徐瑞帆" userId="1e4ad3fb-f8f6-4d3e-a9cf-da9fc5e93fef" providerId="ADAL" clId="{99857412-05F4-D749-A24D-0B03FFDCD222}" dt="2025-01-18T08:41:44.384" v="4288" actId="20577"/>
        <pc:sldMkLst>
          <pc:docMk/>
          <pc:sldMk cId="4272034091" sldId="3203"/>
        </pc:sldMkLst>
      </pc:sldChg>
      <pc:sldChg chg="modSp add del modAnim">
        <pc:chgData name="徐瑞帆" userId="1e4ad3fb-f8f6-4d3e-a9cf-da9fc5e93fef" providerId="ADAL" clId="{99857412-05F4-D749-A24D-0B03FFDCD222}" dt="2025-01-16T09:02:50.453" v="799"/>
        <pc:sldMkLst>
          <pc:docMk/>
          <pc:sldMk cId="1290804581" sldId="3204"/>
        </pc:sldMkLst>
        <pc:spChg chg="mod">
          <ac:chgData name="徐瑞帆" userId="1e4ad3fb-f8f6-4d3e-a9cf-da9fc5e93fef" providerId="ADAL" clId="{99857412-05F4-D749-A24D-0B03FFDCD222}" dt="2025-01-16T09:02:41.055" v="792" actId="20577"/>
          <ac:spMkLst>
            <pc:docMk/>
            <pc:sldMk cId="1290804581" sldId="3204"/>
            <ac:spMk id="3" creationId="{95F7501C-541C-2125-683A-B5A9F355C745}"/>
          </ac:spMkLst>
        </pc:spChg>
        <pc:spChg chg="mod">
          <ac:chgData name="徐瑞帆" userId="1e4ad3fb-f8f6-4d3e-a9cf-da9fc5e93fef" providerId="ADAL" clId="{99857412-05F4-D749-A24D-0B03FFDCD222}" dt="2025-01-16T09:02:35.723" v="790" actId="20577"/>
          <ac:spMkLst>
            <pc:docMk/>
            <pc:sldMk cId="1290804581" sldId="3204"/>
            <ac:spMk id="8" creationId="{5EDFCB8E-F9E0-5119-B134-ECEB3FC5F351}"/>
          </ac:spMkLst>
        </pc:spChg>
      </pc:sldChg>
      <pc:sldChg chg="addSp delSp modSp add mod addAnim delAnim modAnim modNotesTx">
        <pc:chgData name="徐瑞帆" userId="1e4ad3fb-f8f6-4d3e-a9cf-da9fc5e93fef" providerId="ADAL" clId="{99857412-05F4-D749-A24D-0B03FFDCD222}" dt="2025-01-18T08:33:26.692" v="3559" actId="20577"/>
        <pc:sldMkLst>
          <pc:docMk/>
          <pc:sldMk cId="2528474849" sldId="3204"/>
        </pc:sldMkLst>
        <pc:spChg chg="mod">
          <ac:chgData name="徐瑞帆" userId="1e4ad3fb-f8f6-4d3e-a9cf-da9fc5e93fef" providerId="ADAL" clId="{99857412-05F4-D749-A24D-0B03FFDCD222}" dt="2025-01-16T09:14:32.197" v="905" actId="15"/>
          <ac:spMkLst>
            <pc:docMk/>
            <pc:sldMk cId="2528474849" sldId="3204"/>
            <ac:spMk id="3" creationId="{95F7501C-541C-2125-683A-B5A9F355C745}"/>
          </ac:spMkLst>
        </pc:spChg>
        <pc:spChg chg="add del mod">
          <ac:chgData name="徐瑞帆" userId="1e4ad3fb-f8f6-4d3e-a9cf-da9fc5e93fef" providerId="ADAL" clId="{99857412-05F4-D749-A24D-0B03FFDCD222}" dt="2025-01-16T09:07:22.464" v="820" actId="20577"/>
          <ac:spMkLst>
            <pc:docMk/>
            <pc:sldMk cId="2528474849" sldId="3204"/>
            <ac:spMk id="11" creationId="{A0FF8B93-1CC9-4539-D1CF-E646E371A80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4CF93-3479-49FE-B51E-28597734DC6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F904A-E09A-4B6B-AA4B-242181564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313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0" y="0"/>
            <a:ext cx="9144000" cy="17150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34522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97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7622CE2-85CD-4467-A928-85806EEFC92D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55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3631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7479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3898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5715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5597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318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392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5138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615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2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859116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6224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2521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2519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3496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0288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892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66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1292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8827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31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78660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3777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8200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1223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7956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5583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8448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4526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371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EB99A3-8B25-4E64-9B2E-4E09804909F1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18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EB99A3-8B25-4E64-9B2E-4E09804909F1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10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9E63769-E61B-470A-A33D-AB7E6B116C75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75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0084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9E63769-E61B-470A-A33D-AB7E6B116C75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42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9624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5194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56077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71E5433-C57A-44EC-9BDD-0914F43DC9A8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66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8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D8D9-E1F7-44D9-A98F-0E9DB7CC0E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902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969D08-318A-497E-8282-E4F0FC3260E4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6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200" b="0" i="0" u="none" strike="noStrike" baseline="0" dirty="0">
              <a:latin typeface="NimbusRomNo9L-Regu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69FA222-1991-48E8-9D70-60AFBA6025CD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43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EA2D27-BE8B-4DBF-9D45-CE91AA8D4C84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69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14F7DFF-42CE-4501-BCCB-7F04F739CE6C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515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5D189E9-289E-4663-80F1-46593752F380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1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88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4740CD-F57D-4A3E-96F8-2611896FB8FF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87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23FD584-127D-487C-BB2D-42C1637D723E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00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F3DC6B0-1AA3-427E-870C-E4EF747E7D53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87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1004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2810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25006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D8D9-E1F7-44D9-A98F-0E9DB7CC0EA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65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8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D8D9-E1F7-44D9-A98F-0E9DB7CC0EA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2137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8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D8D9-E1F7-44D9-A98F-0E9DB7CC0EA9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316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8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D8D9-E1F7-44D9-A98F-0E9DB7CC0EA9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38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0406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D8D9-E1F7-44D9-A98F-0E9DB7CC0EA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31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59223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" altLang="zh-CN" b="0" i="0" dirty="0">
              <a:solidFill>
                <a:srgbClr val="1F2329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421293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DAE02A3-8644-4383-9CA1-F36C1A0F00F1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623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65494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09289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" altLang="zh-CN" b="0" i="0" dirty="0"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8545026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62982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22212502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73957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923A4EE-9C44-471C-8966-99835548CFE4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680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7325754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17680973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92315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75773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" altLang="zh-CN" b="0" i="0" dirty="0">
              <a:solidFill>
                <a:srgbClr val="D1D7E0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6843227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" altLang="zh-CN" b="0" i="0" dirty="0">
              <a:solidFill>
                <a:srgbClr val="1F2329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3939572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69954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58099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EA335-FDCF-0988-5BFE-AE18501B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90CB29-4FBF-0D90-1FDD-8F5C5797D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021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8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D8D9-E1F7-44D9-A98F-0E9DB7CC0E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2647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A1C57-66CB-90E3-D1F6-D8FB8648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328278D-8A5E-BAD6-B409-B25C3219C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01262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1876296-A7D2-47B9-B3B7-CA6508C90580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505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effectLst/>
              <a:latin typeface="Int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1876296-A7D2-47B9-B3B7-CA6508C90580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209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EC199E-A51E-4B48-A760-BB09083FB942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368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F5C24BA-CAC1-46C3-97AE-14E7BEF55F87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777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D6B7192-DD4F-4184-BC1F-E1780A5E6F42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12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E2A2924-8648-47CD-88A7-C3F8D063AABF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354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B7F641C-B27C-437E-9EEF-9AA490767CC2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4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B7F641C-B27C-437E-9EEF-9AA490767CC2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71E5433-C57A-44EC-9BDD-0914F43DC9A8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451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665AE3B-8554-420A-8BBF-1481F0A230F7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381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effectLst/>
              <a:latin typeface="Int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89DD1E1-CE53-40A4-991C-CCF6B2AB653F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90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1876296-A7D2-47B9-B3B7-CA6508C90580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226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B83B7D-30AD-4B5D-98B5-65851F35BC74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3776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EA797B-F98A-40EB-9CB0-0256C8650142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571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01F7D-AC26-CAE4-EFAA-03EA5D451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0CABCFD-6D0F-6C47-387B-78E8744E0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14918B-BEEC-21A0-DEE7-630913801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C128F-BA2B-FEE5-CDA4-1C19FC71D5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EA797B-F98A-40EB-9CB0-0256C8650142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120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AFE800A-06DE-441D-891E-83853D0E89EE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99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261450C-E5FF-4DBD-B565-722CB80B654F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89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9E0011-73E7-475B-9DB2-CA02155AFE85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132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6F247-696C-DEF5-3DCF-CD74A994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00DC70F-46C8-AE9E-793F-72091CCD3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9C4770-233B-A9E6-32A7-646DE305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400FBA-68AB-5285-93E5-E65473A760E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9E0011-73E7-475B-9DB2-CA02155AFE85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5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64AE5CE-086D-4691-A3AB-DD1D2E4700BD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491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15B76-0116-F467-DA0C-2F17E8F5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291E92-5CE0-F1C1-072A-FE12DFDA1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D0AB21-B685-C41B-7C34-140E1489B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DCFF8E-F41B-F830-40D4-81997A08C42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9E0011-73E7-475B-9DB2-CA02155AFE85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000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9A778C9-9119-4777-B7D5-8BD842856785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922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8CF9092-80FB-45F3-AB17-FFFB958BF623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4347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F319C02-F061-4AFA-BB19-F84792C2C495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3967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8F487A-2B61-46E2-9A8C-0224564AC4FB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988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0C3A1F-4B29-4E64-B42C-B0BF49059929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97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E20366E-6213-49A2-ACE1-C1835E322BA7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24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E20366E-6213-49A2-ACE1-C1835E322BA7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1502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CF363-641F-E6E4-ADCC-4365A3031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0EBAA98-A082-36D8-FFFB-16C739C27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708111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7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B90BC0-B424-4CFC-A052-560D0353D2AA}" type="datetime1">
              <a:rPr lang="en-US" altLang="zh-CN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2227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0988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spc="-1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970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157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0526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8615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831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4692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81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417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E0E0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FF7A1-7850-4E75-8EB9-4BC40D3A006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4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Yun (Eric) Liang @ Peking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246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IWLS@2022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31371" y="188642"/>
            <a:ext cx="721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r>
              <a:rPr lang="en-US" sz="1800" dirty="0"/>
              <a:t>Peking University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246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409F7-DE73-4274-A8CB-CFC7A4DD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66E74E8-F95A-4A14-BE3A-B6EF919213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A12A25-B6D6-4B51-BEFD-3640EE9F6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FC649C4-0570-4203-997C-3332BDCA4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246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6564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873"/>
            <a:ext cx="10959008" cy="792088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246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F72DFE8-3308-4DD5-B510-A99677328644}" type="datetime1">
              <a:rPr lang="en-US" smtClean="0"/>
              <a:t>1/20/2025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C33CCE-2081-446F-B500-5A485479E9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058863"/>
            <a:ext cx="10844213" cy="51435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S"/>
              <a:defRPr/>
            </a:lvl1pPr>
            <a:lvl2pPr marL="742950" indent="-285750">
              <a:buFont typeface="Calibri" panose="020F0502020204030204" pitchFamily="34" charset="0"/>
              <a:buChar char="◊"/>
              <a:defRPr/>
            </a:lvl2pPr>
            <a:lvl3pPr marL="1143000" indent="-228600">
              <a:buFont typeface="Calibri" panose="020F0502020204030204" pitchFamily="34" charset="0"/>
              <a:buChar char="ꝉ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05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44625"/>
            <a:ext cx="109590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80726"/>
            <a:ext cx="10972800" cy="5145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82592" y="63813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 b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en-US"/>
              <a:t>Yun (Eric) Liang @ Peking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1623" y="63813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 b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3813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 b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IWLS@2022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703961-7ABB-45E8-B3EC-8BDED8FB0BF1}"/>
              </a:ext>
            </a:extLst>
          </p:cNvPr>
          <p:cNvSpPr/>
          <p:nvPr userDrawn="1"/>
        </p:nvSpPr>
        <p:spPr>
          <a:xfrm>
            <a:off x="584649" y="880774"/>
            <a:ext cx="11404155" cy="4571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38000">
                <a:srgbClr val="0000FF"/>
              </a:gs>
              <a:gs pos="23000">
                <a:srgbClr val="0000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351" b="0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2AA91F8-719E-49F6-8637-826A73EAE1D6}"/>
              </a:ext>
            </a:extLst>
          </p:cNvPr>
          <p:cNvSpPr/>
          <p:nvPr userDrawn="1"/>
        </p:nvSpPr>
        <p:spPr>
          <a:xfrm>
            <a:off x="580362" y="6276751"/>
            <a:ext cx="11404155" cy="4571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38000">
                <a:srgbClr val="0000FF"/>
              </a:gs>
              <a:gs pos="23000">
                <a:srgbClr val="0000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351" b="0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等线" panose="02010600030101010101" pitchFamily="2" charset="-122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b="0" kern="1200">
          <a:solidFill>
            <a:schemeClr val="tx1"/>
          </a:solidFill>
          <a:latin typeface="Arial" panose="020B0604020202020204" pitchFamily="34" charset="0"/>
          <a:ea typeface="等线" panose="02010600030101010101" pitchFamily="2" charset="-122"/>
          <a:cs typeface="Arial" panose="020B0604020202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kern="1200">
          <a:solidFill>
            <a:schemeClr val="tx1"/>
          </a:solidFill>
          <a:latin typeface="Arial" panose="020B0604020202020204" pitchFamily="34" charset="0"/>
          <a:ea typeface="等线" panose="02010600030101010101" pitchFamily="2" charset="-122"/>
          <a:cs typeface="Arial" panose="020B0604020202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tx1"/>
          </a:solidFill>
          <a:latin typeface="Arial" panose="020B0604020202020204" pitchFamily="34" charset="0"/>
          <a:ea typeface="等线" panose="02010600030101010101" pitchFamily="2" charset="-122"/>
          <a:cs typeface="Arial" panose="020B0604020202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Arial" panose="020B0604020202020204" pitchFamily="34" charset="0"/>
          <a:ea typeface="等线" panose="02010600030101010101" pitchFamily="2" charset="-122"/>
          <a:cs typeface="Arial" panose="020B0604020202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b="0" kern="1200">
          <a:solidFill>
            <a:schemeClr val="tx1"/>
          </a:solidFill>
          <a:latin typeface="Arial" panose="020B0604020202020204" pitchFamily="34" charset="0"/>
          <a:ea typeface="等线" panose="02010600030101010101" pitchFamily="2" charset="-122"/>
          <a:cs typeface="Arial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10.sv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10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ithub.com/en/authentication/connecting-to-github-with-ssh/generating-a-new-ssh-key-and-adding-it-to-the-ssh-agent?platform=ma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root@ahs.ericlyun.me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8.png"/><Relationship Id="rId7" Type="http://schemas.openxmlformats.org/officeDocument/2006/relationships/image" Target="NUL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D9664A-463E-63A3-0CE2-6498820F8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Hands-on Session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85666A-C0B1-6AE6-DCF7-ACEA0C4BC6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/>
              <a:t>Xiaochen</a:t>
            </a:r>
            <a:r>
              <a:rPr lang="en-US" altLang="zh-CN" dirty="0"/>
              <a:t> Hao, </a:t>
            </a:r>
            <a:r>
              <a:rPr lang="en-US" altLang="zh-CN" dirty="0" err="1"/>
              <a:t>Ruifan</a:t>
            </a:r>
            <a:r>
              <a:rPr lang="en-US" altLang="zh-CN" dirty="0"/>
              <a:t> Xu, </a:t>
            </a:r>
            <a:r>
              <a:rPr lang="en-US" altLang="zh-CN" dirty="0" err="1"/>
              <a:t>Kexing</a:t>
            </a:r>
            <a:r>
              <a:rPr lang="en-US" altLang="zh-CN" dirty="0"/>
              <a:t> Zhou, </a:t>
            </a:r>
            <a:r>
              <a:rPr lang="en-US" altLang="zh-CN" dirty="0" err="1"/>
              <a:t>Youwei</a:t>
            </a:r>
            <a:r>
              <a:rPr lang="en-US" altLang="zh-CN" dirty="0"/>
              <a:t> Xiao, </a:t>
            </a:r>
            <a:r>
              <a:rPr lang="en-US" altLang="zh-CN" dirty="0" err="1"/>
              <a:t>Zizhang</a:t>
            </a:r>
            <a:r>
              <a:rPr lang="en-US" altLang="zh-CN" dirty="0"/>
              <a:t> Luo, Fan Cui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946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676FC-0B70-4217-8349-E2798654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IR Lowering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4D269A1-2017-4EA4-BFFA-9F753ECD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002E008-497B-48B1-97BF-176850299CDF}"/>
              </a:ext>
            </a:extLst>
          </p:cNvPr>
          <p:cNvSpPr txBox="1"/>
          <p:nvPr/>
        </p:nvSpPr>
        <p:spPr>
          <a:xfrm>
            <a:off x="623392" y="1223919"/>
            <a:ext cx="52565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</a:t>
            </a:r>
            <a:r>
              <a:rPr lang="en-US" altLang="zh-CN" sz="16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altLang="zh-CN" sz="1600" dirty="0">
                <a:solidFill>
                  <a:srgbClr val="CD3131"/>
                </a:solidFill>
                <a:latin typeface="Consolas" panose="020B0609020204030204" pitchFamily="49" charset="0"/>
              </a:rPr>
              <a:t>C</a:t>
            </a:r>
            <a:r>
              <a:rPr lang="en-US" altLang="zh-CN" sz="1600" b="0" dirty="0">
                <a:solidFill>
                  <a:srgbClr val="CD3131"/>
                </a:solidFill>
                <a:effectLst/>
                <a:latin typeface="Consolas" panose="020B0609020204030204" pitchFamily="49" charset="0"/>
              </a:rPr>
              <a:t>.s0.i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{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6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altLang="zh-CN" sz="1600" dirty="0">
                <a:solidFill>
                  <a:srgbClr val="CD3131"/>
                </a:solidFill>
                <a:latin typeface="Consolas" panose="020B0609020204030204" pitchFamily="49" charset="0"/>
              </a:rPr>
              <a:t>C.</a:t>
            </a:r>
            <a:r>
              <a:rPr lang="en-US" altLang="zh-CN" sz="1600" b="0" dirty="0">
                <a:solidFill>
                  <a:srgbClr val="CD3131"/>
                </a:solidFill>
                <a:effectLst/>
                <a:latin typeface="Consolas" panose="020B0609020204030204" pitchFamily="49" charset="0"/>
              </a:rPr>
              <a:t>s0.j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{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altLang="zh-CN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allocate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sum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float32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altLang="zh-CN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produce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sum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sum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CN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altLang="zh-CN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0.000000f</a:t>
            </a:r>
            <a:endParaRPr lang="en-US" altLang="zh-CN" sz="16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altLang="zh-CN" sz="16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sum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s1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$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{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 sum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 </a:t>
            </a:r>
            <a:r>
              <a:rPr lang="en-US" altLang="zh-CN" sz="16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sum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 </a:t>
            </a:r>
            <a:r>
              <a:rPr lang="en-US" altLang="zh-CN" sz="16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(</a:t>
            </a:r>
            <a:r>
              <a:rPr lang="en-US" altLang="zh-CN" sz="1600" dirty="0">
                <a:solidFill>
                  <a:srgbClr val="795E26"/>
                </a:solidFill>
                <a:latin typeface="Consolas" panose="020B0609020204030204" pitchFamily="49" charset="0"/>
              </a:rPr>
              <a:t>image_load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600" dirty="0">
                <a:solidFill>
                  <a:srgbClr val="A31515"/>
                </a:solidFill>
                <a:latin typeface="Consolas" panose="020B0609020204030204" pitchFamily="49" charset="0"/>
              </a:rPr>
              <a:t>"A"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,…) *</a:t>
            </a:r>
            <a:r>
              <a:rPr lang="en-US" altLang="zh-CN" sz="1600" dirty="0">
                <a:solidFill>
                  <a:srgbClr val="795E26"/>
                </a:solidFill>
                <a:latin typeface="Consolas" panose="020B0609020204030204" pitchFamily="49" charset="0"/>
              </a:rPr>
              <a:t>image_load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600" dirty="0">
                <a:solidFill>
                  <a:srgbClr val="A31515"/>
                </a:solidFill>
                <a:latin typeface="Consolas" panose="020B0609020204030204" pitchFamily="49" charset="0"/>
              </a:rPr>
              <a:t>"B"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,…))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}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}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altLang="zh-CN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consume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6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sum</a:t>
            </a:r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altLang="zh-CN" sz="1600" dirty="0">
                <a:solidFill>
                  <a:srgbClr val="795E26"/>
                </a:solidFill>
                <a:latin typeface="Consolas" panose="020B0609020204030204" pitchFamily="49" charset="0"/>
              </a:rPr>
              <a:t>image_store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600" dirty="0">
                <a:solidFill>
                  <a:srgbClr val="A31515"/>
                </a:solidFill>
                <a:latin typeface="Consolas" panose="020B0609020204030204" pitchFamily="49" charset="0"/>
              </a:rPr>
              <a:t>"C"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…,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sum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}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}</a:t>
            </a:r>
          </a:p>
          <a:p>
            <a:r>
              <a:rPr lang="en-US" altLang="zh-CN" sz="16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}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DA9BA59-4688-4A36-AFB2-95613CA74507}"/>
              </a:ext>
            </a:extLst>
          </p:cNvPr>
          <p:cNvSpPr txBox="1"/>
          <p:nvPr/>
        </p:nvSpPr>
        <p:spPr>
          <a:xfrm>
            <a:off x="1055440" y="5158950"/>
            <a:ext cx="4322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Tensor IR File</a:t>
            </a:r>
          </a:p>
          <a:p>
            <a:pPr algn="ctr"/>
            <a:r>
              <a:rPr lang="en-US" altLang="zh-CN" dirty="0">
                <a:latin typeface="Consolas" panose="020B0609020204030204" pitchFamily="49" charset="0"/>
              </a:rPr>
              <a:t>(</a:t>
            </a:r>
            <a:r>
              <a:rPr lang="en-US" altLang="zh-CN" sz="1800" dirty="0">
                <a:latin typeface="Consolas" panose="020B0609020204030204" pitchFamily="49" charset="0"/>
              </a:rPr>
              <a:t>popa/examples/</a:t>
            </a:r>
            <a:r>
              <a:rPr lang="en-US" altLang="zh-CN" dirty="0">
                <a:latin typeface="Consolas" panose="020B0609020204030204" pitchFamily="49" charset="0"/>
              </a:rPr>
              <a:t>exp_0)</a:t>
            </a:r>
            <a:endParaRPr lang="zh-CN" altLang="en-US" dirty="0">
              <a:latin typeface="Consolas" panose="020B0609020204030204" pitchFamily="49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D00BDBF-641F-4E86-A095-5FDB87207301}"/>
              </a:ext>
            </a:extLst>
          </p:cNvPr>
          <p:cNvSpPr txBox="1"/>
          <p:nvPr/>
        </p:nvSpPr>
        <p:spPr>
          <a:xfrm>
            <a:off x="6816078" y="5158950"/>
            <a:ext cx="432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Lowered SCF IR File</a:t>
            </a:r>
          </a:p>
          <a:p>
            <a:pPr algn="ctr"/>
            <a:r>
              <a:rPr lang="en-US" altLang="zh-CN" dirty="0">
                <a:latin typeface="Consolas" panose="020B0609020204030204" pitchFamily="49" charset="0"/>
              </a:rPr>
              <a:t>(</a:t>
            </a:r>
            <a:r>
              <a:rPr lang="en-US" altLang="zh-CN" sz="1800" dirty="0">
                <a:latin typeface="Consolas" panose="020B0609020204030204" pitchFamily="49" charset="0"/>
              </a:rPr>
              <a:t>popa/examples/mm_0</a:t>
            </a:r>
            <a:r>
              <a:rPr lang="en-US" altLang="zh-CN" dirty="0">
                <a:latin typeface="Consolas" panose="020B0609020204030204" pitchFamily="49" charset="0"/>
              </a:rPr>
              <a:t>.mlir)</a:t>
            </a:r>
            <a:endParaRPr lang="zh-CN" altLang="en-US" dirty="0">
              <a:latin typeface="Consolas" panose="020B0609020204030204" pitchFamily="49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EB1B9BD-5B4D-44D1-A6A0-501F42AF4236}"/>
              </a:ext>
            </a:extLst>
          </p:cNvPr>
          <p:cNvSpPr txBox="1"/>
          <p:nvPr/>
        </p:nvSpPr>
        <p:spPr>
          <a:xfrm>
            <a:off x="6108438" y="1223919"/>
            <a:ext cx="554461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    affine.for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onsolas" panose="020B0609020204030204" pitchFamily="49" charset="0"/>
              </a:rPr>
              <a:t>to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      affine.for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%arg1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onsolas" panose="020B0609020204030204" pitchFamily="49" charset="0"/>
              </a:rPr>
              <a:t>to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%alloc_2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memref.alloc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()</a:t>
            </a:r>
            <a:endParaRPr lang="en-US" altLang="zh-CN" sz="1600" dirty="0">
              <a:solidFill>
                <a:srgbClr val="0070C1"/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	memref.store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%c0_i32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%alloc_2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%c0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        affine.for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onsolas" panose="020B0609020204030204" pitchFamily="49" charset="0"/>
              </a:rPr>
              <a:t>to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 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%1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affine.load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%alloc_0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%arg1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 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 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affine.load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%alloc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 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%3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0070C1"/>
                </a:solidFill>
                <a:latin typeface="Consolas" panose="020B0609020204030204" pitchFamily="49" charset="0"/>
              </a:rPr>
              <a:t>arith.muli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%1</a:t>
            </a:r>
            <a:endParaRPr lang="en-US" altLang="zh-CN" sz="16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 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%4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0070C1"/>
                </a:solidFill>
                <a:latin typeface="Consolas" panose="020B0609020204030204" pitchFamily="49" charset="0"/>
              </a:rPr>
              <a:t>memref.load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%alloc_2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%c0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 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%5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0070C1"/>
                </a:solidFill>
                <a:latin typeface="Consolas" panose="020B0609020204030204" pitchFamily="49" charset="0"/>
              </a:rPr>
              <a:t>arith.addi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%4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%3</a:t>
            </a:r>
            <a:endParaRPr lang="en-US" altLang="zh-CN" sz="16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          memref.store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%5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%alloc_2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%c0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}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0070C1"/>
                </a:solidFill>
                <a:latin typeface="Consolas" panose="020B0609020204030204" pitchFamily="49" charset="0"/>
              </a:rPr>
              <a:t>memref.load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%alloc_2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%c0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600" dirty="0">
                <a:solidFill>
                  <a:srgbClr val="0070C1"/>
                </a:solidFill>
                <a:latin typeface="Consolas" panose="020B0609020204030204" pitchFamily="49" charset="0"/>
              </a:rPr>
              <a:t>        affine.store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%alloc_1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%arg1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      }</a:t>
            </a:r>
          </a:p>
          <a:p>
            <a:r>
              <a:rPr lang="en-US" altLang="zh-CN" sz="1600" dirty="0">
                <a:solidFill>
                  <a:srgbClr val="3B3B3B"/>
                </a:solidFill>
                <a:latin typeface="Consolas" panose="020B0609020204030204" pitchFamily="49" charset="0"/>
              </a:rPr>
              <a:t>    }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A8B4CCF2-50A5-4425-9F7A-385FBA76FC46}"/>
              </a:ext>
            </a:extLst>
          </p:cNvPr>
          <p:cNvCxnSpPr>
            <a:cxnSpLocks/>
          </p:cNvCxnSpPr>
          <p:nvPr/>
        </p:nvCxnSpPr>
        <p:spPr>
          <a:xfrm>
            <a:off x="5378400" y="5589257"/>
            <a:ext cx="143768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BD3279AD-FC82-4E7F-A6E7-A2178B68A664}"/>
              </a:ext>
            </a:extLst>
          </p:cNvPr>
          <p:cNvSpPr txBox="1"/>
          <p:nvPr/>
        </p:nvSpPr>
        <p:spPr>
          <a:xfrm>
            <a:off x="5375922" y="5157209"/>
            <a:ext cx="144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Lowering</a:t>
            </a:r>
            <a:endParaRPr lang="zh-CN" altLang="en-US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E412BFC-7EE1-45C4-A30A-5A4E1577B3AF}"/>
              </a:ext>
            </a:extLst>
          </p:cNvPr>
          <p:cNvSpPr txBox="1"/>
          <p:nvPr/>
        </p:nvSpPr>
        <p:spPr>
          <a:xfrm>
            <a:off x="4086671" y="1223919"/>
            <a:ext cx="2016225" cy="123110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Loop structure:</a:t>
            </a:r>
          </a:p>
          <a:p>
            <a:r>
              <a:rPr lang="en-US" altLang="zh-CN" dirty="0">
                <a:solidFill>
                  <a:schemeClr val="accent4"/>
                </a:solidFill>
                <a:latin typeface="Consolas" panose="020B0609020204030204" pitchFamily="49" charset="0"/>
                <a:ea typeface="微软雅黑" panose="020B0503020204020204" pitchFamily="34" charset="-122"/>
              </a:rPr>
              <a:t>tiling, unrolling, vectorization… 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DE8604D-6C16-4FBE-990C-CD3B52122927}"/>
              </a:ext>
            </a:extLst>
          </p:cNvPr>
          <p:cNvSpPr txBox="1"/>
          <p:nvPr/>
        </p:nvSpPr>
        <p:spPr>
          <a:xfrm>
            <a:off x="2796066" y="3250735"/>
            <a:ext cx="3816428" cy="64633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Statement: </a:t>
            </a:r>
            <a:r>
              <a:rPr lang="en-US" altLang="zh-CN" dirty="0">
                <a:solidFill>
                  <a:schemeClr val="accent4"/>
                </a:solidFill>
                <a:latin typeface="Consolas" panose="020B0609020204030204" pitchFamily="49" charset="0"/>
                <a:ea typeface="微软雅黑" panose="020B0503020204020204" pitchFamily="34" charset="-122"/>
              </a:rPr>
              <a:t>storage flattening, loop invariant hoisting…</a:t>
            </a:r>
          </a:p>
        </p:txBody>
      </p:sp>
    </p:spTree>
    <p:extLst>
      <p:ext uri="{BB962C8B-B14F-4D97-AF65-F5344CB8AC3E}">
        <p14:creationId xmlns:p14="http://schemas.microsoft.com/office/powerpoint/2010/main" val="28172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77DEB0-FEEA-C332-6F95-98E6A478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Example: Software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0CD4FF3-857D-1147-975F-4F3C1F32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925530-EAC0-027F-EC55-9D5508AE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9D32140-F0F0-38D9-5EF9-196B46C2ED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4E750E-CD1D-BEFA-5B24-AD22571934B2}"/>
              </a:ext>
            </a:extLst>
          </p:cNvPr>
          <p:cNvSpPr txBox="1"/>
          <p:nvPr/>
        </p:nvSpPr>
        <p:spPr>
          <a:xfrm>
            <a:off x="1343472" y="5232339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/>
              <a:t>GeMM</a:t>
            </a:r>
            <a:r>
              <a:rPr lang="en-US" altLang="zh-CN" sz="2000" b="1" dirty="0"/>
              <a:t> in C using three for-loops</a:t>
            </a:r>
            <a:endParaRPr lang="zh-CN" altLang="en-US" sz="2000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930F39-AC69-8BA6-1477-51E35E9EB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70" y="1889585"/>
            <a:ext cx="4431859" cy="307883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C14DC9D-1BA3-66DA-3B4D-CDCB0EF6FE24}"/>
              </a:ext>
            </a:extLst>
          </p:cNvPr>
          <p:cNvGrpSpPr/>
          <p:nvPr/>
        </p:nvGrpSpPr>
        <p:grpSpPr>
          <a:xfrm>
            <a:off x="7025416" y="2095893"/>
            <a:ext cx="2435952" cy="2666213"/>
            <a:chOff x="854334" y="1124267"/>
            <a:chExt cx="3388670" cy="3708989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C64959F-8879-E307-24D3-B8A71E89A8CD}"/>
                </a:ext>
              </a:extLst>
            </p:cNvPr>
            <p:cNvSpPr/>
            <p:nvPr/>
          </p:nvSpPr>
          <p:spPr>
            <a:xfrm>
              <a:off x="3516208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1EA9819-BE81-3694-6A4A-7FD8889836F3}"/>
                </a:ext>
              </a:extLst>
            </p:cNvPr>
            <p:cNvSpPr/>
            <p:nvPr/>
          </p:nvSpPr>
          <p:spPr>
            <a:xfrm>
              <a:off x="3260822" y="3722117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1EA65C3-1724-E49C-7A09-4D5B8A3313F5}"/>
                </a:ext>
              </a:extLst>
            </p:cNvPr>
            <p:cNvSpPr/>
            <p:nvPr/>
          </p:nvSpPr>
          <p:spPr>
            <a:xfrm>
              <a:off x="402698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B72C26A-372E-77C9-6A8E-40B637D5E367}"/>
                </a:ext>
              </a:extLst>
            </p:cNvPr>
            <p:cNvSpPr/>
            <p:nvPr/>
          </p:nvSpPr>
          <p:spPr>
            <a:xfrm>
              <a:off x="377159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215E661-6413-94E2-3973-8E25A423CCD1}"/>
                </a:ext>
              </a:extLst>
            </p:cNvPr>
            <p:cNvSpPr/>
            <p:nvPr/>
          </p:nvSpPr>
          <p:spPr>
            <a:xfrm>
              <a:off x="351620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5609045-C78C-90D1-DCE6-D304E62C8AA2}"/>
                </a:ext>
              </a:extLst>
            </p:cNvPr>
            <p:cNvSpPr/>
            <p:nvPr/>
          </p:nvSpPr>
          <p:spPr>
            <a:xfrm>
              <a:off x="326082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8A4FDE6-6BF9-2C84-AFE9-0ACFADB556BC}"/>
                </a:ext>
              </a:extLst>
            </p:cNvPr>
            <p:cNvSpPr/>
            <p:nvPr/>
          </p:nvSpPr>
          <p:spPr>
            <a:xfrm>
              <a:off x="402698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BA318C3-AC16-7C3D-0590-BCE61F08BE46}"/>
                </a:ext>
              </a:extLst>
            </p:cNvPr>
            <p:cNvSpPr/>
            <p:nvPr/>
          </p:nvSpPr>
          <p:spPr>
            <a:xfrm>
              <a:off x="377159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802F980-209D-EA91-4914-BDBFB77FE54A}"/>
                </a:ext>
              </a:extLst>
            </p:cNvPr>
            <p:cNvSpPr/>
            <p:nvPr/>
          </p:nvSpPr>
          <p:spPr>
            <a:xfrm>
              <a:off x="351620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EFAC564-F060-AC34-0761-63991F0C624A}"/>
                </a:ext>
              </a:extLst>
            </p:cNvPr>
            <p:cNvSpPr/>
            <p:nvPr/>
          </p:nvSpPr>
          <p:spPr>
            <a:xfrm>
              <a:off x="326082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F4319A8-2F52-CF00-22FE-35D2C0A3788B}"/>
                </a:ext>
              </a:extLst>
            </p:cNvPr>
            <p:cNvSpPr/>
            <p:nvPr/>
          </p:nvSpPr>
          <p:spPr>
            <a:xfrm>
              <a:off x="402698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CB9F7FC-052B-596E-80C3-9F112BFEAE85}"/>
                </a:ext>
              </a:extLst>
            </p:cNvPr>
            <p:cNvSpPr/>
            <p:nvPr/>
          </p:nvSpPr>
          <p:spPr>
            <a:xfrm>
              <a:off x="377159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33F44BB-8D9C-2598-61C2-0E381FBD5070}"/>
                </a:ext>
              </a:extLst>
            </p:cNvPr>
            <p:cNvSpPr/>
            <p:nvPr/>
          </p:nvSpPr>
          <p:spPr>
            <a:xfrm>
              <a:off x="351620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53A65B1-FBF3-4801-F0CE-DFB5B4DC5798}"/>
                </a:ext>
              </a:extLst>
            </p:cNvPr>
            <p:cNvSpPr/>
            <p:nvPr/>
          </p:nvSpPr>
          <p:spPr>
            <a:xfrm>
              <a:off x="326082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C4C43DA0-6582-AC2F-34AB-7E34C3B22283}"/>
                </a:ext>
              </a:extLst>
            </p:cNvPr>
            <p:cNvSpPr/>
            <p:nvPr/>
          </p:nvSpPr>
          <p:spPr>
            <a:xfrm>
              <a:off x="402698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DD847F5-3D92-D25D-F599-13F333F68841}"/>
                </a:ext>
              </a:extLst>
            </p:cNvPr>
            <p:cNvSpPr/>
            <p:nvPr/>
          </p:nvSpPr>
          <p:spPr>
            <a:xfrm>
              <a:off x="377159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A498AB5E-C6DE-2C99-919C-8CB61367994B}"/>
                </a:ext>
              </a:extLst>
            </p:cNvPr>
            <p:cNvSpPr/>
            <p:nvPr/>
          </p:nvSpPr>
          <p:spPr>
            <a:xfrm>
              <a:off x="3516208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986B4C4-9F59-5CB3-67BD-88622D1BAE16}"/>
                </a:ext>
              </a:extLst>
            </p:cNvPr>
            <p:cNvSpPr/>
            <p:nvPr/>
          </p:nvSpPr>
          <p:spPr>
            <a:xfrm>
              <a:off x="3260822" y="1124267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4A267A7-7E43-A43B-0C07-546BC0873E14}"/>
                </a:ext>
              </a:extLst>
            </p:cNvPr>
            <p:cNvSpPr/>
            <p:nvPr/>
          </p:nvSpPr>
          <p:spPr>
            <a:xfrm>
              <a:off x="4026980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BE09173-53F1-F2AB-3743-EA8997D3F8EE}"/>
                </a:ext>
              </a:extLst>
            </p:cNvPr>
            <p:cNvSpPr/>
            <p:nvPr/>
          </p:nvSpPr>
          <p:spPr>
            <a:xfrm>
              <a:off x="3771594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1B4B351-4F3A-18C2-1CC9-F1F54BA3E5E4}"/>
                </a:ext>
              </a:extLst>
            </p:cNvPr>
            <p:cNvSpPr/>
            <p:nvPr/>
          </p:nvSpPr>
          <p:spPr>
            <a:xfrm>
              <a:off x="3516208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33D4A5A-DA91-B177-AD0A-A01A1CC931D7}"/>
                </a:ext>
              </a:extLst>
            </p:cNvPr>
            <p:cNvSpPr/>
            <p:nvPr/>
          </p:nvSpPr>
          <p:spPr>
            <a:xfrm>
              <a:off x="3260822" y="1412299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30853035-3522-9F62-622E-32A255DE12E4}"/>
                </a:ext>
              </a:extLst>
            </p:cNvPr>
            <p:cNvSpPr/>
            <p:nvPr/>
          </p:nvSpPr>
          <p:spPr>
            <a:xfrm>
              <a:off x="4026980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082D009-A9CE-E5D0-59D4-07DC84162E3F}"/>
                </a:ext>
              </a:extLst>
            </p:cNvPr>
            <p:cNvSpPr/>
            <p:nvPr/>
          </p:nvSpPr>
          <p:spPr>
            <a:xfrm>
              <a:off x="3771594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D2AEC695-F7B9-116F-B49C-C196D97073A1}"/>
                </a:ext>
              </a:extLst>
            </p:cNvPr>
            <p:cNvSpPr/>
            <p:nvPr/>
          </p:nvSpPr>
          <p:spPr>
            <a:xfrm>
              <a:off x="3516208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FA8211F-7F85-30B3-CB11-4A6E98F781C3}"/>
                </a:ext>
              </a:extLst>
            </p:cNvPr>
            <p:cNvSpPr/>
            <p:nvPr/>
          </p:nvSpPr>
          <p:spPr>
            <a:xfrm>
              <a:off x="3260822" y="1717688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9B258979-6705-86A1-E930-F203485C60D6}"/>
                </a:ext>
              </a:extLst>
            </p:cNvPr>
            <p:cNvSpPr/>
            <p:nvPr/>
          </p:nvSpPr>
          <p:spPr>
            <a:xfrm>
              <a:off x="4026980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849E5B2-B62D-02C3-FCF2-2241245A4688}"/>
                </a:ext>
              </a:extLst>
            </p:cNvPr>
            <p:cNvSpPr/>
            <p:nvPr/>
          </p:nvSpPr>
          <p:spPr>
            <a:xfrm>
              <a:off x="3771594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9CEDA945-551E-120D-086E-BD8B49A95B0A}"/>
                </a:ext>
              </a:extLst>
            </p:cNvPr>
            <p:cNvSpPr/>
            <p:nvPr/>
          </p:nvSpPr>
          <p:spPr>
            <a:xfrm>
              <a:off x="3516208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1636FA98-00C3-D18F-35BC-D8F58E0742BB}"/>
                </a:ext>
              </a:extLst>
            </p:cNvPr>
            <p:cNvSpPr/>
            <p:nvPr/>
          </p:nvSpPr>
          <p:spPr>
            <a:xfrm>
              <a:off x="3260822" y="2019382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79949CD-2943-C883-98C7-45D2BE4BA280}"/>
                </a:ext>
              </a:extLst>
            </p:cNvPr>
            <p:cNvSpPr/>
            <p:nvPr/>
          </p:nvSpPr>
          <p:spPr>
            <a:xfrm>
              <a:off x="4026980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1E90A80-BEED-FD90-073E-705D4EFCF8C3}"/>
                </a:ext>
              </a:extLst>
            </p:cNvPr>
            <p:cNvSpPr/>
            <p:nvPr/>
          </p:nvSpPr>
          <p:spPr>
            <a:xfrm>
              <a:off x="3771594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92260DBB-F9AA-36CD-288A-002DE3D61009}"/>
                </a:ext>
              </a:extLst>
            </p:cNvPr>
            <p:cNvSpPr/>
            <p:nvPr/>
          </p:nvSpPr>
          <p:spPr>
            <a:xfrm>
              <a:off x="3516208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08100FE0-093D-BB3F-8B35-3F0F03FA07A7}"/>
                </a:ext>
              </a:extLst>
            </p:cNvPr>
            <p:cNvSpPr/>
            <p:nvPr/>
          </p:nvSpPr>
          <p:spPr>
            <a:xfrm>
              <a:off x="3260822" y="2312299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220CB929-A6D2-EB50-5862-BD4EF7C88D60}"/>
                </a:ext>
              </a:extLst>
            </p:cNvPr>
            <p:cNvSpPr/>
            <p:nvPr/>
          </p:nvSpPr>
          <p:spPr>
            <a:xfrm>
              <a:off x="4026980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21384724-1BDD-E291-C2C7-31307323B427}"/>
                </a:ext>
              </a:extLst>
            </p:cNvPr>
            <p:cNvSpPr/>
            <p:nvPr/>
          </p:nvSpPr>
          <p:spPr>
            <a:xfrm>
              <a:off x="3771594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7231CF02-18AC-42DA-DBC2-49873E460A78}"/>
                </a:ext>
              </a:extLst>
            </p:cNvPr>
            <p:cNvSpPr/>
            <p:nvPr/>
          </p:nvSpPr>
          <p:spPr>
            <a:xfrm>
              <a:off x="3516208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F8D6CCF-B1FC-61E2-7E4F-2E8A27D990F0}"/>
                </a:ext>
              </a:extLst>
            </p:cNvPr>
            <p:cNvSpPr/>
            <p:nvPr/>
          </p:nvSpPr>
          <p:spPr>
            <a:xfrm>
              <a:off x="3260822" y="2600331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CC2839A3-0EA4-7F8A-6B44-77766300568F}"/>
                </a:ext>
              </a:extLst>
            </p:cNvPr>
            <p:cNvSpPr/>
            <p:nvPr/>
          </p:nvSpPr>
          <p:spPr>
            <a:xfrm>
              <a:off x="4026980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15FFE36-0FA4-BB45-5F09-7E25A8552144}"/>
                </a:ext>
              </a:extLst>
            </p:cNvPr>
            <p:cNvSpPr/>
            <p:nvPr/>
          </p:nvSpPr>
          <p:spPr>
            <a:xfrm>
              <a:off x="3771594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A96C540-C654-304C-1A44-744CC612E90A}"/>
                </a:ext>
              </a:extLst>
            </p:cNvPr>
            <p:cNvSpPr/>
            <p:nvPr/>
          </p:nvSpPr>
          <p:spPr>
            <a:xfrm>
              <a:off x="3516208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1345D3CA-FC8C-9FB8-D48A-13133B78375E}"/>
                </a:ext>
              </a:extLst>
            </p:cNvPr>
            <p:cNvSpPr/>
            <p:nvPr/>
          </p:nvSpPr>
          <p:spPr>
            <a:xfrm>
              <a:off x="3260822" y="2905720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0EC860EB-FE98-37F9-67F2-2F0A468A3D82}"/>
                </a:ext>
              </a:extLst>
            </p:cNvPr>
            <p:cNvSpPr/>
            <p:nvPr/>
          </p:nvSpPr>
          <p:spPr>
            <a:xfrm>
              <a:off x="4026980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EB9C9D97-7CA7-45B3-A542-C2C0FC2F482C}"/>
                </a:ext>
              </a:extLst>
            </p:cNvPr>
            <p:cNvSpPr/>
            <p:nvPr/>
          </p:nvSpPr>
          <p:spPr>
            <a:xfrm>
              <a:off x="3771594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4101BCD4-5BC6-D00C-F5C7-6C0069FBCD96}"/>
                </a:ext>
              </a:extLst>
            </p:cNvPr>
            <p:cNvSpPr/>
            <p:nvPr/>
          </p:nvSpPr>
          <p:spPr>
            <a:xfrm>
              <a:off x="3516208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7940B178-6D71-B589-A051-7D8F9E35B86C}"/>
                </a:ext>
              </a:extLst>
            </p:cNvPr>
            <p:cNvSpPr/>
            <p:nvPr/>
          </p:nvSpPr>
          <p:spPr>
            <a:xfrm>
              <a:off x="3260822" y="3207414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3BB724B-7657-E159-1060-73E3A00A136D}"/>
                </a:ext>
              </a:extLst>
            </p:cNvPr>
            <p:cNvSpPr/>
            <p:nvPr/>
          </p:nvSpPr>
          <p:spPr>
            <a:xfrm>
              <a:off x="4026980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97DB131B-8A66-9024-B0B9-F65917E69196}"/>
                </a:ext>
              </a:extLst>
            </p:cNvPr>
            <p:cNvSpPr/>
            <p:nvPr/>
          </p:nvSpPr>
          <p:spPr>
            <a:xfrm>
              <a:off x="3771594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EB0C5BF1-2ED8-DF53-F9B4-3F1F24ED9195}"/>
                </a:ext>
              </a:extLst>
            </p:cNvPr>
            <p:cNvSpPr/>
            <p:nvPr/>
          </p:nvSpPr>
          <p:spPr>
            <a:xfrm>
              <a:off x="1109720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DBE0C19C-1DD8-C1E2-09E3-8C0C5EE3CAF7}"/>
                </a:ext>
              </a:extLst>
            </p:cNvPr>
            <p:cNvSpPr/>
            <p:nvPr/>
          </p:nvSpPr>
          <p:spPr>
            <a:xfrm>
              <a:off x="854334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BE2AFB5B-C71D-A03A-FC84-385D5C039954}"/>
                </a:ext>
              </a:extLst>
            </p:cNvPr>
            <p:cNvSpPr/>
            <p:nvPr/>
          </p:nvSpPr>
          <p:spPr>
            <a:xfrm>
              <a:off x="1620492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FEECD8C3-94DC-2602-6AF8-EE36C7D656A0}"/>
                </a:ext>
              </a:extLst>
            </p:cNvPr>
            <p:cNvSpPr/>
            <p:nvPr/>
          </p:nvSpPr>
          <p:spPr>
            <a:xfrm>
              <a:off x="1365106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FD3EC68D-297C-2471-9650-2D6A066AECA7}"/>
                </a:ext>
              </a:extLst>
            </p:cNvPr>
            <p:cNvSpPr/>
            <p:nvPr/>
          </p:nvSpPr>
          <p:spPr>
            <a:xfrm>
              <a:off x="2131264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D93EE36B-5F68-52DF-3C6A-30665E5F11A0}"/>
                </a:ext>
              </a:extLst>
            </p:cNvPr>
            <p:cNvSpPr/>
            <p:nvPr/>
          </p:nvSpPr>
          <p:spPr>
            <a:xfrm>
              <a:off x="1875878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38AAFCED-25FC-E7CB-8A13-E876DB82C39B}"/>
                </a:ext>
              </a:extLst>
            </p:cNvPr>
            <p:cNvSpPr/>
            <p:nvPr/>
          </p:nvSpPr>
          <p:spPr>
            <a:xfrm>
              <a:off x="2642037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6BD6C3D8-ED85-26E4-18A3-06DAF2B30CF5}"/>
                </a:ext>
              </a:extLst>
            </p:cNvPr>
            <p:cNvSpPr/>
            <p:nvPr/>
          </p:nvSpPr>
          <p:spPr>
            <a:xfrm>
              <a:off x="2386650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1292A88D-9D52-764A-8CD4-C18DD8A45BDA}"/>
                </a:ext>
              </a:extLst>
            </p:cNvPr>
            <p:cNvSpPr/>
            <p:nvPr/>
          </p:nvSpPr>
          <p:spPr>
            <a:xfrm>
              <a:off x="110972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850842DD-C48E-185B-9F96-140649E46E8A}"/>
                </a:ext>
              </a:extLst>
            </p:cNvPr>
            <p:cNvSpPr/>
            <p:nvPr/>
          </p:nvSpPr>
          <p:spPr>
            <a:xfrm>
              <a:off x="85433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F7A5666E-572E-6428-1EAA-28EA0582C0DD}"/>
                </a:ext>
              </a:extLst>
            </p:cNvPr>
            <p:cNvSpPr/>
            <p:nvPr/>
          </p:nvSpPr>
          <p:spPr>
            <a:xfrm>
              <a:off x="162049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9A7DD6F7-0865-BD94-931B-72FABD7D3AE9}"/>
                </a:ext>
              </a:extLst>
            </p:cNvPr>
            <p:cNvSpPr/>
            <p:nvPr/>
          </p:nvSpPr>
          <p:spPr>
            <a:xfrm>
              <a:off x="1365106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9DB1CA5F-5863-6C5C-1BBD-487AFC63B929}"/>
                </a:ext>
              </a:extLst>
            </p:cNvPr>
            <p:cNvSpPr/>
            <p:nvPr/>
          </p:nvSpPr>
          <p:spPr>
            <a:xfrm>
              <a:off x="213126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15E8ABA3-343F-4615-D30A-470AD9459659}"/>
                </a:ext>
              </a:extLst>
            </p:cNvPr>
            <p:cNvSpPr/>
            <p:nvPr/>
          </p:nvSpPr>
          <p:spPr>
            <a:xfrm>
              <a:off x="187587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09E9D966-90DD-2DE3-A520-A92C36D132A6}"/>
                </a:ext>
              </a:extLst>
            </p:cNvPr>
            <p:cNvSpPr/>
            <p:nvPr/>
          </p:nvSpPr>
          <p:spPr>
            <a:xfrm>
              <a:off x="2642037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5651342D-0A4A-46FE-95BF-D573225A879C}"/>
                </a:ext>
              </a:extLst>
            </p:cNvPr>
            <p:cNvSpPr/>
            <p:nvPr/>
          </p:nvSpPr>
          <p:spPr>
            <a:xfrm>
              <a:off x="238665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66C967CF-4E40-0E53-C5BF-0C80C98F14A8}"/>
                </a:ext>
              </a:extLst>
            </p:cNvPr>
            <p:cNvSpPr/>
            <p:nvPr/>
          </p:nvSpPr>
          <p:spPr>
            <a:xfrm>
              <a:off x="110972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7BB1A216-54BD-FB36-9CC1-4456C2300E0E}"/>
                </a:ext>
              </a:extLst>
            </p:cNvPr>
            <p:cNvSpPr/>
            <p:nvPr/>
          </p:nvSpPr>
          <p:spPr>
            <a:xfrm>
              <a:off x="85433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648FF9FD-5565-ABC5-03C4-1FAD677E9DB6}"/>
                </a:ext>
              </a:extLst>
            </p:cNvPr>
            <p:cNvSpPr/>
            <p:nvPr/>
          </p:nvSpPr>
          <p:spPr>
            <a:xfrm>
              <a:off x="162049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A23AD693-D592-1A03-DDD1-DFADCF7F625E}"/>
                </a:ext>
              </a:extLst>
            </p:cNvPr>
            <p:cNvSpPr/>
            <p:nvPr/>
          </p:nvSpPr>
          <p:spPr>
            <a:xfrm>
              <a:off x="1365106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39D5A651-1012-41C9-E6B9-AA264812A7D2}"/>
                </a:ext>
              </a:extLst>
            </p:cNvPr>
            <p:cNvSpPr/>
            <p:nvPr/>
          </p:nvSpPr>
          <p:spPr>
            <a:xfrm>
              <a:off x="213126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1D602414-0A48-21DE-E349-AFDD72E395FB}"/>
                </a:ext>
              </a:extLst>
            </p:cNvPr>
            <p:cNvSpPr/>
            <p:nvPr/>
          </p:nvSpPr>
          <p:spPr>
            <a:xfrm>
              <a:off x="187587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B7C3A9D3-4211-D9B5-712C-47381BF85175}"/>
                </a:ext>
              </a:extLst>
            </p:cNvPr>
            <p:cNvSpPr/>
            <p:nvPr/>
          </p:nvSpPr>
          <p:spPr>
            <a:xfrm>
              <a:off x="2642037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58793505-A02C-C14D-5782-94383CA8F044}"/>
                </a:ext>
              </a:extLst>
            </p:cNvPr>
            <p:cNvSpPr/>
            <p:nvPr/>
          </p:nvSpPr>
          <p:spPr>
            <a:xfrm>
              <a:off x="238665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181FBADE-CA8E-8277-B230-1E9FCFD6B5A1}"/>
                </a:ext>
              </a:extLst>
            </p:cNvPr>
            <p:cNvSpPr/>
            <p:nvPr/>
          </p:nvSpPr>
          <p:spPr>
            <a:xfrm>
              <a:off x="110972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B74A9BCF-CE6C-382B-A096-2A0BA37B20A4}"/>
                </a:ext>
              </a:extLst>
            </p:cNvPr>
            <p:cNvSpPr/>
            <p:nvPr/>
          </p:nvSpPr>
          <p:spPr>
            <a:xfrm>
              <a:off x="85433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2FEA74CD-B571-DFAE-349B-999CBE6F07F3}"/>
                </a:ext>
              </a:extLst>
            </p:cNvPr>
            <p:cNvSpPr/>
            <p:nvPr/>
          </p:nvSpPr>
          <p:spPr>
            <a:xfrm>
              <a:off x="162049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29B3A4CE-1AB5-537B-E929-1AB8ED09C971}"/>
                </a:ext>
              </a:extLst>
            </p:cNvPr>
            <p:cNvSpPr/>
            <p:nvPr/>
          </p:nvSpPr>
          <p:spPr>
            <a:xfrm>
              <a:off x="1365106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7B7199F4-43E1-8B22-7FC2-243C447F14AD}"/>
                </a:ext>
              </a:extLst>
            </p:cNvPr>
            <p:cNvSpPr/>
            <p:nvPr/>
          </p:nvSpPr>
          <p:spPr>
            <a:xfrm>
              <a:off x="213126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30DF427D-65EF-C1B9-4E35-63C90C3E1C31}"/>
                </a:ext>
              </a:extLst>
            </p:cNvPr>
            <p:cNvSpPr/>
            <p:nvPr/>
          </p:nvSpPr>
          <p:spPr>
            <a:xfrm>
              <a:off x="187587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E8268CC1-9DEC-4736-F4F1-B5A483F6435A}"/>
                </a:ext>
              </a:extLst>
            </p:cNvPr>
            <p:cNvSpPr/>
            <p:nvPr/>
          </p:nvSpPr>
          <p:spPr>
            <a:xfrm>
              <a:off x="2642037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7C941BC9-0265-FF81-554C-335842452B5A}"/>
                </a:ext>
              </a:extLst>
            </p:cNvPr>
            <p:cNvSpPr/>
            <p:nvPr/>
          </p:nvSpPr>
          <p:spPr>
            <a:xfrm>
              <a:off x="238665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AF9892D4-B3A2-0BE5-D5B3-8AE0D1B09167}"/>
              </a:ext>
            </a:extLst>
          </p:cNvPr>
          <p:cNvSpPr txBox="1"/>
          <p:nvPr/>
        </p:nvSpPr>
        <p:spPr>
          <a:xfrm>
            <a:off x="8976320" y="4077072"/>
            <a:ext cx="26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C</a:t>
            </a:r>
            <a:endParaRPr lang="zh-CN" altLang="en-US" sz="2800" b="1" dirty="0"/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9D2629B2-46AA-1A9B-71BC-D31558420C7F}"/>
              </a:ext>
            </a:extLst>
          </p:cNvPr>
          <p:cNvSpPr txBox="1"/>
          <p:nvPr/>
        </p:nvSpPr>
        <p:spPr>
          <a:xfrm>
            <a:off x="8976320" y="2663334"/>
            <a:ext cx="26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A</a:t>
            </a:r>
            <a:endParaRPr lang="zh-CN" altLang="en-US" sz="2800" b="1" dirty="0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F2B64D69-F55B-4C0B-28EC-D6B6D006C1D1}"/>
              </a:ext>
            </a:extLst>
          </p:cNvPr>
          <p:cNvSpPr txBox="1"/>
          <p:nvPr/>
        </p:nvSpPr>
        <p:spPr>
          <a:xfrm>
            <a:off x="7608168" y="4080155"/>
            <a:ext cx="26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B</a:t>
            </a:r>
            <a:endParaRPr lang="zh-CN" altLang="en-US" sz="2800" b="1" dirty="0"/>
          </a:p>
        </p:txBody>
      </p:sp>
      <p:sp>
        <p:nvSpPr>
          <p:cNvPr id="102" name="左大括号 101">
            <a:extLst>
              <a:ext uri="{FF2B5EF4-FFF2-40B4-BE49-F238E27FC236}">
                <a16:creationId xmlns:a16="http://schemas.microsoft.com/office/drawing/2014/main" id="{FA4CD9C6-272F-AB16-0CE4-302FFEB1FEF8}"/>
              </a:ext>
            </a:extLst>
          </p:cNvPr>
          <p:cNvSpPr/>
          <p:nvPr/>
        </p:nvSpPr>
        <p:spPr>
          <a:xfrm>
            <a:off x="8472264" y="2060848"/>
            <a:ext cx="144016" cy="1728192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左大括号 102">
            <a:extLst>
              <a:ext uri="{FF2B5EF4-FFF2-40B4-BE49-F238E27FC236}">
                <a16:creationId xmlns:a16="http://schemas.microsoft.com/office/drawing/2014/main" id="{980DE8E2-0D6C-7AF0-A764-B173BB36E8E5}"/>
              </a:ext>
            </a:extLst>
          </p:cNvPr>
          <p:cNvSpPr/>
          <p:nvPr/>
        </p:nvSpPr>
        <p:spPr>
          <a:xfrm rot="5400000">
            <a:off x="7608168" y="2996952"/>
            <a:ext cx="144016" cy="1728192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8584FF36-BA65-7AC0-5D4D-98DFCCF57AEA}"/>
              </a:ext>
            </a:extLst>
          </p:cNvPr>
          <p:cNvSpPr txBox="1"/>
          <p:nvPr/>
        </p:nvSpPr>
        <p:spPr>
          <a:xfrm>
            <a:off x="8158934" y="2740278"/>
            <a:ext cx="26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</a:t>
            </a:r>
            <a:endParaRPr lang="zh-CN" altLang="en-US" dirty="0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4167ED18-37A3-0F2E-3519-6F7E805B517F}"/>
              </a:ext>
            </a:extLst>
          </p:cNvPr>
          <p:cNvSpPr txBox="1"/>
          <p:nvPr/>
        </p:nvSpPr>
        <p:spPr>
          <a:xfrm>
            <a:off x="7546865" y="3421812"/>
            <a:ext cx="26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</a:t>
            </a:r>
            <a:endParaRPr lang="zh-CN" altLang="en-US" dirty="0"/>
          </a:p>
        </p:txBody>
      </p:sp>
      <p:sp>
        <p:nvSpPr>
          <p:cNvPr id="106" name="左大括号 105">
            <a:extLst>
              <a:ext uri="{FF2B5EF4-FFF2-40B4-BE49-F238E27FC236}">
                <a16:creationId xmlns:a16="http://schemas.microsoft.com/office/drawing/2014/main" id="{10060273-18FF-6613-4D35-4B43D607EB54}"/>
              </a:ext>
            </a:extLst>
          </p:cNvPr>
          <p:cNvSpPr/>
          <p:nvPr/>
        </p:nvSpPr>
        <p:spPr>
          <a:xfrm rot="16200000">
            <a:off x="9009169" y="4537387"/>
            <a:ext cx="200922" cy="750653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左大括号 106">
            <a:extLst>
              <a:ext uri="{FF2B5EF4-FFF2-40B4-BE49-F238E27FC236}">
                <a16:creationId xmlns:a16="http://schemas.microsoft.com/office/drawing/2014/main" id="{61ACC9C5-B9E2-67C9-2763-E1F0843EA5E8}"/>
              </a:ext>
            </a:extLst>
          </p:cNvPr>
          <p:cNvSpPr/>
          <p:nvPr/>
        </p:nvSpPr>
        <p:spPr>
          <a:xfrm rot="10800000">
            <a:off x="9587060" y="3963355"/>
            <a:ext cx="200922" cy="750653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DF442FA2-F305-0208-BFEF-02DADB26A488}"/>
              </a:ext>
            </a:extLst>
          </p:cNvPr>
          <p:cNvSpPr txBox="1"/>
          <p:nvPr/>
        </p:nvSpPr>
        <p:spPr>
          <a:xfrm>
            <a:off x="8976318" y="5088123"/>
            <a:ext cx="26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i</a:t>
            </a:r>
            <a:endParaRPr lang="zh-CN" altLang="en-US" dirty="0"/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AE866EE3-32C0-2458-2DB0-67DBA5F19BE7}"/>
              </a:ext>
            </a:extLst>
          </p:cNvPr>
          <p:cNvSpPr txBox="1"/>
          <p:nvPr/>
        </p:nvSpPr>
        <p:spPr>
          <a:xfrm>
            <a:off x="9894154" y="4154016"/>
            <a:ext cx="26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j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62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E6F45E-B2A6-D24D-9B3F-FA5F5BEEF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Example: </a:t>
            </a:r>
            <a:r>
              <a:rPr lang="en-US" altLang="zh-CN" dirty="0" err="1"/>
              <a:t>Preperation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85F4553-336C-5F45-6026-C6315A0C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9229C2B-7515-74E9-08D7-D183656D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834AFB37-4554-1333-E931-744072A6FF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A9E3AA-AECF-802B-0D42-3759BD6B6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9051" r="7654" b="9051"/>
          <a:stretch/>
        </p:blipFill>
        <p:spPr>
          <a:xfrm>
            <a:off x="3088202" y="1052736"/>
            <a:ext cx="6015596" cy="510017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14FEAD-0C3B-1C59-FAC4-10423237A78F}"/>
              </a:ext>
            </a:extLst>
          </p:cNvPr>
          <p:cNvSpPr/>
          <p:nvPr/>
        </p:nvSpPr>
        <p:spPr>
          <a:xfrm>
            <a:off x="3825922" y="1844824"/>
            <a:ext cx="2486102" cy="432048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A6EFAE-3D75-AC83-0AEC-1196E1DE3DFD}"/>
              </a:ext>
            </a:extLst>
          </p:cNvPr>
          <p:cNvSpPr txBox="1"/>
          <p:nvPr/>
        </p:nvSpPr>
        <p:spPr>
          <a:xfrm>
            <a:off x="6312024" y="1861370"/>
            <a:ext cx="263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calculate the address type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1527550-1649-4862-293E-5A5793E74A1B}"/>
              </a:ext>
            </a:extLst>
          </p:cNvPr>
          <p:cNvSpPr/>
          <p:nvPr/>
        </p:nvSpPr>
        <p:spPr>
          <a:xfrm>
            <a:off x="4007768" y="2996952"/>
            <a:ext cx="3096344" cy="72008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D7858CF-811E-21AE-F251-1E547372568F}"/>
              </a:ext>
            </a:extLst>
          </p:cNvPr>
          <p:cNvSpPr txBox="1"/>
          <p:nvPr/>
        </p:nvSpPr>
        <p:spPr>
          <a:xfrm>
            <a:off x="6312024" y="2335313"/>
            <a:ext cx="263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provide the memory instances to the interface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2AD21F7-7973-A373-FA54-5C6DDE69A6DD}"/>
              </a:ext>
            </a:extLst>
          </p:cNvPr>
          <p:cNvSpPr/>
          <p:nvPr/>
        </p:nvSpPr>
        <p:spPr>
          <a:xfrm>
            <a:off x="3825922" y="4225219"/>
            <a:ext cx="3096344" cy="72008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98A7CFA-317E-5F17-32CD-31E60509ED21}"/>
              </a:ext>
            </a:extLst>
          </p:cNvPr>
          <p:cNvSpPr txBox="1"/>
          <p:nvPr/>
        </p:nvSpPr>
        <p:spPr>
          <a:xfrm>
            <a:off x="6938365" y="4298968"/>
            <a:ext cx="153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some register for loops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FCAF08E-A9FC-A122-7442-124707C85AEB}"/>
              </a:ext>
            </a:extLst>
          </p:cNvPr>
          <p:cNvSpPr/>
          <p:nvPr/>
        </p:nvSpPr>
        <p:spPr>
          <a:xfrm>
            <a:off x="3825922" y="4945299"/>
            <a:ext cx="3206182" cy="72008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F61ED6-42ED-D62E-C971-DDB3AA656B5E}"/>
              </a:ext>
            </a:extLst>
          </p:cNvPr>
          <p:cNvSpPr txBox="1"/>
          <p:nvPr/>
        </p:nvSpPr>
        <p:spPr>
          <a:xfrm>
            <a:off x="7104112" y="4982173"/>
            <a:ext cx="184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one MAC unit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one accumulator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E262BF-C48D-F143-3055-F36B29732769}"/>
              </a:ext>
            </a:extLst>
          </p:cNvPr>
          <p:cNvSpPr txBox="1"/>
          <p:nvPr/>
        </p:nvSpPr>
        <p:spPr>
          <a:xfrm>
            <a:off x="8982108" y="5482098"/>
            <a:ext cx="333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./crates/cmtc/examples/gemm.rs   line 38-97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6058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7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3" grpId="0" animBg="1"/>
      <p:bldP spid="1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7504D-413B-A3EE-E895-108EDC6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Example: FSM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F97464-E9ED-657F-2F2F-996142F0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5626B8-3C3E-2B01-D45C-C826D4D3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1F555AF-ADDA-D132-CD95-4D662BF32A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9CCAB2C-1DD5-4AC0-D1ED-1949FD871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5" t="29275" r="16711" b="25062"/>
          <a:stretch/>
        </p:blipFill>
        <p:spPr>
          <a:xfrm>
            <a:off x="839416" y="1196752"/>
            <a:ext cx="2736304" cy="13881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18347A-566A-8E73-067F-9673557A5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t="20120" r="10438" b="18058"/>
          <a:stretch/>
        </p:blipFill>
        <p:spPr>
          <a:xfrm>
            <a:off x="462435" y="2844386"/>
            <a:ext cx="4840208" cy="23373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159862-ECA1-03DF-EA79-166D0A53F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3750" r="10514" b="17450"/>
          <a:stretch/>
        </p:blipFill>
        <p:spPr>
          <a:xfrm>
            <a:off x="2882539" y="4948098"/>
            <a:ext cx="4020702" cy="18082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86092B-1700-47E3-7293-4F895E8C8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8000" r="9853" b="7025"/>
          <a:stretch/>
        </p:blipFill>
        <p:spPr>
          <a:xfrm>
            <a:off x="7852710" y="1013549"/>
            <a:ext cx="3312370" cy="5256234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AE4A274-E9C7-49FC-1453-94C583F6E017}"/>
              </a:ext>
            </a:extLst>
          </p:cNvPr>
          <p:cNvSpPr/>
          <p:nvPr/>
        </p:nvSpPr>
        <p:spPr>
          <a:xfrm>
            <a:off x="1433770" y="1642257"/>
            <a:ext cx="845806" cy="3465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48E28A-B612-81C1-D677-4694EDD4767E}"/>
              </a:ext>
            </a:extLst>
          </p:cNvPr>
          <p:cNvSpPr txBox="1"/>
          <p:nvPr/>
        </p:nvSpPr>
        <p:spPr>
          <a:xfrm>
            <a:off x="2253512" y="159479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keyword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27E3986-D2EE-F497-37F2-24C811E0EC9A}"/>
              </a:ext>
            </a:extLst>
          </p:cNvPr>
          <p:cNvCxnSpPr>
            <a:cxnSpLocks/>
          </p:cNvCxnSpPr>
          <p:nvPr/>
        </p:nvCxnSpPr>
        <p:spPr>
          <a:xfrm flipH="1">
            <a:off x="462435" y="2204864"/>
            <a:ext cx="1745133" cy="62143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7AE3C78-8595-C73A-1AC0-B123F88F5173}"/>
              </a:ext>
            </a:extLst>
          </p:cNvPr>
          <p:cNvCxnSpPr>
            <a:cxnSpLocks/>
          </p:cNvCxnSpPr>
          <p:nvPr/>
        </p:nvCxnSpPr>
        <p:spPr>
          <a:xfrm>
            <a:off x="2656997" y="2204864"/>
            <a:ext cx="2610042" cy="62143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77AAFAE-B783-54E3-3593-211EE39CF730}"/>
              </a:ext>
            </a:extLst>
          </p:cNvPr>
          <p:cNvSpPr/>
          <p:nvPr/>
        </p:nvSpPr>
        <p:spPr>
          <a:xfrm>
            <a:off x="623392" y="2968218"/>
            <a:ext cx="720080" cy="3465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50B8290-A71F-D88C-C6EF-0D4A16CFC573}"/>
              </a:ext>
            </a:extLst>
          </p:cNvPr>
          <p:cNvSpPr txBox="1"/>
          <p:nvPr/>
        </p:nvSpPr>
        <p:spPr>
          <a:xfrm>
            <a:off x="1483483" y="2916779"/>
            <a:ext cx="117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 for loop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9BED4BF-DFC6-9432-F59A-1B58E4D69510}"/>
              </a:ext>
            </a:extLst>
          </p:cNvPr>
          <p:cNvSpPr/>
          <p:nvPr/>
        </p:nvSpPr>
        <p:spPr>
          <a:xfrm>
            <a:off x="839416" y="3255692"/>
            <a:ext cx="3816424" cy="3465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DE7BFB4-8180-EFAE-25EE-F1BAAE7DD04C}"/>
              </a:ext>
            </a:extLst>
          </p:cNvPr>
          <p:cNvSpPr txBox="1"/>
          <p:nvPr/>
        </p:nvSpPr>
        <p:spPr>
          <a:xfrm>
            <a:off x="5341983" y="3174786"/>
            <a:ext cx="117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init</a:t>
            </a:r>
            <a:r>
              <a:rPr lang="en-US" altLang="zh-CN" dirty="0"/>
              <a:t>: </a:t>
            </a:r>
            <a:r>
              <a:rPr lang="en-US" altLang="zh-CN" dirty="0" err="1"/>
              <a:t>i</a:t>
            </a:r>
            <a:r>
              <a:rPr lang="en-US" altLang="zh-CN" dirty="0"/>
              <a:t>=0</a:t>
            </a:r>
            <a:endParaRPr lang="zh-CN" altLang="en-US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F646A74-85A9-B27F-E0B1-FD7602FC807F}"/>
              </a:ext>
            </a:extLst>
          </p:cNvPr>
          <p:cNvSpPr/>
          <p:nvPr/>
        </p:nvSpPr>
        <p:spPr>
          <a:xfrm>
            <a:off x="839416" y="3509538"/>
            <a:ext cx="4248472" cy="3465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11EB5DE-C079-0EE9-D0D7-387FF8B91856}"/>
              </a:ext>
            </a:extLst>
          </p:cNvPr>
          <p:cNvSpPr txBox="1"/>
          <p:nvPr/>
        </p:nvSpPr>
        <p:spPr>
          <a:xfrm>
            <a:off x="5267040" y="3498163"/>
            <a:ext cx="180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err="1"/>
              <a:t>i</a:t>
            </a:r>
            <a:r>
              <a:rPr lang="en-US" altLang="zh-CN" dirty="0"/>
              <a:t>&lt;n  </a:t>
            </a:r>
            <a:r>
              <a:rPr lang="en-US" altLang="zh-CN" i="1" dirty="0" err="1"/>
              <a:t>i</a:t>
            </a:r>
            <a:r>
              <a:rPr lang="en-US" altLang="zh-CN" i="1" dirty="0"/>
              <a:t>=0</a:t>
            </a:r>
            <a:r>
              <a:rPr lang="en-US" altLang="zh-CN" dirty="0"/>
              <a:t> =&gt;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0&lt;n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88114AB4-8F72-84A0-0E24-8F998781ADD4}"/>
              </a:ext>
            </a:extLst>
          </p:cNvPr>
          <p:cNvSpPr/>
          <p:nvPr/>
        </p:nvSpPr>
        <p:spPr>
          <a:xfrm>
            <a:off x="839416" y="3765975"/>
            <a:ext cx="4248472" cy="3465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AE7057B-6174-BEE7-307A-E3286C152618}"/>
              </a:ext>
            </a:extLst>
          </p:cNvPr>
          <p:cNvSpPr txBox="1"/>
          <p:nvPr/>
        </p:nvSpPr>
        <p:spPr>
          <a:xfrm>
            <a:off x="5267040" y="3772382"/>
            <a:ext cx="180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update: </a:t>
            </a:r>
            <a:r>
              <a:rPr lang="en-US" altLang="zh-CN" dirty="0" err="1"/>
              <a:t>i</a:t>
            </a:r>
            <a:r>
              <a:rPr lang="en-US" altLang="zh-CN" dirty="0"/>
              <a:t>=i+1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EE6B5E27-66D8-C9EE-A2CD-6A0D10745229}"/>
              </a:ext>
            </a:extLst>
          </p:cNvPr>
          <p:cNvSpPr/>
          <p:nvPr/>
        </p:nvSpPr>
        <p:spPr>
          <a:xfrm>
            <a:off x="839415" y="4050812"/>
            <a:ext cx="4463227" cy="3465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CB29561-38DB-E422-D51A-11971355D5E2}"/>
              </a:ext>
            </a:extLst>
          </p:cNvPr>
          <p:cNvSpPr txBox="1"/>
          <p:nvPr/>
        </p:nvSpPr>
        <p:spPr>
          <a:xfrm>
            <a:off x="5267039" y="4051679"/>
            <a:ext cx="209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err="1"/>
              <a:t>i</a:t>
            </a:r>
            <a:r>
              <a:rPr lang="en-US" altLang="zh-CN" dirty="0"/>
              <a:t>&lt;n  </a:t>
            </a:r>
            <a:r>
              <a:rPr lang="en-US" altLang="zh-CN" i="1" dirty="0" err="1"/>
              <a:t>i</a:t>
            </a:r>
            <a:r>
              <a:rPr lang="en-US" altLang="zh-CN" i="1" dirty="0"/>
              <a:t>=i+1</a:t>
            </a:r>
            <a:r>
              <a:rPr lang="en-US" altLang="zh-CN" dirty="0"/>
              <a:t> =&gt; </a:t>
            </a:r>
            <a:r>
              <a:rPr lang="en-US" altLang="zh-CN" dirty="0" err="1">
                <a:solidFill>
                  <a:schemeClr val="accent1"/>
                </a:solidFill>
              </a:rPr>
              <a:t>i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&lt;n-1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A3E2497F-B4BC-ADEC-317A-859E78D83641}"/>
              </a:ext>
            </a:extLst>
          </p:cNvPr>
          <p:cNvSpPr/>
          <p:nvPr/>
        </p:nvSpPr>
        <p:spPr>
          <a:xfrm rot="16200000">
            <a:off x="6068545" y="2635325"/>
            <a:ext cx="467040" cy="5921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02878B4-4311-BAE8-C790-E0E5B4CF26BB}"/>
              </a:ext>
            </a:extLst>
          </p:cNvPr>
          <p:cNvSpPr txBox="1"/>
          <p:nvPr/>
        </p:nvSpPr>
        <p:spPr>
          <a:xfrm>
            <a:off x="5585335" y="2218745"/>
            <a:ext cx="145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/>
              <a:t>i</a:t>
            </a:r>
            <a:r>
              <a:rPr lang="en-US" altLang="zh-CN" sz="2400" b="1" dirty="0"/>
              <a:t>= 0 to n-1</a:t>
            </a:r>
            <a:endParaRPr lang="zh-CN" altLang="en-US" sz="2400" b="1" dirty="0"/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19A9EA93-B6EA-6F6C-4B2E-8988D4A66F9E}"/>
              </a:ext>
            </a:extLst>
          </p:cNvPr>
          <p:cNvCxnSpPr>
            <a:cxnSpLocks/>
          </p:cNvCxnSpPr>
          <p:nvPr/>
        </p:nvCxnSpPr>
        <p:spPr>
          <a:xfrm>
            <a:off x="1156883" y="4833968"/>
            <a:ext cx="1725656" cy="1866966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EE24040-0CEE-B1BB-8C6D-2100A56F82B8}"/>
              </a:ext>
            </a:extLst>
          </p:cNvPr>
          <p:cNvCxnSpPr>
            <a:cxnSpLocks/>
          </p:cNvCxnSpPr>
          <p:nvPr/>
        </p:nvCxnSpPr>
        <p:spPr>
          <a:xfrm>
            <a:off x="1228707" y="4542202"/>
            <a:ext cx="1653832" cy="405896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D4000D19-8369-4929-468A-67048C909102}"/>
              </a:ext>
            </a:extLst>
          </p:cNvPr>
          <p:cNvSpPr txBox="1"/>
          <p:nvPr/>
        </p:nvSpPr>
        <p:spPr>
          <a:xfrm>
            <a:off x="1378099" y="5630304"/>
            <a:ext cx="145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j= 0 to n-1</a:t>
            </a:r>
            <a:endParaRPr lang="zh-CN" altLang="en-US" sz="2400" b="1" dirty="0"/>
          </a:p>
        </p:txBody>
      </p:sp>
      <p:cxnSp>
        <p:nvCxnSpPr>
          <p:cNvPr id="43" name="连接符: 肘形 42">
            <a:extLst>
              <a:ext uri="{FF2B5EF4-FFF2-40B4-BE49-F238E27FC236}">
                <a16:creationId xmlns:a16="http://schemas.microsoft.com/office/drawing/2014/main" id="{401EEE45-9D54-3B4D-4AEB-D4A3BFF2BEA5}"/>
              </a:ext>
            </a:extLst>
          </p:cNvPr>
          <p:cNvCxnSpPr>
            <a:endCxn id="14" idx="1"/>
          </p:cNvCxnSpPr>
          <p:nvPr/>
        </p:nvCxnSpPr>
        <p:spPr>
          <a:xfrm flipV="1">
            <a:off x="3849699" y="3641666"/>
            <a:ext cx="4003011" cy="2734577"/>
          </a:xfrm>
          <a:prstGeom prst="bentConnector3">
            <a:avLst>
              <a:gd name="adj1" fmla="val 89526"/>
            </a:avLst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04CC589-A246-16C9-C823-8139DD13D00A}"/>
              </a:ext>
            </a:extLst>
          </p:cNvPr>
          <p:cNvSpPr txBox="1"/>
          <p:nvPr/>
        </p:nvSpPr>
        <p:spPr>
          <a:xfrm>
            <a:off x="7823405" y="6248235"/>
            <a:ext cx="333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./crates/cmtc/examples/gemm.rs   line 38-97</a:t>
            </a:r>
            <a:endParaRPr lang="zh-CN" altLang="en-US" dirty="0"/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2AEF3DD7-533B-893C-692B-15A8D75AFBE4}"/>
              </a:ext>
            </a:extLst>
          </p:cNvPr>
          <p:cNvSpPr txBox="1"/>
          <p:nvPr/>
        </p:nvSpPr>
        <p:spPr>
          <a:xfrm>
            <a:off x="4590922" y="1062555"/>
            <a:ext cx="3811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software-like control description</a:t>
            </a:r>
          </a:p>
        </p:txBody>
      </p:sp>
    </p:spTree>
    <p:extLst>
      <p:ext uri="{BB962C8B-B14F-4D97-AF65-F5344CB8AC3E}">
        <p14:creationId xmlns:p14="http://schemas.microsoft.com/office/powerpoint/2010/main" val="21698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7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30" grpId="0"/>
      <p:bldP spid="33" grpId="0" animBg="1"/>
      <p:bldP spid="34" grpId="0"/>
      <p:bldP spid="41" grpId="0"/>
      <p:bldP spid="1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76B4211-2836-6E2A-8348-CD8722BD9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8000" r="9853" b="43887"/>
          <a:stretch/>
        </p:blipFill>
        <p:spPr>
          <a:xfrm>
            <a:off x="427392" y="2030062"/>
            <a:ext cx="4693156" cy="4216715"/>
          </a:xfrm>
          <a:prstGeom prst="rect">
            <a:avLst/>
          </a:prstGeom>
        </p:spPr>
      </p:pic>
      <p:cxnSp>
        <p:nvCxnSpPr>
          <p:cNvPr id="120" name="直接箭头连接符 119">
            <a:extLst>
              <a:ext uri="{FF2B5EF4-FFF2-40B4-BE49-F238E27FC236}">
                <a16:creationId xmlns:a16="http://schemas.microsoft.com/office/drawing/2014/main" id="{5D30CB38-D2AD-1C6F-5B79-795499EC4D76}"/>
              </a:ext>
            </a:extLst>
          </p:cNvPr>
          <p:cNvCxnSpPr>
            <a:cxnSpLocks/>
            <a:stCxn id="26" idx="2"/>
            <a:endCxn id="37" idx="0"/>
          </p:cNvCxnSpPr>
          <p:nvPr/>
        </p:nvCxnSpPr>
        <p:spPr>
          <a:xfrm>
            <a:off x="7701821" y="4114662"/>
            <a:ext cx="0" cy="1034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0CB92749-4E27-6BF7-CDE7-6262DE1FB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Example: FSM innermost body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1200E-40E7-3269-7D4A-3BB9ABA06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6"/>
            <a:ext cx="2894112" cy="1224138"/>
          </a:xfrm>
        </p:spPr>
        <p:txBody>
          <a:bodyPr/>
          <a:lstStyle/>
          <a:p>
            <a:r>
              <a:rPr lang="en-US" altLang="zh-CN" dirty="0"/>
              <a:t>for </a:t>
            </a:r>
            <a:r>
              <a:rPr lang="en-US" altLang="zh-CN" dirty="0" err="1"/>
              <a:t>i</a:t>
            </a:r>
            <a:r>
              <a:rPr lang="en-US" altLang="zh-CN" dirty="0"/>
              <a:t> in 0..n</a:t>
            </a:r>
          </a:p>
          <a:p>
            <a:pPr lvl="1"/>
            <a:r>
              <a:rPr lang="en-US" altLang="zh-CN" dirty="0"/>
              <a:t>for j in 0..n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6BCC94-08D2-0F78-1424-09410890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BD9528-0C04-242B-4335-61D2007A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85DA8F74-C25C-1CB1-071E-D8DFF38294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686F36C-734C-03CD-8375-6D864B277DC6}"/>
              </a:ext>
            </a:extLst>
          </p:cNvPr>
          <p:cNvSpPr/>
          <p:nvPr/>
        </p:nvSpPr>
        <p:spPr>
          <a:xfrm>
            <a:off x="1016092" y="2337795"/>
            <a:ext cx="720080" cy="3465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8B6AE7D-A08E-1E9F-AA70-F571ABA7E0AD}"/>
              </a:ext>
            </a:extLst>
          </p:cNvPr>
          <p:cNvSpPr txBox="1"/>
          <p:nvPr/>
        </p:nvSpPr>
        <p:spPr>
          <a:xfrm>
            <a:off x="1697998" y="204008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the following steps will be done in a sequence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CFA17FA-C188-98CD-8D8E-88CC9F8C558C}"/>
              </a:ext>
            </a:extLst>
          </p:cNvPr>
          <p:cNvSpPr/>
          <p:nvPr/>
        </p:nvSpPr>
        <p:spPr>
          <a:xfrm>
            <a:off x="1190418" y="2635231"/>
            <a:ext cx="1728192" cy="3465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BD29B2-6B37-342F-8A60-653EC33AE9CE}"/>
              </a:ext>
            </a:extLst>
          </p:cNvPr>
          <p:cNvSpPr txBox="1"/>
          <p:nvPr/>
        </p:nvSpPr>
        <p:spPr>
          <a:xfrm>
            <a:off x="3026214" y="256625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generate n steps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983A10B-32BD-55AE-1E69-0E277CA18644}"/>
              </a:ext>
            </a:extLst>
          </p:cNvPr>
          <p:cNvSpPr/>
          <p:nvPr/>
        </p:nvSpPr>
        <p:spPr>
          <a:xfrm>
            <a:off x="2721964" y="4006884"/>
            <a:ext cx="883975" cy="336558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6304E45-C496-03BA-7FD7-1920B6083017}"/>
              </a:ext>
            </a:extLst>
          </p:cNvPr>
          <p:cNvSpPr txBox="1"/>
          <p:nvPr/>
        </p:nvSpPr>
        <p:spPr>
          <a:xfrm>
            <a:off x="2502515" y="4945556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feed memory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get memory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invoke MAC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accumulate result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77668146-BEB8-13CE-D729-4C1A7E9D41E4}"/>
              </a:ext>
            </a:extLst>
          </p:cNvPr>
          <p:cNvSpPr/>
          <p:nvPr/>
        </p:nvSpPr>
        <p:spPr>
          <a:xfrm>
            <a:off x="1934235" y="4006884"/>
            <a:ext cx="830696" cy="336558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316A45D-773E-F349-1C80-4EC861D4FF53}"/>
              </a:ext>
            </a:extLst>
          </p:cNvPr>
          <p:cNvSpPr/>
          <p:nvPr/>
        </p:nvSpPr>
        <p:spPr>
          <a:xfrm>
            <a:off x="1687110" y="3151831"/>
            <a:ext cx="3106284" cy="628978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949C47E-410C-4613-A30A-900BCC8941C7}"/>
              </a:ext>
            </a:extLst>
          </p:cNvPr>
          <p:cNvSpPr/>
          <p:nvPr/>
        </p:nvSpPr>
        <p:spPr>
          <a:xfrm>
            <a:off x="5768813" y="2378500"/>
            <a:ext cx="1080120" cy="365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amem.rd0</a:t>
            </a:r>
            <a:endParaRPr lang="zh-CN" altLang="en-US" dirty="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9DD31196-01DD-0E4E-D92C-16E6FC07C9DC}"/>
              </a:ext>
            </a:extLst>
          </p:cNvPr>
          <p:cNvSpPr/>
          <p:nvPr/>
        </p:nvSpPr>
        <p:spPr>
          <a:xfrm>
            <a:off x="5768813" y="3034514"/>
            <a:ext cx="1080120" cy="36512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bmem.rd1</a:t>
            </a:r>
            <a:endParaRPr lang="zh-CN" altLang="en-US" dirty="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C1B4BE7-05D7-BE9B-B88F-1179715A0E52}"/>
              </a:ext>
            </a:extLst>
          </p:cNvPr>
          <p:cNvSpPr/>
          <p:nvPr/>
        </p:nvSpPr>
        <p:spPr>
          <a:xfrm>
            <a:off x="7161761" y="3749537"/>
            <a:ext cx="1080120" cy="3651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amem.rd1</a:t>
            </a:r>
            <a:endParaRPr lang="zh-CN" altLang="en-US" dirty="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9D6441C6-7554-DE48-B62A-E9676DEF5239}"/>
              </a:ext>
            </a:extLst>
          </p:cNvPr>
          <p:cNvSpPr/>
          <p:nvPr/>
        </p:nvSpPr>
        <p:spPr>
          <a:xfrm>
            <a:off x="7161761" y="4482730"/>
            <a:ext cx="1080120" cy="36512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bmem.rd1</a:t>
            </a:r>
            <a:endParaRPr lang="zh-CN" altLang="en-US" dirty="0"/>
          </a:p>
        </p:txBody>
      </p:sp>
      <p:cxnSp>
        <p:nvCxnSpPr>
          <p:cNvPr id="29" name="连接符: 肘形 28">
            <a:extLst>
              <a:ext uri="{FF2B5EF4-FFF2-40B4-BE49-F238E27FC236}">
                <a16:creationId xmlns:a16="http://schemas.microsoft.com/office/drawing/2014/main" id="{A9CAF535-6E42-1243-A9CB-F723F2FD7FD1}"/>
              </a:ext>
            </a:extLst>
          </p:cNvPr>
          <p:cNvCxnSpPr>
            <a:stCxn id="18" idx="3"/>
            <a:endCxn id="26" idx="1"/>
          </p:cNvCxnSpPr>
          <p:nvPr/>
        </p:nvCxnSpPr>
        <p:spPr>
          <a:xfrm>
            <a:off x="6848933" y="2561063"/>
            <a:ext cx="312828" cy="137103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连接符: 肘形 29">
            <a:extLst>
              <a:ext uri="{FF2B5EF4-FFF2-40B4-BE49-F238E27FC236}">
                <a16:creationId xmlns:a16="http://schemas.microsoft.com/office/drawing/2014/main" id="{9D917C06-0A35-AE26-D63D-853BB81E8BE1}"/>
              </a:ext>
            </a:extLst>
          </p:cNvPr>
          <p:cNvCxnSpPr>
            <a:cxnSpLocks/>
            <a:stCxn id="19" idx="2"/>
            <a:endCxn id="27" idx="1"/>
          </p:cNvCxnSpPr>
          <p:nvPr/>
        </p:nvCxnSpPr>
        <p:spPr>
          <a:xfrm rot="16200000" flipH="1">
            <a:off x="6102490" y="3606022"/>
            <a:ext cx="1265654" cy="852888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3461A9A5-245B-C8A2-EDD7-432E5485CC39}"/>
              </a:ext>
            </a:extLst>
          </p:cNvPr>
          <p:cNvSpPr/>
          <p:nvPr/>
        </p:nvSpPr>
        <p:spPr>
          <a:xfrm>
            <a:off x="7161761" y="5148902"/>
            <a:ext cx="1080120" cy="36512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3A5376CA-1BD6-36B3-3CFB-95DF0B6C87F8}"/>
              </a:ext>
            </a:extLst>
          </p:cNvPr>
          <p:cNvSpPr/>
          <p:nvPr/>
        </p:nvSpPr>
        <p:spPr>
          <a:xfrm>
            <a:off x="7161761" y="5747360"/>
            <a:ext cx="1080120" cy="36512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acc</a:t>
            </a:r>
            <a:endParaRPr lang="zh-CN" altLang="en-US" dirty="0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78B8319B-8FDA-985F-E648-756C049AFE77}"/>
              </a:ext>
            </a:extLst>
          </p:cNvPr>
          <p:cNvCxnSpPr/>
          <p:nvPr/>
        </p:nvCxnSpPr>
        <p:spPr>
          <a:xfrm>
            <a:off x="5624797" y="2324455"/>
            <a:ext cx="6206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947E03CE-4D33-27E5-EB84-F145C127DE69}"/>
              </a:ext>
            </a:extLst>
          </p:cNvPr>
          <p:cNvSpPr txBox="1"/>
          <p:nvPr/>
        </p:nvSpPr>
        <p:spPr>
          <a:xfrm>
            <a:off x="4976725" y="174785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Seq</a:t>
            </a:r>
            <a:endParaRPr lang="zh-CN" altLang="en-US" sz="2400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48C51B5-CB7F-CD39-97B8-9A4543225409}"/>
              </a:ext>
            </a:extLst>
          </p:cNvPr>
          <p:cNvSpPr txBox="1"/>
          <p:nvPr/>
        </p:nvSpPr>
        <p:spPr>
          <a:xfrm>
            <a:off x="5798626" y="1747857"/>
            <a:ext cx="110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step0</a:t>
            </a:r>
            <a:endParaRPr lang="zh-CN" altLang="en-US" sz="2400" b="1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F6FBEA6-A082-9238-BD41-9D8B3EA05C2D}"/>
              </a:ext>
            </a:extLst>
          </p:cNvPr>
          <p:cNvSpPr txBox="1"/>
          <p:nvPr/>
        </p:nvSpPr>
        <p:spPr>
          <a:xfrm>
            <a:off x="7194854" y="1747857"/>
            <a:ext cx="110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step1</a:t>
            </a:r>
            <a:endParaRPr lang="zh-CN" altLang="en-US" sz="2400" b="1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9C497D0-FFF7-B6A1-EB08-7BF0F0734AB3}"/>
              </a:ext>
            </a:extLst>
          </p:cNvPr>
          <p:cNvSpPr txBox="1"/>
          <p:nvPr/>
        </p:nvSpPr>
        <p:spPr>
          <a:xfrm>
            <a:off x="8633982" y="1747857"/>
            <a:ext cx="110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step2</a:t>
            </a:r>
            <a:endParaRPr lang="zh-CN" altLang="en-US" sz="2400" b="1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3D71283-4A44-B027-BA1F-2F5272782E9B}"/>
              </a:ext>
            </a:extLst>
          </p:cNvPr>
          <p:cNvSpPr txBox="1"/>
          <p:nvPr/>
        </p:nvSpPr>
        <p:spPr>
          <a:xfrm>
            <a:off x="9943212" y="1747857"/>
            <a:ext cx="110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step3</a:t>
            </a:r>
            <a:endParaRPr lang="zh-CN" altLang="en-US" sz="2400" b="1" dirty="0"/>
          </a:p>
        </p:txBody>
      </p:sp>
      <p:cxnSp>
        <p:nvCxnSpPr>
          <p:cNvPr id="50" name="连接符: 肘形 49">
            <a:extLst>
              <a:ext uri="{FF2B5EF4-FFF2-40B4-BE49-F238E27FC236}">
                <a16:creationId xmlns:a16="http://schemas.microsoft.com/office/drawing/2014/main" id="{71933FC4-20A3-47A0-6473-6133E8699198}"/>
              </a:ext>
            </a:extLst>
          </p:cNvPr>
          <p:cNvCxnSpPr>
            <a:cxnSpLocks/>
            <a:stCxn id="41" idx="1"/>
            <a:endCxn id="37" idx="1"/>
          </p:cNvCxnSpPr>
          <p:nvPr/>
        </p:nvCxnSpPr>
        <p:spPr>
          <a:xfrm rot="10800000">
            <a:off x="7161761" y="5331465"/>
            <a:ext cx="12700" cy="598458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DB9F5855-C9BA-B69B-EA8D-FE63CFA335CE}"/>
              </a:ext>
            </a:extLst>
          </p:cNvPr>
          <p:cNvCxnSpPr>
            <a:cxnSpLocks/>
            <a:stCxn id="37" idx="2"/>
            <a:endCxn id="41" idx="0"/>
          </p:cNvCxnSpPr>
          <p:nvPr/>
        </p:nvCxnSpPr>
        <p:spPr>
          <a:xfrm>
            <a:off x="7701821" y="5514027"/>
            <a:ext cx="0" cy="2333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箭头连接符 127">
            <a:extLst>
              <a:ext uri="{FF2B5EF4-FFF2-40B4-BE49-F238E27FC236}">
                <a16:creationId xmlns:a16="http://schemas.microsoft.com/office/drawing/2014/main" id="{356511B6-1239-7866-293F-496C7A7A902D}"/>
              </a:ext>
            </a:extLst>
          </p:cNvPr>
          <p:cNvCxnSpPr>
            <a:cxnSpLocks/>
            <a:stCxn id="131" idx="2"/>
            <a:endCxn id="135" idx="0"/>
          </p:cNvCxnSpPr>
          <p:nvPr/>
        </p:nvCxnSpPr>
        <p:spPr>
          <a:xfrm>
            <a:off x="9100283" y="4114662"/>
            <a:ext cx="0" cy="1034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矩形: 圆角 128">
            <a:extLst>
              <a:ext uri="{FF2B5EF4-FFF2-40B4-BE49-F238E27FC236}">
                <a16:creationId xmlns:a16="http://schemas.microsoft.com/office/drawing/2014/main" id="{C479900C-841E-6679-9C35-E7CEF84F5973}"/>
              </a:ext>
            </a:extLst>
          </p:cNvPr>
          <p:cNvSpPr/>
          <p:nvPr/>
        </p:nvSpPr>
        <p:spPr>
          <a:xfrm>
            <a:off x="7167275" y="2378500"/>
            <a:ext cx="1080120" cy="365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amem.rd0</a:t>
            </a:r>
            <a:endParaRPr lang="zh-CN" altLang="en-US" dirty="0"/>
          </a:p>
        </p:txBody>
      </p:sp>
      <p:sp>
        <p:nvSpPr>
          <p:cNvPr id="130" name="矩形: 圆角 129">
            <a:extLst>
              <a:ext uri="{FF2B5EF4-FFF2-40B4-BE49-F238E27FC236}">
                <a16:creationId xmlns:a16="http://schemas.microsoft.com/office/drawing/2014/main" id="{6E287012-9056-4989-D608-2B1B6BBE0F5B}"/>
              </a:ext>
            </a:extLst>
          </p:cNvPr>
          <p:cNvSpPr/>
          <p:nvPr/>
        </p:nvSpPr>
        <p:spPr>
          <a:xfrm>
            <a:off x="7167275" y="3034514"/>
            <a:ext cx="1080120" cy="36512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bmem.rd1</a:t>
            </a:r>
            <a:endParaRPr lang="zh-CN" altLang="en-US" dirty="0"/>
          </a:p>
        </p:txBody>
      </p:sp>
      <p:sp>
        <p:nvSpPr>
          <p:cNvPr id="131" name="矩形: 圆角 130">
            <a:extLst>
              <a:ext uri="{FF2B5EF4-FFF2-40B4-BE49-F238E27FC236}">
                <a16:creationId xmlns:a16="http://schemas.microsoft.com/office/drawing/2014/main" id="{693FCCDE-31C2-7658-6561-7173FD19DF3D}"/>
              </a:ext>
            </a:extLst>
          </p:cNvPr>
          <p:cNvSpPr/>
          <p:nvPr/>
        </p:nvSpPr>
        <p:spPr>
          <a:xfrm>
            <a:off x="8560223" y="3749537"/>
            <a:ext cx="1080120" cy="3651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amem.rd1</a:t>
            </a:r>
            <a:endParaRPr lang="zh-CN" altLang="en-US" dirty="0"/>
          </a:p>
        </p:txBody>
      </p:sp>
      <p:sp>
        <p:nvSpPr>
          <p:cNvPr id="132" name="矩形: 圆角 131">
            <a:extLst>
              <a:ext uri="{FF2B5EF4-FFF2-40B4-BE49-F238E27FC236}">
                <a16:creationId xmlns:a16="http://schemas.microsoft.com/office/drawing/2014/main" id="{A850C541-16C0-D714-90B6-AA84E05CD67E}"/>
              </a:ext>
            </a:extLst>
          </p:cNvPr>
          <p:cNvSpPr/>
          <p:nvPr/>
        </p:nvSpPr>
        <p:spPr>
          <a:xfrm>
            <a:off x="8560223" y="4482730"/>
            <a:ext cx="1080120" cy="36512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bmem.rd1</a:t>
            </a:r>
            <a:endParaRPr lang="zh-CN" altLang="en-US" dirty="0"/>
          </a:p>
        </p:txBody>
      </p:sp>
      <p:cxnSp>
        <p:nvCxnSpPr>
          <p:cNvPr id="133" name="连接符: 肘形 132">
            <a:extLst>
              <a:ext uri="{FF2B5EF4-FFF2-40B4-BE49-F238E27FC236}">
                <a16:creationId xmlns:a16="http://schemas.microsoft.com/office/drawing/2014/main" id="{686E1562-BC4E-4879-446D-39C3D190B79D}"/>
              </a:ext>
            </a:extLst>
          </p:cNvPr>
          <p:cNvCxnSpPr>
            <a:stCxn id="129" idx="3"/>
            <a:endCxn id="131" idx="1"/>
          </p:cNvCxnSpPr>
          <p:nvPr/>
        </p:nvCxnSpPr>
        <p:spPr>
          <a:xfrm>
            <a:off x="8247395" y="2561063"/>
            <a:ext cx="312828" cy="137103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连接符: 肘形 133">
            <a:extLst>
              <a:ext uri="{FF2B5EF4-FFF2-40B4-BE49-F238E27FC236}">
                <a16:creationId xmlns:a16="http://schemas.microsoft.com/office/drawing/2014/main" id="{7D0F312C-2735-26E5-10DD-B4E2621FB86D}"/>
              </a:ext>
            </a:extLst>
          </p:cNvPr>
          <p:cNvCxnSpPr>
            <a:cxnSpLocks/>
            <a:stCxn id="130" idx="3"/>
            <a:endCxn id="132" idx="1"/>
          </p:cNvCxnSpPr>
          <p:nvPr/>
        </p:nvCxnSpPr>
        <p:spPr>
          <a:xfrm>
            <a:off x="8247395" y="3217077"/>
            <a:ext cx="312828" cy="1448216"/>
          </a:xfrm>
          <a:prstGeom prst="bentConnector3">
            <a:avLst>
              <a:gd name="adj1" fmla="val 3357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圆角 134">
            <a:extLst>
              <a:ext uri="{FF2B5EF4-FFF2-40B4-BE49-F238E27FC236}">
                <a16:creationId xmlns:a16="http://schemas.microsoft.com/office/drawing/2014/main" id="{CF459E90-0213-B1C0-C9D4-6CDB22A3EF44}"/>
              </a:ext>
            </a:extLst>
          </p:cNvPr>
          <p:cNvSpPr/>
          <p:nvPr/>
        </p:nvSpPr>
        <p:spPr>
          <a:xfrm>
            <a:off x="8560223" y="5148902"/>
            <a:ext cx="1080120" cy="36512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36" name="矩形: 圆角 135">
            <a:extLst>
              <a:ext uri="{FF2B5EF4-FFF2-40B4-BE49-F238E27FC236}">
                <a16:creationId xmlns:a16="http://schemas.microsoft.com/office/drawing/2014/main" id="{E5F369C1-FF03-B810-8816-F86B56644530}"/>
              </a:ext>
            </a:extLst>
          </p:cNvPr>
          <p:cNvSpPr/>
          <p:nvPr/>
        </p:nvSpPr>
        <p:spPr>
          <a:xfrm>
            <a:off x="8560223" y="5747360"/>
            <a:ext cx="1080120" cy="36512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acc</a:t>
            </a:r>
            <a:endParaRPr lang="zh-CN" altLang="en-US" dirty="0"/>
          </a:p>
        </p:txBody>
      </p:sp>
      <p:cxnSp>
        <p:nvCxnSpPr>
          <p:cNvPr id="137" name="连接符: 肘形 136">
            <a:extLst>
              <a:ext uri="{FF2B5EF4-FFF2-40B4-BE49-F238E27FC236}">
                <a16:creationId xmlns:a16="http://schemas.microsoft.com/office/drawing/2014/main" id="{9CDC8377-C15A-4F4C-DCE6-74588AD60B32}"/>
              </a:ext>
            </a:extLst>
          </p:cNvPr>
          <p:cNvCxnSpPr>
            <a:cxnSpLocks/>
            <a:stCxn id="136" idx="1"/>
            <a:endCxn id="135" idx="1"/>
          </p:cNvCxnSpPr>
          <p:nvPr/>
        </p:nvCxnSpPr>
        <p:spPr>
          <a:xfrm rot="10800000">
            <a:off x="8560223" y="5331465"/>
            <a:ext cx="12700" cy="598458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箭头连接符 137">
            <a:extLst>
              <a:ext uri="{FF2B5EF4-FFF2-40B4-BE49-F238E27FC236}">
                <a16:creationId xmlns:a16="http://schemas.microsoft.com/office/drawing/2014/main" id="{69063757-FAF3-951E-F676-7076F2CEF21F}"/>
              </a:ext>
            </a:extLst>
          </p:cNvPr>
          <p:cNvCxnSpPr>
            <a:cxnSpLocks/>
            <a:stCxn id="135" idx="2"/>
            <a:endCxn id="136" idx="0"/>
          </p:cNvCxnSpPr>
          <p:nvPr/>
        </p:nvCxnSpPr>
        <p:spPr>
          <a:xfrm>
            <a:off x="9100283" y="5514027"/>
            <a:ext cx="0" cy="2333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箭头连接符 141">
            <a:extLst>
              <a:ext uri="{FF2B5EF4-FFF2-40B4-BE49-F238E27FC236}">
                <a16:creationId xmlns:a16="http://schemas.microsoft.com/office/drawing/2014/main" id="{7FCE9E55-D3D6-3193-2CB6-D7D25F3F7684}"/>
              </a:ext>
            </a:extLst>
          </p:cNvPr>
          <p:cNvCxnSpPr>
            <a:cxnSpLocks/>
            <a:stCxn id="145" idx="2"/>
            <a:endCxn id="149" idx="0"/>
          </p:cNvCxnSpPr>
          <p:nvPr/>
        </p:nvCxnSpPr>
        <p:spPr>
          <a:xfrm>
            <a:off x="10491678" y="4114662"/>
            <a:ext cx="0" cy="1034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>
            <a:extLst>
              <a:ext uri="{FF2B5EF4-FFF2-40B4-BE49-F238E27FC236}">
                <a16:creationId xmlns:a16="http://schemas.microsoft.com/office/drawing/2014/main" id="{6072B48B-CBFC-3FC2-9F9E-4A8FA4AC857B}"/>
              </a:ext>
            </a:extLst>
          </p:cNvPr>
          <p:cNvSpPr/>
          <p:nvPr/>
        </p:nvSpPr>
        <p:spPr>
          <a:xfrm>
            <a:off x="8558670" y="2378500"/>
            <a:ext cx="1080120" cy="365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amem.rd0</a:t>
            </a:r>
            <a:endParaRPr lang="zh-CN" altLang="en-US" dirty="0"/>
          </a:p>
        </p:txBody>
      </p:sp>
      <p:sp>
        <p:nvSpPr>
          <p:cNvPr id="144" name="矩形: 圆角 143">
            <a:extLst>
              <a:ext uri="{FF2B5EF4-FFF2-40B4-BE49-F238E27FC236}">
                <a16:creationId xmlns:a16="http://schemas.microsoft.com/office/drawing/2014/main" id="{1D17291D-7679-13CC-3935-0CFEACEB2148}"/>
              </a:ext>
            </a:extLst>
          </p:cNvPr>
          <p:cNvSpPr/>
          <p:nvPr/>
        </p:nvSpPr>
        <p:spPr>
          <a:xfrm>
            <a:off x="8558670" y="3034514"/>
            <a:ext cx="1080120" cy="36512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bmem.rd1</a:t>
            </a:r>
            <a:endParaRPr lang="zh-CN" altLang="en-US" dirty="0"/>
          </a:p>
        </p:txBody>
      </p: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D26EB980-837F-8FF2-61EF-8EAD38AD3E3C}"/>
              </a:ext>
            </a:extLst>
          </p:cNvPr>
          <p:cNvSpPr/>
          <p:nvPr/>
        </p:nvSpPr>
        <p:spPr>
          <a:xfrm>
            <a:off x="9951618" y="3749537"/>
            <a:ext cx="1080120" cy="3651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amem.rd1</a:t>
            </a:r>
            <a:endParaRPr lang="zh-CN" altLang="en-US" dirty="0"/>
          </a:p>
        </p:txBody>
      </p:sp>
      <p:sp>
        <p:nvSpPr>
          <p:cNvPr id="146" name="矩形: 圆角 145">
            <a:extLst>
              <a:ext uri="{FF2B5EF4-FFF2-40B4-BE49-F238E27FC236}">
                <a16:creationId xmlns:a16="http://schemas.microsoft.com/office/drawing/2014/main" id="{5FF97250-97F6-BFE7-759D-C55BE50384BC}"/>
              </a:ext>
            </a:extLst>
          </p:cNvPr>
          <p:cNvSpPr/>
          <p:nvPr/>
        </p:nvSpPr>
        <p:spPr>
          <a:xfrm>
            <a:off x="9951618" y="4482730"/>
            <a:ext cx="1080120" cy="36512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bmem.rd1</a:t>
            </a:r>
            <a:endParaRPr lang="zh-CN" altLang="en-US" dirty="0"/>
          </a:p>
        </p:txBody>
      </p:sp>
      <p:cxnSp>
        <p:nvCxnSpPr>
          <p:cNvPr id="147" name="连接符: 肘形 146">
            <a:extLst>
              <a:ext uri="{FF2B5EF4-FFF2-40B4-BE49-F238E27FC236}">
                <a16:creationId xmlns:a16="http://schemas.microsoft.com/office/drawing/2014/main" id="{E6ECBF41-3954-ED68-CE87-9BB67FBF4FD2}"/>
              </a:ext>
            </a:extLst>
          </p:cNvPr>
          <p:cNvCxnSpPr>
            <a:stCxn id="143" idx="3"/>
            <a:endCxn id="145" idx="1"/>
          </p:cNvCxnSpPr>
          <p:nvPr/>
        </p:nvCxnSpPr>
        <p:spPr>
          <a:xfrm>
            <a:off x="9638790" y="2561063"/>
            <a:ext cx="312828" cy="137103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连接符: 肘形 147">
            <a:extLst>
              <a:ext uri="{FF2B5EF4-FFF2-40B4-BE49-F238E27FC236}">
                <a16:creationId xmlns:a16="http://schemas.microsoft.com/office/drawing/2014/main" id="{542004DF-2341-9ECF-95A8-8F05B5038CB4}"/>
              </a:ext>
            </a:extLst>
          </p:cNvPr>
          <p:cNvCxnSpPr>
            <a:cxnSpLocks/>
            <a:stCxn id="144" idx="3"/>
            <a:endCxn id="146" idx="1"/>
          </p:cNvCxnSpPr>
          <p:nvPr/>
        </p:nvCxnSpPr>
        <p:spPr>
          <a:xfrm>
            <a:off x="9638790" y="3217077"/>
            <a:ext cx="312828" cy="1448216"/>
          </a:xfrm>
          <a:prstGeom prst="bentConnector3">
            <a:avLst>
              <a:gd name="adj1" fmla="val 3357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>
            <a:extLst>
              <a:ext uri="{FF2B5EF4-FFF2-40B4-BE49-F238E27FC236}">
                <a16:creationId xmlns:a16="http://schemas.microsoft.com/office/drawing/2014/main" id="{9411EBC0-4ADC-308C-2301-C4429B39E3A5}"/>
              </a:ext>
            </a:extLst>
          </p:cNvPr>
          <p:cNvSpPr/>
          <p:nvPr/>
        </p:nvSpPr>
        <p:spPr>
          <a:xfrm>
            <a:off x="9951618" y="5148902"/>
            <a:ext cx="1080120" cy="36512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50" name="矩形: 圆角 149">
            <a:extLst>
              <a:ext uri="{FF2B5EF4-FFF2-40B4-BE49-F238E27FC236}">
                <a16:creationId xmlns:a16="http://schemas.microsoft.com/office/drawing/2014/main" id="{57C542C9-379D-3471-333D-7199F37FFA01}"/>
              </a:ext>
            </a:extLst>
          </p:cNvPr>
          <p:cNvSpPr/>
          <p:nvPr/>
        </p:nvSpPr>
        <p:spPr>
          <a:xfrm>
            <a:off x="9951618" y="5747360"/>
            <a:ext cx="1080120" cy="36512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acc</a:t>
            </a:r>
            <a:endParaRPr lang="zh-CN" altLang="en-US" dirty="0"/>
          </a:p>
        </p:txBody>
      </p:sp>
      <p:cxnSp>
        <p:nvCxnSpPr>
          <p:cNvPr id="151" name="连接符: 肘形 150">
            <a:extLst>
              <a:ext uri="{FF2B5EF4-FFF2-40B4-BE49-F238E27FC236}">
                <a16:creationId xmlns:a16="http://schemas.microsoft.com/office/drawing/2014/main" id="{B059E035-0AE7-1288-D247-26415A5AAEC8}"/>
              </a:ext>
            </a:extLst>
          </p:cNvPr>
          <p:cNvCxnSpPr>
            <a:cxnSpLocks/>
            <a:stCxn id="150" idx="1"/>
            <a:endCxn id="149" idx="1"/>
          </p:cNvCxnSpPr>
          <p:nvPr/>
        </p:nvCxnSpPr>
        <p:spPr>
          <a:xfrm rot="10800000">
            <a:off x="9951618" y="5331465"/>
            <a:ext cx="12700" cy="598458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箭头连接符 151">
            <a:extLst>
              <a:ext uri="{FF2B5EF4-FFF2-40B4-BE49-F238E27FC236}">
                <a16:creationId xmlns:a16="http://schemas.microsoft.com/office/drawing/2014/main" id="{EB07C834-F2CE-D603-32FC-4E9CE56273BE}"/>
              </a:ext>
            </a:extLst>
          </p:cNvPr>
          <p:cNvCxnSpPr>
            <a:cxnSpLocks/>
            <a:stCxn id="149" idx="2"/>
            <a:endCxn id="150" idx="0"/>
          </p:cNvCxnSpPr>
          <p:nvPr/>
        </p:nvCxnSpPr>
        <p:spPr>
          <a:xfrm>
            <a:off x="10491678" y="5514027"/>
            <a:ext cx="0" cy="2333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>
            <a:extLst>
              <a:ext uri="{FF2B5EF4-FFF2-40B4-BE49-F238E27FC236}">
                <a16:creationId xmlns:a16="http://schemas.microsoft.com/office/drawing/2014/main" id="{CD232ECC-368F-84A6-A42C-0F81E34A4C5F}"/>
              </a:ext>
            </a:extLst>
          </p:cNvPr>
          <p:cNvSpPr/>
          <p:nvPr/>
        </p:nvSpPr>
        <p:spPr>
          <a:xfrm>
            <a:off x="9943212" y="2378500"/>
            <a:ext cx="1080120" cy="365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amem.rd0</a:t>
            </a:r>
            <a:endParaRPr lang="zh-CN" altLang="en-US" dirty="0"/>
          </a:p>
        </p:txBody>
      </p:sp>
      <p:sp>
        <p:nvSpPr>
          <p:cNvPr id="156" name="矩形: 圆角 155">
            <a:extLst>
              <a:ext uri="{FF2B5EF4-FFF2-40B4-BE49-F238E27FC236}">
                <a16:creationId xmlns:a16="http://schemas.microsoft.com/office/drawing/2014/main" id="{3DFCFDBF-EF97-C3CC-3398-A708AC350D38}"/>
              </a:ext>
            </a:extLst>
          </p:cNvPr>
          <p:cNvSpPr/>
          <p:nvPr/>
        </p:nvSpPr>
        <p:spPr>
          <a:xfrm>
            <a:off x="9943212" y="3034514"/>
            <a:ext cx="1080120" cy="36512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/>
              <a:t>bmem.rd1</a:t>
            </a:r>
            <a:endParaRPr lang="zh-CN" altLang="en-US" dirty="0"/>
          </a:p>
        </p:txBody>
      </p:sp>
      <p:sp>
        <p:nvSpPr>
          <p:cNvPr id="157" name="矩形: 圆角 156">
            <a:extLst>
              <a:ext uri="{FF2B5EF4-FFF2-40B4-BE49-F238E27FC236}">
                <a16:creationId xmlns:a16="http://schemas.microsoft.com/office/drawing/2014/main" id="{6E37F1B8-F247-375D-C4FA-934E0AD1CE3A}"/>
              </a:ext>
            </a:extLst>
          </p:cNvPr>
          <p:cNvSpPr/>
          <p:nvPr/>
        </p:nvSpPr>
        <p:spPr>
          <a:xfrm>
            <a:off x="2156425" y="4315066"/>
            <a:ext cx="1616400" cy="628978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BAFE89E3-D260-E4DE-04EA-4B8FB1B833C9}"/>
              </a:ext>
            </a:extLst>
          </p:cNvPr>
          <p:cNvSpPr txBox="1"/>
          <p:nvPr/>
        </p:nvSpPr>
        <p:spPr>
          <a:xfrm>
            <a:off x="11167348" y="3310489"/>
            <a:ext cx="792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The same for all n steps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id="{33E178D6-878B-32CA-13B7-FD2017EFB322}"/>
                  </a:ext>
                </a:extLst>
              </p:cNvPr>
              <p:cNvSpPr txBox="1"/>
              <p:nvPr/>
            </p:nvSpPr>
            <p:spPr>
              <a:xfrm>
                <a:off x="2636519" y="6089627"/>
                <a:ext cx="45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id="{33E178D6-878B-32CA-13B7-FD2017EFB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519" y="6089627"/>
                <a:ext cx="4513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5A5ABBBD-2400-4519-218B-7B9EAB67AEDB}"/>
              </a:ext>
            </a:extLst>
          </p:cNvPr>
          <p:cNvSpPr txBox="1"/>
          <p:nvPr/>
        </p:nvSpPr>
        <p:spPr>
          <a:xfrm>
            <a:off x="1360707" y="6305332"/>
            <a:ext cx="333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./crates/cmtc/examples/gemm.rs   line 38-97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9697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6" grpId="0" animBg="1"/>
      <p:bldP spid="27" grpId="0" animBg="1"/>
      <p:bldP spid="37" grpId="0" animBg="1"/>
      <p:bldP spid="41" grpId="0" animBg="1"/>
      <p:bldP spid="44" grpId="0"/>
      <p:bldP spid="45" grpId="0"/>
      <p:bldP spid="46" grpId="0"/>
      <p:bldP spid="47" grpId="0"/>
      <p:bldP spid="48" grpId="0"/>
      <p:bldP spid="129" grpId="0" animBg="1"/>
      <p:bldP spid="130" grpId="0" animBg="1"/>
      <p:bldP spid="131" grpId="0" animBg="1"/>
      <p:bldP spid="132" grpId="0" animBg="1"/>
      <p:bldP spid="135" grpId="0" animBg="1"/>
      <p:bldP spid="136" grpId="0" animBg="1"/>
      <p:bldP spid="143" grpId="0" animBg="1"/>
      <p:bldP spid="144" grpId="0" animBg="1"/>
      <p:bldP spid="145" grpId="0" animBg="1"/>
      <p:bldP spid="146" grpId="0" animBg="1"/>
      <p:bldP spid="149" grpId="0" animBg="1"/>
      <p:bldP spid="150" grpId="0" animBg="1"/>
      <p:bldP spid="155" grpId="0" animBg="1"/>
      <p:bldP spid="156" grpId="0" animBg="1"/>
      <p:bldP spid="157" grpId="0" animBg="1"/>
      <p:bldP spid="157" grpId="1" animBg="1"/>
      <p:bldP spid="15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5908DD-191B-06E5-285B-B589F3EDC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Example: FSM </a:t>
            </a:r>
            <a:r>
              <a:rPr lang="en-US" altLang="zh-CN"/>
              <a:t>last step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6B0CE65-AB87-F9FF-AE63-9A92E441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61A445-6F77-4A72-1858-0E83C301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676783D2-C2BC-4BA0-82D4-CD26195E2C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8CC7670-DB78-F788-563F-270770EF1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55345" r="9853" b="7025"/>
          <a:stretch/>
        </p:blipFill>
        <p:spPr>
          <a:xfrm>
            <a:off x="583469" y="2559218"/>
            <a:ext cx="4491341" cy="3156186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52ECE591-312B-91C8-F9ED-AAD2627F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1075"/>
            <a:ext cx="3038128" cy="1439813"/>
          </a:xfrm>
        </p:spPr>
        <p:txBody>
          <a:bodyPr/>
          <a:lstStyle/>
          <a:p>
            <a:r>
              <a:rPr lang="en-US" altLang="zh-CN" dirty="0"/>
              <a:t>for </a:t>
            </a:r>
            <a:r>
              <a:rPr lang="en-US" altLang="zh-CN" dirty="0" err="1"/>
              <a:t>i</a:t>
            </a:r>
            <a:r>
              <a:rPr lang="en-US" altLang="zh-CN" dirty="0"/>
              <a:t> in 0..n</a:t>
            </a:r>
          </a:p>
          <a:p>
            <a:pPr lvl="1"/>
            <a:r>
              <a:rPr lang="en-US" altLang="zh-CN" dirty="0"/>
              <a:t>for j in 0..n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913DE84-9137-DA2C-72D1-A7A93E3A3DC9}"/>
              </a:ext>
            </a:extLst>
          </p:cNvPr>
          <p:cNvCxnSpPr>
            <a:cxnSpLocks/>
          </p:cNvCxnSpPr>
          <p:nvPr/>
        </p:nvCxnSpPr>
        <p:spPr>
          <a:xfrm flipV="1">
            <a:off x="5725751" y="2135934"/>
            <a:ext cx="5900672" cy="4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2BE00709-F6B7-8EBE-6D9F-A72ED5C4F228}"/>
              </a:ext>
            </a:extLst>
          </p:cNvPr>
          <p:cNvSpPr txBox="1"/>
          <p:nvPr/>
        </p:nvSpPr>
        <p:spPr>
          <a:xfrm>
            <a:off x="5014747" y="1618360"/>
            <a:ext cx="1034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Seq</a:t>
            </a:r>
            <a:endParaRPr lang="zh-CN" altLang="en-US" sz="24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8BC8194-5B6E-273D-BCB6-68EF53C929EC}"/>
              </a:ext>
            </a:extLst>
          </p:cNvPr>
          <p:cNvSpPr txBox="1"/>
          <p:nvPr/>
        </p:nvSpPr>
        <p:spPr>
          <a:xfrm>
            <a:off x="5752513" y="1618360"/>
            <a:ext cx="99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step0</a:t>
            </a:r>
            <a:endParaRPr lang="zh-CN" altLang="en-US" sz="2400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19BC238-4689-1AA4-0CB0-5669F8C1359F}"/>
              </a:ext>
            </a:extLst>
          </p:cNvPr>
          <p:cNvSpPr txBox="1"/>
          <p:nvPr/>
        </p:nvSpPr>
        <p:spPr>
          <a:xfrm>
            <a:off x="7005813" y="1618360"/>
            <a:ext cx="99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step1</a:t>
            </a:r>
            <a:endParaRPr lang="zh-CN" altLang="en-US" sz="2400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1880766-9DFD-EE63-E728-3A618BADCBEC}"/>
              </a:ext>
            </a:extLst>
          </p:cNvPr>
          <p:cNvSpPr txBox="1"/>
          <p:nvPr/>
        </p:nvSpPr>
        <p:spPr>
          <a:xfrm>
            <a:off x="8297622" y="1618360"/>
            <a:ext cx="99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step2</a:t>
            </a:r>
            <a:endParaRPr lang="zh-CN" altLang="en-US" sz="2400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3F9DE54-39FC-5289-2600-1A22F3D71F11}"/>
              </a:ext>
            </a:extLst>
          </p:cNvPr>
          <p:cNvSpPr txBox="1"/>
          <p:nvPr/>
        </p:nvSpPr>
        <p:spPr>
          <a:xfrm>
            <a:off x="9472830" y="1618360"/>
            <a:ext cx="99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step3</a:t>
            </a:r>
            <a:endParaRPr lang="zh-CN" altLang="en-US" sz="2400" b="1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74DB462D-2B83-847F-111F-DACA1096B348}"/>
              </a:ext>
            </a:extLst>
          </p:cNvPr>
          <p:cNvGrpSpPr/>
          <p:nvPr/>
        </p:nvGrpSpPr>
        <p:grpSpPr>
          <a:xfrm>
            <a:off x="5725751" y="2248484"/>
            <a:ext cx="4724177" cy="3351749"/>
            <a:chOff x="5725751" y="2248484"/>
            <a:chExt cx="4724177" cy="3351749"/>
          </a:xfrm>
        </p:grpSpPr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EE2B7918-0AB1-9EA7-1016-9795D0AF1C2E}"/>
                </a:ext>
              </a:extLst>
            </p:cNvPr>
            <p:cNvCxnSpPr>
              <a:cxnSpLocks/>
              <a:stCxn id="15" idx="2"/>
              <a:endCxn id="19" idx="0"/>
            </p:cNvCxnSpPr>
            <p:nvPr/>
          </p:nvCxnSpPr>
          <p:spPr>
            <a:xfrm>
              <a:off x="7460883" y="3806921"/>
              <a:ext cx="0" cy="9283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41EB912-B838-1DD7-6EF7-CF4CF7BC866A}"/>
                </a:ext>
              </a:extLst>
            </p:cNvPr>
            <p:cNvSpPr/>
            <p:nvPr/>
          </p:nvSpPr>
          <p:spPr>
            <a:xfrm>
              <a:off x="5725751" y="2248484"/>
              <a:ext cx="969552" cy="32774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amem.rd0</a:t>
              </a:r>
              <a:endParaRPr lang="zh-CN" altLang="en-US" sz="1600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07C067C2-B50B-F50E-2D9E-BFB32809FAFD}"/>
                </a:ext>
              </a:extLst>
            </p:cNvPr>
            <p:cNvSpPr/>
            <p:nvPr/>
          </p:nvSpPr>
          <p:spPr>
            <a:xfrm>
              <a:off x="5725751" y="2837344"/>
              <a:ext cx="969552" cy="327748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bmem.rd1</a:t>
              </a:r>
              <a:endParaRPr lang="zh-CN" altLang="en-US" sz="1600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E12E07B-FE93-74E5-B8F5-D2AF5CD25682}"/>
                </a:ext>
              </a:extLst>
            </p:cNvPr>
            <p:cNvSpPr/>
            <p:nvPr/>
          </p:nvSpPr>
          <p:spPr>
            <a:xfrm>
              <a:off x="6976108" y="3479172"/>
              <a:ext cx="969552" cy="327748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amem.rd1</a:t>
              </a:r>
              <a:endParaRPr lang="zh-CN" altLang="en-US" sz="1600" dirty="0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0F2DAC6A-213F-7039-3DBC-3DB09CFE33D4}"/>
                </a:ext>
              </a:extLst>
            </p:cNvPr>
            <p:cNvSpPr/>
            <p:nvPr/>
          </p:nvSpPr>
          <p:spPr>
            <a:xfrm>
              <a:off x="6976108" y="4137311"/>
              <a:ext cx="969552" cy="327748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bmem.rd1</a:t>
              </a:r>
              <a:endParaRPr lang="zh-CN" altLang="en-US" sz="1600" dirty="0"/>
            </a:p>
          </p:txBody>
        </p:sp>
        <p:cxnSp>
          <p:nvCxnSpPr>
            <p:cNvPr id="17" name="连接符: 肘形 16">
              <a:extLst>
                <a:ext uri="{FF2B5EF4-FFF2-40B4-BE49-F238E27FC236}">
                  <a16:creationId xmlns:a16="http://schemas.microsoft.com/office/drawing/2014/main" id="{F508F3D1-6A1A-78C0-657E-CD91E11E48DC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>
            <a:xfrm>
              <a:off x="6695303" y="2412359"/>
              <a:ext cx="280805" cy="12306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连接符: 肘形 17">
              <a:extLst>
                <a:ext uri="{FF2B5EF4-FFF2-40B4-BE49-F238E27FC236}">
                  <a16:creationId xmlns:a16="http://schemas.microsoft.com/office/drawing/2014/main" id="{1450F568-8628-229B-4E2A-77AA2644E9B4}"/>
                </a:ext>
              </a:extLst>
            </p:cNvPr>
            <p:cNvCxnSpPr>
              <a:cxnSpLocks/>
              <a:stCxn id="14" idx="2"/>
              <a:endCxn id="16" idx="1"/>
            </p:cNvCxnSpPr>
            <p:nvPr/>
          </p:nvCxnSpPr>
          <p:spPr>
            <a:xfrm rot="16200000" flipH="1">
              <a:off x="6025271" y="3350349"/>
              <a:ext cx="1136093" cy="765581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1891ADC-2FD9-82E8-BEA4-5AED7772AB16}"/>
                </a:ext>
              </a:extLst>
            </p:cNvPr>
            <p:cNvSpPr/>
            <p:nvPr/>
          </p:nvSpPr>
          <p:spPr>
            <a:xfrm>
              <a:off x="6976108" y="4735289"/>
              <a:ext cx="969552" cy="327748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mac</a:t>
              </a:r>
              <a:endParaRPr lang="zh-CN" altLang="en-US" sz="1600" dirty="0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8409CE14-3E52-B46E-21EE-DB55B03293B3}"/>
                </a:ext>
              </a:extLst>
            </p:cNvPr>
            <p:cNvSpPr/>
            <p:nvPr/>
          </p:nvSpPr>
          <p:spPr>
            <a:xfrm>
              <a:off x="6976108" y="5272485"/>
              <a:ext cx="969552" cy="327748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acc</a:t>
              </a:r>
              <a:endParaRPr lang="zh-CN" altLang="en-US" sz="1600" dirty="0"/>
            </a:p>
          </p:txBody>
        </p:sp>
        <p:cxnSp>
          <p:nvCxnSpPr>
            <p:cNvPr id="27" name="连接符: 肘形 26">
              <a:extLst>
                <a:ext uri="{FF2B5EF4-FFF2-40B4-BE49-F238E27FC236}">
                  <a16:creationId xmlns:a16="http://schemas.microsoft.com/office/drawing/2014/main" id="{64EF1903-2FBE-6EEB-731D-ADF8BEF462C1}"/>
                </a:ext>
              </a:extLst>
            </p:cNvPr>
            <p:cNvCxnSpPr>
              <a:cxnSpLocks/>
              <a:stCxn id="20" idx="1"/>
              <a:endCxn id="19" idx="1"/>
            </p:cNvCxnSpPr>
            <p:nvPr/>
          </p:nvCxnSpPr>
          <p:spPr>
            <a:xfrm rot="10800000">
              <a:off x="6976108" y="4899164"/>
              <a:ext cx="11400" cy="537196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72EDFDF2-2D82-0056-98FF-0559C4E7E0F5}"/>
                </a:ext>
              </a:extLst>
            </p:cNvPr>
            <p:cNvCxnSpPr>
              <a:cxnSpLocks/>
              <a:stCxn id="19" idx="2"/>
              <a:endCxn id="20" idx="0"/>
            </p:cNvCxnSpPr>
            <p:nvPr/>
          </p:nvCxnSpPr>
          <p:spPr>
            <a:xfrm>
              <a:off x="7460883" y="5063037"/>
              <a:ext cx="0" cy="2094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4E09D404-7549-7474-5001-3C08C397CC83}"/>
                </a:ext>
              </a:extLst>
            </p:cNvPr>
            <p:cNvCxnSpPr>
              <a:cxnSpLocks/>
              <a:stCxn id="32" idx="2"/>
              <a:endCxn id="36" idx="0"/>
            </p:cNvCxnSpPr>
            <p:nvPr/>
          </p:nvCxnSpPr>
          <p:spPr>
            <a:xfrm>
              <a:off x="8716189" y="3806921"/>
              <a:ext cx="0" cy="9283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DA8CCD0C-C6C5-C1B6-98E5-5A4950F18F72}"/>
                </a:ext>
              </a:extLst>
            </p:cNvPr>
            <p:cNvSpPr/>
            <p:nvPr/>
          </p:nvSpPr>
          <p:spPr>
            <a:xfrm>
              <a:off x="6981057" y="2248484"/>
              <a:ext cx="969552" cy="32774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amem.rd0</a:t>
              </a:r>
              <a:endParaRPr lang="zh-CN" altLang="en-US" sz="1600" dirty="0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2AF61000-8122-66C3-691E-CA72C5531899}"/>
                </a:ext>
              </a:extLst>
            </p:cNvPr>
            <p:cNvSpPr/>
            <p:nvPr/>
          </p:nvSpPr>
          <p:spPr>
            <a:xfrm>
              <a:off x="6981057" y="2837344"/>
              <a:ext cx="969552" cy="327748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bmem.rd1</a:t>
              </a:r>
              <a:endParaRPr lang="zh-CN" altLang="en-US" sz="1600" dirty="0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DDEFF147-0160-842E-2557-883862D8DC2C}"/>
                </a:ext>
              </a:extLst>
            </p:cNvPr>
            <p:cNvSpPr/>
            <p:nvPr/>
          </p:nvSpPr>
          <p:spPr>
            <a:xfrm>
              <a:off x="8231414" y="3479172"/>
              <a:ext cx="969552" cy="327748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amem.rd1</a:t>
              </a:r>
              <a:endParaRPr lang="zh-CN" altLang="en-US" sz="1600" dirty="0"/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25B17C47-B4C0-F29F-F7E9-A2B395D81ED8}"/>
                </a:ext>
              </a:extLst>
            </p:cNvPr>
            <p:cNvSpPr/>
            <p:nvPr/>
          </p:nvSpPr>
          <p:spPr>
            <a:xfrm>
              <a:off x="8231414" y="4137311"/>
              <a:ext cx="969552" cy="327748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bmem.rd1</a:t>
              </a:r>
              <a:endParaRPr lang="zh-CN" altLang="en-US" sz="1600" dirty="0"/>
            </a:p>
          </p:txBody>
        </p:sp>
        <p:cxnSp>
          <p:nvCxnSpPr>
            <p:cNvPr id="34" name="连接符: 肘形 33">
              <a:extLst>
                <a:ext uri="{FF2B5EF4-FFF2-40B4-BE49-F238E27FC236}">
                  <a16:creationId xmlns:a16="http://schemas.microsoft.com/office/drawing/2014/main" id="{81CF50EB-07F0-C5BD-DF38-38BF7D9D2B5B}"/>
                </a:ext>
              </a:extLst>
            </p:cNvPr>
            <p:cNvCxnSpPr>
              <a:stCxn id="30" idx="3"/>
              <a:endCxn id="32" idx="1"/>
            </p:cNvCxnSpPr>
            <p:nvPr/>
          </p:nvCxnSpPr>
          <p:spPr>
            <a:xfrm>
              <a:off x="7950609" y="2412359"/>
              <a:ext cx="280805" cy="12306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连接符: 肘形 34">
              <a:extLst>
                <a:ext uri="{FF2B5EF4-FFF2-40B4-BE49-F238E27FC236}">
                  <a16:creationId xmlns:a16="http://schemas.microsoft.com/office/drawing/2014/main" id="{344A5BEB-7660-F308-EB60-6B0346D3599B}"/>
                </a:ext>
              </a:extLst>
            </p:cNvPr>
            <p:cNvCxnSpPr>
              <a:cxnSpLocks/>
              <a:stCxn id="31" idx="3"/>
              <a:endCxn id="33" idx="1"/>
            </p:cNvCxnSpPr>
            <p:nvPr/>
          </p:nvCxnSpPr>
          <p:spPr>
            <a:xfrm>
              <a:off x="7950609" y="3001219"/>
              <a:ext cx="280805" cy="1299967"/>
            </a:xfrm>
            <a:prstGeom prst="bentConnector3">
              <a:avLst>
                <a:gd name="adj1" fmla="val 33579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185229D6-A800-DAEE-CDAB-D527D83B1ADA}"/>
                </a:ext>
              </a:extLst>
            </p:cNvPr>
            <p:cNvSpPr/>
            <p:nvPr/>
          </p:nvSpPr>
          <p:spPr>
            <a:xfrm>
              <a:off x="8231414" y="4735289"/>
              <a:ext cx="969552" cy="327748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mac</a:t>
              </a:r>
              <a:endParaRPr lang="zh-CN" altLang="en-US" sz="1600" dirty="0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E2813A2D-52FE-368C-A469-CD46FA022116}"/>
                </a:ext>
              </a:extLst>
            </p:cNvPr>
            <p:cNvSpPr/>
            <p:nvPr/>
          </p:nvSpPr>
          <p:spPr>
            <a:xfrm>
              <a:off x="8231414" y="5272485"/>
              <a:ext cx="969552" cy="327748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acc</a:t>
              </a:r>
              <a:endParaRPr lang="zh-CN" altLang="en-US" sz="1600" dirty="0"/>
            </a:p>
          </p:txBody>
        </p:sp>
        <p:cxnSp>
          <p:nvCxnSpPr>
            <p:cNvPr id="38" name="连接符: 肘形 37">
              <a:extLst>
                <a:ext uri="{FF2B5EF4-FFF2-40B4-BE49-F238E27FC236}">
                  <a16:creationId xmlns:a16="http://schemas.microsoft.com/office/drawing/2014/main" id="{A1D42358-90DA-5277-C44F-919EFC86FC7A}"/>
                </a:ext>
              </a:extLst>
            </p:cNvPr>
            <p:cNvCxnSpPr>
              <a:cxnSpLocks/>
              <a:stCxn id="37" idx="1"/>
              <a:endCxn id="36" idx="1"/>
            </p:cNvCxnSpPr>
            <p:nvPr/>
          </p:nvCxnSpPr>
          <p:spPr>
            <a:xfrm rot="10800000">
              <a:off x="8231414" y="4899164"/>
              <a:ext cx="11400" cy="537196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41B52DFB-86C6-8CB6-21B8-99B2D0CA4890}"/>
                </a:ext>
              </a:extLst>
            </p:cNvPr>
            <p:cNvCxnSpPr>
              <a:cxnSpLocks/>
              <a:stCxn id="36" idx="2"/>
              <a:endCxn id="37" idx="0"/>
            </p:cNvCxnSpPr>
            <p:nvPr/>
          </p:nvCxnSpPr>
          <p:spPr>
            <a:xfrm>
              <a:off x="8716189" y="5063037"/>
              <a:ext cx="0" cy="2094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1E15F260-1C0C-2D05-6D24-9D956F1ED823}"/>
                </a:ext>
              </a:extLst>
            </p:cNvPr>
            <p:cNvCxnSpPr>
              <a:cxnSpLocks/>
              <a:stCxn id="43" idx="2"/>
              <a:endCxn id="47" idx="0"/>
            </p:cNvCxnSpPr>
            <p:nvPr/>
          </p:nvCxnSpPr>
          <p:spPr>
            <a:xfrm>
              <a:off x="9965152" y="3806921"/>
              <a:ext cx="0" cy="9283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54865F09-DDBF-BBFA-AAD4-067E01FFA022}"/>
                </a:ext>
              </a:extLst>
            </p:cNvPr>
            <p:cNvSpPr/>
            <p:nvPr/>
          </p:nvSpPr>
          <p:spPr>
            <a:xfrm>
              <a:off x="8230020" y="2248484"/>
              <a:ext cx="969552" cy="32774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amem.rd0</a:t>
              </a:r>
              <a:endParaRPr lang="zh-CN" altLang="en-US" sz="1600" dirty="0"/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6202ACA5-B60B-6EB8-F80C-BD816387AA38}"/>
                </a:ext>
              </a:extLst>
            </p:cNvPr>
            <p:cNvSpPr/>
            <p:nvPr/>
          </p:nvSpPr>
          <p:spPr>
            <a:xfrm>
              <a:off x="8230020" y="2837344"/>
              <a:ext cx="969552" cy="327748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bmem.rd1</a:t>
              </a:r>
              <a:endParaRPr lang="zh-CN" altLang="en-US" sz="1600" dirty="0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D7035B96-D0BC-65C9-8D1B-9C425E610BAC}"/>
                </a:ext>
              </a:extLst>
            </p:cNvPr>
            <p:cNvSpPr/>
            <p:nvPr/>
          </p:nvSpPr>
          <p:spPr>
            <a:xfrm>
              <a:off x="9480376" y="3479172"/>
              <a:ext cx="969552" cy="327748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amem.rd1</a:t>
              </a:r>
              <a:endParaRPr lang="zh-CN" altLang="en-US" sz="1600" dirty="0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EC236CBB-2D62-066E-B7BC-8BAFB6AFCE05}"/>
                </a:ext>
              </a:extLst>
            </p:cNvPr>
            <p:cNvSpPr/>
            <p:nvPr/>
          </p:nvSpPr>
          <p:spPr>
            <a:xfrm>
              <a:off x="9480376" y="4137311"/>
              <a:ext cx="969552" cy="327748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bmem.rd1</a:t>
              </a:r>
              <a:endParaRPr lang="zh-CN" altLang="en-US" sz="1600" dirty="0"/>
            </a:p>
          </p:txBody>
        </p:sp>
        <p:cxnSp>
          <p:nvCxnSpPr>
            <p:cNvPr id="45" name="连接符: 肘形 44">
              <a:extLst>
                <a:ext uri="{FF2B5EF4-FFF2-40B4-BE49-F238E27FC236}">
                  <a16:creationId xmlns:a16="http://schemas.microsoft.com/office/drawing/2014/main" id="{95E45DB7-221A-A235-7632-C5C340631FE3}"/>
                </a:ext>
              </a:extLst>
            </p:cNvPr>
            <p:cNvCxnSpPr>
              <a:stCxn id="41" idx="3"/>
              <a:endCxn id="43" idx="1"/>
            </p:cNvCxnSpPr>
            <p:nvPr/>
          </p:nvCxnSpPr>
          <p:spPr>
            <a:xfrm>
              <a:off x="9199571" y="2412359"/>
              <a:ext cx="280805" cy="12306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连接符: 肘形 45">
              <a:extLst>
                <a:ext uri="{FF2B5EF4-FFF2-40B4-BE49-F238E27FC236}">
                  <a16:creationId xmlns:a16="http://schemas.microsoft.com/office/drawing/2014/main" id="{D462425F-D4C0-417F-89D9-8031D397EC9C}"/>
                </a:ext>
              </a:extLst>
            </p:cNvPr>
            <p:cNvCxnSpPr>
              <a:cxnSpLocks/>
              <a:stCxn id="42" idx="3"/>
              <a:endCxn id="44" idx="1"/>
            </p:cNvCxnSpPr>
            <p:nvPr/>
          </p:nvCxnSpPr>
          <p:spPr>
            <a:xfrm>
              <a:off x="9199571" y="3001219"/>
              <a:ext cx="280805" cy="1299967"/>
            </a:xfrm>
            <a:prstGeom prst="bentConnector3">
              <a:avLst>
                <a:gd name="adj1" fmla="val 33579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766EC596-BC70-32C0-E03D-E2F02D0AB1BF}"/>
                </a:ext>
              </a:extLst>
            </p:cNvPr>
            <p:cNvSpPr/>
            <p:nvPr/>
          </p:nvSpPr>
          <p:spPr>
            <a:xfrm>
              <a:off x="9480376" y="4735289"/>
              <a:ext cx="969552" cy="327748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mac</a:t>
              </a:r>
              <a:endParaRPr lang="zh-CN" altLang="en-US" sz="1600" dirty="0"/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4526BE6C-83E7-23F7-9089-5D4A9CADFFA1}"/>
                </a:ext>
              </a:extLst>
            </p:cNvPr>
            <p:cNvSpPr/>
            <p:nvPr/>
          </p:nvSpPr>
          <p:spPr>
            <a:xfrm>
              <a:off x="9480376" y="5272485"/>
              <a:ext cx="969552" cy="327748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acc</a:t>
              </a:r>
              <a:endParaRPr lang="zh-CN" altLang="en-US" sz="1600" dirty="0"/>
            </a:p>
          </p:txBody>
        </p:sp>
        <p:cxnSp>
          <p:nvCxnSpPr>
            <p:cNvPr id="49" name="连接符: 肘形 48">
              <a:extLst>
                <a:ext uri="{FF2B5EF4-FFF2-40B4-BE49-F238E27FC236}">
                  <a16:creationId xmlns:a16="http://schemas.microsoft.com/office/drawing/2014/main" id="{1CB4E8BB-F6A8-7C60-5D07-2384390F0121}"/>
                </a:ext>
              </a:extLst>
            </p:cNvPr>
            <p:cNvCxnSpPr>
              <a:cxnSpLocks/>
              <a:stCxn id="48" idx="1"/>
              <a:endCxn id="47" idx="1"/>
            </p:cNvCxnSpPr>
            <p:nvPr/>
          </p:nvCxnSpPr>
          <p:spPr>
            <a:xfrm rot="10800000">
              <a:off x="9480376" y="4899164"/>
              <a:ext cx="11400" cy="537196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D086D726-F57A-0D78-7D4B-C1C7E7914542}"/>
                </a:ext>
              </a:extLst>
            </p:cNvPr>
            <p:cNvCxnSpPr>
              <a:cxnSpLocks/>
              <a:stCxn id="47" idx="2"/>
              <a:endCxn id="48" idx="0"/>
            </p:cNvCxnSpPr>
            <p:nvPr/>
          </p:nvCxnSpPr>
          <p:spPr>
            <a:xfrm>
              <a:off x="9965152" y="5063037"/>
              <a:ext cx="0" cy="2094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47FDFCBE-386D-57BD-4DCB-95C6CC12B746}"/>
                </a:ext>
              </a:extLst>
            </p:cNvPr>
            <p:cNvSpPr/>
            <p:nvPr/>
          </p:nvSpPr>
          <p:spPr>
            <a:xfrm>
              <a:off x="9472830" y="2248484"/>
              <a:ext cx="969552" cy="32774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amem.rd0</a:t>
              </a:r>
              <a:endParaRPr lang="zh-CN" altLang="en-US" sz="1600" dirty="0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B5E3EDC8-9295-738C-ACF3-B8F0CF27A647}"/>
                </a:ext>
              </a:extLst>
            </p:cNvPr>
            <p:cNvSpPr/>
            <p:nvPr/>
          </p:nvSpPr>
          <p:spPr>
            <a:xfrm>
              <a:off x="9472830" y="2837344"/>
              <a:ext cx="969552" cy="327748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dirty="0"/>
                <a:t>bmem.rd1</a:t>
              </a:r>
              <a:endParaRPr lang="zh-CN" altLang="en-US" sz="1600" dirty="0"/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8A015ED9-223E-8D72-188C-E6AB50430758}"/>
              </a:ext>
            </a:extLst>
          </p:cNvPr>
          <p:cNvSpPr txBox="1"/>
          <p:nvPr/>
        </p:nvSpPr>
        <p:spPr>
          <a:xfrm>
            <a:off x="10848527" y="1618360"/>
            <a:ext cx="126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step n</a:t>
            </a:r>
            <a:endParaRPr lang="zh-CN" altLang="en-US" sz="2400" b="1" dirty="0"/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6D082C34-692E-66B5-DA2C-55D3196CC51D}"/>
              </a:ext>
            </a:extLst>
          </p:cNvPr>
          <p:cNvCxnSpPr>
            <a:cxnSpLocks/>
            <a:stCxn id="61" idx="2"/>
            <a:endCxn id="63" idx="0"/>
          </p:cNvCxnSpPr>
          <p:nvPr/>
        </p:nvCxnSpPr>
        <p:spPr>
          <a:xfrm>
            <a:off x="11333303" y="3788056"/>
            <a:ext cx="0" cy="9283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B37726BE-7399-20A0-511F-244F953CDB8C}"/>
              </a:ext>
            </a:extLst>
          </p:cNvPr>
          <p:cNvSpPr/>
          <p:nvPr/>
        </p:nvSpPr>
        <p:spPr>
          <a:xfrm>
            <a:off x="10848527" y="3460307"/>
            <a:ext cx="969552" cy="32774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600" dirty="0"/>
              <a:t>amem.rd1</a:t>
            </a:r>
            <a:endParaRPr lang="zh-CN" altLang="en-US" sz="1600" dirty="0"/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FA7D6E55-1AC7-0DDF-940E-99094B00E736}"/>
              </a:ext>
            </a:extLst>
          </p:cNvPr>
          <p:cNvSpPr/>
          <p:nvPr/>
        </p:nvSpPr>
        <p:spPr>
          <a:xfrm>
            <a:off x="10848527" y="4118446"/>
            <a:ext cx="969552" cy="32774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600" dirty="0"/>
              <a:t>bmem.rd1</a:t>
            </a:r>
            <a:endParaRPr lang="zh-CN" altLang="en-US" sz="1600" dirty="0"/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CC42FED8-EE07-9948-26C9-FBB7C3BEA105}"/>
              </a:ext>
            </a:extLst>
          </p:cNvPr>
          <p:cNvSpPr/>
          <p:nvPr/>
        </p:nvSpPr>
        <p:spPr>
          <a:xfrm>
            <a:off x="10848527" y="4716424"/>
            <a:ext cx="969552" cy="32774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600" dirty="0"/>
              <a:t>mac</a:t>
            </a:r>
            <a:endParaRPr lang="zh-CN" altLang="en-US" sz="1600" dirty="0"/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1CCAEEC5-505F-8936-8AE0-D41AD007C482}"/>
              </a:ext>
            </a:extLst>
          </p:cNvPr>
          <p:cNvSpPr/>
          <p:nvPr/>
        </p:nvSpPr>
        <p:spPr>
          <a:xfrm>
            <a:off x="10848527" y="5253620"/>
            <a:ext cx="969552" cy="32774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600" dirty="0"/>
              <a:t>acc</a:t>
            </a:r>
            <a:endParaRPr lang="zh-CN" altLang="en-US" sz="1600" dirty="0"/>
          </a:p>
        </p:txBody>
      </p:sp>
      <p:cxnSp>
        <p:nvCxnSpPr>
          <p:cNvPr id="65" name="连接符: 肘形 64">
            <a:extLst>
              <a:ext uri="{FF2B5EF4-FFF2-40B4-BE49-F238E27FC236}">
                <a16:creationId xmlns:a16="http://schemas.microsoft.com/office/drawing/2014/main" id="{832063CD-0C4E-77BD-52CA-FE774CD360F6}"/>
              </a:ext>
            </a:extLst>
          </p:cNvPr>
          <p:cNvCxnSpPr>
            <a:cxnSpLocks/>
            <a:stCxn id="64" idx="1"/>
            <a:endCxn id="63" idx="1"/>
          </p:cNvCxnSpPr>
          <p:nvPr/>
        </p:nvCxnSpPr>
        <p:spPr>
          <a:xfrm rot="10800000">
            <a:off x="10848527" y="4880299"/>
            <a:ext cx="11400" cy="537196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D3556D2F-EC3A-E15B-AE48-EEEDA18FE735}"/>
              </a:ext>
            </a:extLst>
          </p:cNvPr>
          <p:cNvCxnSpPr>
            <a:cxnSpLocks/>
            <a:stCxn id="63" idx="2"/>
            <a:endCxn id="64" idx="0"/>
          </p:cNvCxnSpPr>
          <p:nvPr/>
        </p:nvCxnSpPr>
        <p:spPr>
          <a:xfrm>
            <a:off x="11333303" y="5044172"/>
            <a:ext cx="0" cy="2094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AD3A7A6D-4785-3345-A239-28C6F9C1F439}"/>
                  </a:ext>
                </a:extLst>
              </p:cNvPr>
              <p:cNvSpPr txBox="1"/>
              <p:nvPr/>
            </p:nvSpPr>
            <p:spPr>
              <a:xfrm>
                <a:off x="10151515" y="1638505"/>
                <a:ext cx="99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AD3A7A6D-4785-3345-A239-28C6F9C1F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515" y="1638505"/>
                <a:ext cx="99304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连接符: 肘形 106">
            <a:extLst>
              <a:ext uri="{FF2B5EF4-FFF2-40B4-BE49-F238E27FC236}">
                <a16:creationId xmlns:a16="http://schemas.microsoft.com/office/drawing/2014/main" id="{DF81EFDE-242A-BFDC-1589-AC4DA1B12854}"/>
              </a:ext>
            </a:extLst>
          </p:cNvPr>
          <p:cNvCxnSpPr>
            <a:stCxn id="51" idx="3"/>
            <a:endCxn id="61" idx="0"/>
          </p:cNvCxnSpPr>
          <p:nvPr/>
        </p:nvCxnSpPr>
        <p:spPr>
          <a:xfrm>
            <a:off x="10442382" y="2412358"/>
            <a:ext cx="890921" cy="1047949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连接符: 肘形 107">
            <a:extLst>
              <a:ext uri="{FF2B5EF4-FFF2-40B4-BE49-F238E27FC236}">
                <a16:creationId xmlns:a16="http://schemas.microsoft.com/office/drawing/2014/main" id="{9C16EC59-68DE-5597-E132-4411C9A3AEEC}"/>
              </a:ext>
            </a:extLst>
          </p:cNvPr>
          <p:cNvCxnSpPr>
            <a:cxnSpLocks/>
            <a:stCxn id="52" idx="3"/>
            <a:endCxn id="62" idx="1"/>
          </p:cNvCxnSpPr>
          <p:nvPr/>
        </p:nvCxnSpPr>
        <p:spPr>
          <a:xfrm>
            <a:off x="10442382" y="3001218"/>
            <a:ext cx="406145" cy="128110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: 圆角 112">
            <a:extLst>
              <a:ext uri="{FF2B5EF4-FFF2-40B4-BE49-F238E27FC236}">
                <a16:creationId xmlns:a16="http://schemas.microsoft.com/office/drawing/2014/main" id="{B2EA6D57-03D9-7EDA-182C-6C5C8888F308}"/>
              </a:ext>
            </a:extLst>
          </p:cNvPr>
          <p:cNvSpPr/>
          <p:nvPr/>
        </p:nvSpPr>
        <p:spPr>
          <a:xfrm>
            <a:off x="10566195" y="5868198"/>
            <a:ext cx="1534215" cy="327748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600" dirty="0" err="1"/>
              <a:t>cmem.write</a:t>
            </a:r>
            <a:endParaRPr lang="zh-CN" altLang="en-US" sz="1600" dirty="0"/>
          </a:p>
        </p:txBody>
      </p: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38962D61-D44D-9062-76C9-1CD6CD2C0387}"/>
              </a:ext>
            </a:extLst>
          </p:cNvPr>
          <p:cNvCxnSpPr>
            <a:cxnSpLocks/>
            <a:stCxn id="64" idx="2"/>
            <a:endCxn id="113" idx="0"/>
          </p:cNvCxnSpPr>
          <p:nvPr/>
        </p:nvCxnSpPr>
        <p:spPr>
          <a:xfrm>
            <a:off x="11333303" y="5581368"/>
            <a:ext cx="0" cy="2868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0F3E8653-CB27-17F9-620B-ED7CADC893D6}"/>
              </a:ext>
            </a:extLst>
          </p:cNvPr>
          <p:cNvSpPr/>
          <p:nvPr/>
        </p:nvSpPr>
        <p:spPr>
          <a:xfrm>
            <a:off x="1791015" y="3205654"/>
            <a:ext cx="1784705" cy="1240539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E05B2CBF-0AC3-8978-F46F-7C8F23EB0E7E}"/>
              </a:ext>
            </a:extLst>
          </p:cNvPr>
          <p:cNvSpPr txBox="1"/>
          <p:nvPr/>
        </p:nvSpPr>
        <p:spPr>
          <a:xfrm>
            <a:off x="3648686" y="3136829"/>
            <a:ext cx="1016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last mem read and MAC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A6A992D8-DB3E-6064-C3C7-C9FF3002184A}"/>
              </a:ext>
            </a:extLst>
          </p:cNvPr>
          <p:cNvSpPr/>
          <p:nvPr/>
        </p:nvSpPr>
        <p:spPr>
          <a:xfrm>
            <a:off x="1576697" y="2858903"/>
            <a:ext cx="1784705" cy="34675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B4D45491-6619-0879-E73D-B70AB5932FB0}"/>
              </a:ext>
            </a:extLst>
          </p:cNvPr>
          <p:cNvSpPr txBox="1"/>
          <p:nvPr/>
        </p:nvSpPr>
        <p:spPr>
          <a:xfrm>
            <a:off x="3255037" y="2826815"/>
            <a:ext cx="172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write to </a:t>
            </a:r>
            <a:r>
              <a:rPr lang="en-US" altLang="zh-CN" dirty="0" err="1">
                <a:solidFill>
                  <a:schemeClr val="bg1"/>
                </a:solidFill>
              </a:rPr>
              <a:t>cmem</a:t>
            </a:r>
            <a:endParaRPr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AB08B464-2883-28BD-2E34-2E8F36ACE189}"/>
                  </a:ext>
                </a:extLst>
              </p:cNvPr>
              <p:cNvSpPr txBox="1"/>
              <p:nvPr/>
            </p:nvSpPr>
            <p:spPr>
              <a:xfrm>
                <a:off x="2586440" y="2146010"/>
                <a:ext cx="45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AB08B464-2883-28BD-2E34-2E8F36ACE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440" y="2146010"/>
                <a:ext cx="4513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5693DB42-B7B0-1027-01EF-F526C2CE2768}"/>
              </a:ext>
            </a:extLst>
          </p:cNvPr>
          <p:cNvSpPr txBox="1"/>
          <p:nvPr/>
        </p:nvSpPr>
        <p:spPr>
          <a:xfrm>
            <a:off x="1487488" y="6268135"/>
            <a:ext cx="333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./crates/cmtc/examples/gemm.rs   line 38-97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0881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113" grpId="0" animBg="1"/>
      <p:bldP spid="117" grpId="0" animBg="1"/>
      <p:bldP spid="117" grpId="1" animBg="1"/>
      <p:bldP spid="118" grpId="0"/>
      <p:bldP spid="118" grpId="1"/>
      <p:bldP spid="119" grpId="0" animBg="1"/>
      <p:bldP spid="12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840EC-190A-F3A5-C5AF-67A1F3A7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Example: Simulation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4F908E1-3B6A-37F7-23B4-36142F84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E8B805-03D0-1B32-3191-0EC1A6B2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1671197C-CD10-C1E6-08E7-4164DB4A97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775C8AD-C5DE-041F-2964-0E7A86C2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480" y="1268760"/>
            <a:ext cx="3960440" cy="3538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C20F3F-8BF7-93CA-D807-C8EEECEA707D}"/>
                  </a:ext>
                </a:extLst>
              </p:cNvPr>
              <p:cNvSpPr txBox="1"/>
              <p:nvPr/>
            </p:nvSpPr>
            <p:spPr>
              <a:xfrm>
                <a:off x="6672064" y="4786172"/>
                <a:ext cx="446449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Expected results</a:t>
                </a:r>
              </a:p>
              <a:p>
                <a:pPr algn="ctr"/>
                <a:r>
                  <a:rPr lang="en-US" altLang="zh-CN" dirty="0"/>
                  <a:t>Cycles= 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(16+1)</m:t>
                    </m:r>
                  </m:oMath>
                </a14:m>
                <a:r>
                  <a:rPr lang="en-US" altLang="zh-CN" dirty="0"/>
                  <a:t>   //k</a:t>
                </a:r>
              </a:p>
              <a:p>
                <a:pPr algn="ctr"/>
                <a:r>
                  <a:rPr lang="en-US" altLang="zh-CN" dirty="0"/>
                  <a:t>      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×16+1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//j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           ×16+1</m:t>
                    </m:r>
                  </m:oMath>
                </a14:m>
                <a:r>
                  <a:rPr lang="en-US" altLang="zh-CN" dirty="0"/>
                  <a:t>   //</a:t>
                </a:r>
                <a:r>
                  <a:rPr lang="en-US" altLang="zh-CN" dirty="0" err="1"/>
                  <a:t>i</a:t>
                </a:r>
                <a:endParaRPr lang="en-US" altLang="zh-CN" dirty="0"/>
              </a:p>
              <a:p>
                <a:pPr algn="ctr"/>
                <a:r>
                  <a:rPr lang="en-US" altLang="zh-CN" dirty="0"/>
                  <a:t>= 4369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C20F3F-8BF7-93CA-D807-C8EEECEA7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4786172"/>
                <a:ext cx="4464496" cy="1477328"/>
              </a:xfrm>
              <a:prstGeom prst="rect">
                <a:avLst/>
              </a:prstGeom>
              <a:blipFill>
                <a:blip r:embed="rId5"/>
                <a:stretch>
                  <a:fillRect t="-2066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号 7">
            <a:extLst>
              <a:ext uri="{FF2B5EF4-FFF2-40B4-BE49-F238E27FC236}">
                <a16:creationId xmlns:a16="http://schemas.microsoft.com/office/drawing/2014/main" id="{78047D82-D471-FC3A-2CF7-EE9D8A827258}"/>
              </a:ext>
            </a:extLst>
          </p:cNvPr>
          <p:cNvSpPr/>
          <p:nvPr/>
        </p:nvSpPr>
        <p:spPr>
          <a:xfrm>
            <a:off x="6744072" y="2861462"/>
            <a:ext cx="216024" cy="432048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BEDF2F-F134-6A06-7F4C-856E81BA3091}"/>
              </a:ext>
            </a:extLst>
          </p:cNvPr>
          <p:cNvSpPr txBox="1"/>
          <p:nvPr/>
        </p:nvSpPr>
        <p:spPr>
          <a:xfrm>
            <a:off x="6089445" y="291033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4370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42F2FB0-B9A6-59C9-BCF0-2EF3C5A5CA01}"/>
              </a:ext>
            </a:extLst>
          </p:cNvPr>
          <p:cNvSpPr txBox="1"/>
          <p:nvPr/>
        </p:nvSpPr>
        <p:spPr>
          <a:xfrm>
            <a:off x="9552384" y="5894168"/>
            <a:ext cx="237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+ 1 cycle to write finish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51BE449-E9D0-918D-72E3-2E83E2938893}"/>
              </a:ext>
            </a:extLst>
          </p:cNvPr>
          <p:cNvSpPr txBox="1"/>
          <p:nvPr/>
        </p:nvSpPr>
        <p:spPr>
          <a:xfrm>
            <a:off x="10014971" y="53447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+ 1 cycle to </a:t>
            </a:r>
            <a:r>
              <a:rPr lang="en-US" altLang="zh-CN" dirty="0" err="1"/>
              <a:t>init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226703-3744-588D-2BE5-A079AE147B28}"/>
              </a:ext>
            </a:extLst>
          </p:cNvPr>
          <p:cNvSpPr txBox="1"/>
          <p:nvPr/>
        </p:nvSpPr>
        <p:spPr>
          <a:xfrm>
            <a:off x="10014971" y="561948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+ 1 cycle to </a:t>
            </a:r>
            <a:r>
              <a:rPr lang="en-US" altLang="zh-CN" dirty="0" err="1"/>
              <a:t>init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5AE1DF9-E707-7697-C0C4-488A2AED66E0}"/>
              </a:ext>
            </a:extLst>
          </p:cNvPr>
          <p:cNvSpPr txBox="1"/>
          <p:nvPr/>
        </p:nvSpPr>
        <p:spPr>
          <a:xfrm>
            <a:off x="1631504" y="42810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Commands to run simulation</a:t>
            </a:r>
            <a:endParaRPr lang="zh-CN" altLang="en-US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11E26D-54B1-4BA3-5079-494346A5B8AB}"/>
              </a:ext>
            </a:extLst>
          </p:cNvPr>
          <p:cNvSpPr txBox="1"/>
          <p:nvPr/>
        </p:nvSpPr>
        <p:spPr>
          <a:xfrm>
            <a:off x="896802" y="2676910"/>
            <a:ext cx="4493739" cy="1477328"/>
          </a:xfr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Fira Code" panose="020B0809050000020004" pitchFamily="49" charset="0"/>
              <a:buChar char="⌨"/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 altLang="zh-CN" dirty="0"/>
              <a:t>cd $REPOS/cmt2</a:t>
            </a:r>
          </a:p>
          <a:p>
            <a:r>
              <a:rPr lang="en-US" altLang="zh-CN" dirty="0"/>
              <a:t>cargo run –-</a:t>
            </a:r>
            <a:r>
              <a:rPr lang="en-US" altLang="zh-CN"/>
              <a:t>example gemm</a:t>
            </a:r>
            <a:endParaRPr lang="en-US" altLang="zh-CN" dirty="0"/>
          </a:p>
          <a:p>
            <a:r>
              <a:rPr lang="en-US" altLang="zh-CN"/>
              <a:t>cd </a:t>
            </a:r>
            <a:r>
              <a:rPr lang="en-US" altLang="zh-CN" dirty="0"/>
              <a:t>./</a:t>
            </a:r>
            <a:r>
              <a:rPr lang="en-US" altLang="zh-CN"/>
              <a:t>tb/</a:t>
            </a:r>
            <a:r>
              <a:rPr lang="en-US" altLang="zh-CN" dirty="0" err="1"/>
              <a:t>gemm</a:t>
            </a:r>
            <a:r>
              <a:rPr lang="en-US" altLang="zh-CN" err="1"/>
              <a:t>_</a:t>
            </a:r>
            <a:r>
              <a:rPr lang="en-US" altLang="zh-CN"/>
              <a:t>ksim</a:t>
            </a:r>
            <a:endParaRPr lang="en-US" altLang="zh-CN" dirty="0"/>
          </a:p>
          <a:p>
            <a:r>
              <a:rPr lang="en-US" altLang="zh-CN"/>
              <a:t>make all</a:t>
            </a:r>
            <a:endParaRPr lang="en-US" altLang="zh-CN" dirty="0"/>
          </a:p>
          <a:p>
            <a:r>
              <a:rPr lang="en-US" altLang="zh-CN" dirty="0"/>
              <a:t>./GEMM_s16_i8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04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367D5-6DD4-9C12-567B-FB025CA7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unrolled Example: Interface Declare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1DAA004-40B5-F21E-E0A6-26F26C77A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A94AFE-DBDF-ABB2-7145-D748C5A6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75E98D1-E82A-A5BD-4C09-3724A226FA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7F4E5E-E496-A006-2861-877F98C84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4300" r="8864" b="14300"/>
          <a:stretch/>
        </p:blipFill>
        <p:spPr>
          <a:xfrm>
            <a:off x="4439816" y="1447065"/>
            <a:ext cx="7344816" cy="396386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CDF74E-3462-BAD1-AE18-666118FBF315}"/>
              </a:ext>
            </a:extLst>
          </p:cNvPr>
          <p:cNvSpPr/>
          <p:nvPr/>
        </p:nvSpPr>
        <p:spPr>
          <a:xfrm>
            <a:off x="767408" y="1628800"/>
            <a:ext cx="3263006" cy="3600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FD0CA37-887C-A9DB-B050-255DF4629DD9}"/>
              </a:ext>
            </a:extLst>
          </p:cNvPr>
          <p:cNvSpPr/>
          <p:nvPr/>
        </p:nvSpPr>
        <p:spPr>
          <a:xfrm>
            <a:off x="2147733" y="1239779"/>
            <a:ext cx="323578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8712782-6A2E-CE45-84A4-90F67317691A}"/>
              </a:ext>
            </a:extLst>
          </p:cNvPr>
          <p:cNvSpPr/>
          <p:nvPr/>
        </p:nvSpPr>
        <p:spPr>
          <a:xfrm>
            <a:off x="227348" y="2941510"/>
            <a:ext cx="1080120" cy="23148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A02B734-57E0-EC75-1E2B-6B745FB8A7C9}"/>
              </a:ext>
            </a:extLst>
          </p:cNvPr>
          <p:cNvSpPr/>
          <p:nvPr/>
        </p:nvSpPr>
        <p:spPr>
          <a:xfrm>
            <a:off x="2369099" y="4846885"/>
            <a:ext cx="949013" cy="100811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 Mem</a:t>
            </a:r>
            <a:endParaRPr lang="zh-CN" altLang="en-US" dirty="0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81205CA1-D514-2B7F-B2B9-9899517AD17E}"/>
              </a:ext>
            </a:extLst>
          </p:cNvPr>
          <p:cNvSpPr/>
          <p:nvPr/>
        </p:nvSpPr>
        <p:spPr>
          <a:xfrm>
            <a:off x="1510134" y="3192432"/>
            <a:ext cx="526752" cy="54514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550B2B43-E3AB-97D7-7EC7-F52877E48C43}"/>
              </a:ext>
            </a:extLst>
          </p:cNvPr>
          <p:cNvSpPr/>
          <p:nvPr/>
        </p:nvSpPr>
        <p:spPr>
          <a:xfrm rot="5400000">
            <a:off x="2634919" y="2253491"/>
            <a:ext cx="417412" cy="54514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F2E0A01-BA4E-B434-29BA-AB0CC4CE7F12}"/>
              </a:ext>
            </a:extLst>
          </p:cNvPr>
          <p:cNvSpPr txBox="1"/>
          <p:nvPr/>
        </p:nvSpPr>
        <p:spPr>
          <a:xfrm>
            <a:off x="784475" y="1691172"/>
            <a:ext cx="151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GEMM</a:t>
            </a:r>
          </a:p>
          <a:p>
            <a:r>
              <a:rPr lang="en-US" altLang="zh-CN" sz="2800" b="1" dirty="0"/>
              <a:t>Unrolled</a:t>
            </a:r>
            <a:endParaRPr lang="zh-CN" altLang="en-US" sz="2800" b="1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4FF720FE-79C2-7ACC-2ABE-32C6AEC91EF0}"/>
              </a:ext>
            </a:extLst>
          </p:cNvPr>
          <p:cNvSpPr/>
          <p:nvPr/>
        </p:nvSpPr>
        <p:spPr>
          <a:xfrm>
            <a:off x="2172756" y="2867797"/>
            <a:ext cx="273532" cy="884861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MAC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2B61BD70-CB42-AC34-6CCA-A54AC52DC772}"/>
              </a:ext>
            </a:extLst>
          </p:cNvPr>
          <p:cNvSpPr/>
          <p:nvPr/>
        </p:nvSpPr>
        <p:spPr>
          <a:xfrm>
            <a:off x="2522578" y="2866297"/>
            <a:ext cx="273532" cy="884861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MAC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493CA16-C0CD-EB00-5650-D898BB0A78F4}"/>
              </a:ext>
            </a:extLst>
          </p:cNvPr>
          <p:cNvSpPr/>
          <p:nvPr/>
        </p:nvSpPr>
        <p:spPr>
          <a:xfrm>
            <a:off x="2872400" y="2866297"/>
            <a:ext cx="273532" cy="884861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MAC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749A8303-9484-F549-7B54-1C3ECF0C3136}"/>
              </a:ext>
            </a:extLst>
          </p:cNvPr>
          <p:cNvSpPr/>
          <p:nvPr/>
        </p:nvSpPr>
        <p:spPr>
          <a:xfrm>
            <a:off x="3222221" y="2866297"/>
            <a:ext cx="273532" cy="884861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MAC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B773F9F-D6CD-0CF9-D202-DD23A79838E7}"/>
              </a:ext>
            </a:extLst>
          </p:cNvPr>
          <p:cNvSpPr/>
          <p:nvPr/>
        </p:nvSpPr>
        <p:spPr>
          <a:xfrm>
            <a:off x="2519937" y="1239779"/>
            <a:ext cx="289362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28F21EC-F280-BFA2-7B3D-485C7D382195}"/>
              </a:ext>
            </a:extLst>
          </p:cNvPr>
          <p:cNvSpPr/>
          <p:nvPr/>
        </p:nvSpPr>
        <p:spPr>
          <a:xfrm>
            <a:off x="2877628" y="1239779"/>
            <a:ext cx="289362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BB2C9F8-D842-AD80-A984-D402812D7FEB}"/>
              </a:ext>
            </a:extLst>
          </p:cNvPr>
          <p:cNvSpPr/>
          <p:nvPr/>
        </p:nvSpPr>
        <p:spPr>
          <a:xfrm>
            <a:off x="3236415" y="1239779"/>
            <a:ext cx="289362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D1CCD9B-DFEB-829C-B9AA-D47AF12C1B99}"/>
              </a:ext>
            </a:extLst>
          </p:cNvPr>
          <p:cNvSpPr/>
          <p:nvPr/>
        </p:nvSpPr>
        <p:spPr>
          <a:xfrm>
            <a:off x="227348" y="3206086"/>
            <a:ext cx="1080120" cy="23148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750C800-6868-3CE4-36AD-CE3E56A316BD}"/>
              </a:ext>
            </a:extLst>
          </p:cNvPr>
          <p:cNvSpPr/>
          <p:nvPr/>
        </p:nvSpPr>
        <p:spPr>
          <a:xfrm>
            <a:off x="227348" y="3470662"/>
            <a:ext cx="1080120" cy="23148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FE6FE73-725B-9163-AFD7-B1D429F10BE5}"/>
              </a:ext>
            </a:extLst>
          </p:cNvPr>
          <p:cNvSpPr/>
          <p:nvPr/>
        </p:nvSpPr>
        <p:spPr>
          <a:xfrm>
            <a:off x="227348" y="3737577"/>
            <a:ext cx="1080120" cy="23148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28FE6390-2F74-2D02-725F-B8042A0FB0DC}"/>
                  </a:ext>
                </a:extLst>
              </p:cNvPr>
              <p:cNvSpPr/>
              <p:nvPr/>
            </p:nvSpPr>
            <p:spPr>
              <a:xfrm>
                <a:off x="2681607" y="3857292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28FE6390-2F74-2D02-725F-B8042A0FB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607" y="3857292"/>
                <a:ext cx="324035" cy="32403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连接符: 肘形 36">
            <a:extLst>
              <a:ext uri="{FF2B5EF4-FFF2-40B4-BE49-F238E27FC236}">
                <a16:creationId xmlns:a16="http://schemas.microsoft.com/office/drawing/2014/main" id="{6ED56C23-1E2F-7940-D9E8-71B4E9976210}"/>
              </a:ext>
            </a:extLst>
          </p:cNvPr>
          <p:cNvCxnSpPr>
            <a:stCxn id="24" idx="2"/>
            <a:endCxn id="35" idx="2"/>
          </p:cNvCxnSpPr>
          <p:nvPr/>
        </p:nvCxnSpPr>
        <p:spPr>
          <a:xfrm rot="16200000" flipH="1">
            <a:off x="2362238" y="3699941"/>
            <a:ext cx="266652" cy="37208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9955C49C-7214-0E0D-B96E-50571BF51EF2}"/>
              </a:ext>
            </a:extLst>
          </p:cNvPr>
          <p:cNvCxnSpPr>
            <a:stCxn id="25" idx="2"/>
            <a:endCxn id="35" idx="1"/>
          </p:cNvCxnSpPr>
          <p:nvPr/>
        </p:nvCxnSpPr>
        <p:spPr>
          <a:xfrm>
            <a:off x="2659344" y="3751158"/>
            <a:ext cx="69717" cy="1535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70AF8422-CFD7-E0FF-16A5-31A83C971EAE}"/>
              </a:ext>
            </a:extLst>
          </p:cNvPr>
          <p:cNvCxnSpPr>
            <a:cxnSpLocks/>
            <a:stCxn id="26" idx="2"/>
            <a:endCxn id="35" idx="7"/>
          </p:cNvCxnSpPr>
          <p:nvPr/>
        </p:nvCxnSpPr>
        <p:spPr>
          <a:xfrm flipH="1">
            <a:off x="2958188" y="3751158"/>
            <a:ext cx="50978" cy="1535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连接符: 肘形 42">
            <a:extLst>
              <a:ext uri="{FF2B5EF4-FFF2-40B4-BE49-F238E27FC236}">
                <a16:creationId xmlns:a16="http://schemas.microsoft.com/office/drawing/2014/main" id="{6C6CC1C9-F45D-1DDF-7FBB-4CE134025DF8}"/>
              </a:ext>
            </a:extLst>
          </p:cNvPr>
          <p:cNvCxnSpPr>
            <a:cxnSpLocks/>
            <a:stCxn id="27" idx="2"/>
            <a:endCxn id="35" idx="6"/>
          </p:cNvCxnSpPr>
          <p:nvPr/>
        </p:nvCxnSpPr>
        <p:spPr>
          <a:xfrm rot="5400000">
            <a:off x="3048239" y="3708562"/>
            <a:ext cx="268152" cy="35334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箭头: 右 45">
            <a:extLst>
              <a:ext uri="{FF2B5EF4-FFF2-40B4-BE49-F238E27FC236}">
                <a16:creationId xmlns:a16="http://schemas.microsoft.com/office/drawing/2014/main" id="{3BFA0F06-98DD-C329-B595-8141A2220CD9}"/>
              </a:ext>
            </a:extLst>
          </p:cNvPr>
          <p:cNvSpPr/>
          <p:nvPr/>
        </p:nvSpPr>
        <p:spPr>
          <a:xfrm rot="5400000">
            <a:off x="2634919" y="4241860"/>
            <a:ext cx="417412" cy="54514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84D065F-16B5-0980-400A-3F492C2E2CEA}"/>
              </a:ext>
            </a:extLst>
          </p:cNvPr>
          <p:cNvSpPr/>
          <p:nvPr/>
        </p:nvSpPr>
        <p:spPr>
          <a:xfrm>
            <a:off x="3210776" y="4216132"/>
            <a:ext cx="708379" cy="50700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FSM</a:t>
            </a:r>
            <a:endParaRPr lang="zh-CN" altLang="en-US" sz="2000" dirty="0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3B80C977-8B4B-02C9-8E59-3323BA3DE696}"/>
              </a:ext>
            </a:extLst>
          </p:cNvPr>
          <p:cNvSpPr/>
          <p:nvPr/>
        </p:nvSpPr>
        <p:spPr>
          <a:xfrm>
            <a:off x="5435762" y="2941510"/>
            <a:ext cx="6276862" cy="34675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2199087-D840-D3E0-37FD-32F0816876CB}"/>
              </a:ext>
            </a:extLst>
          </p:cNvPr>
          <p:cNvSpPr txBox="1"/>
          <p:nvPr/>
        </p:nvSpPr>
        <p:spPr>
          <a:xfrm>
            <a:off x="8574193" y="2526063"/>
            <a:ext cx="2625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Multi-bank 2D memory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B1CD8AE6-1FF8-9073-07D5-C1C01EC7FEF1}"/>
              </a:ext>
            </a:extLst>
          </p:cNvPr>
          <p:cNvSpPr/>
          <p:nvPr/>
        </p:nvSpPr>
        <p:spPr>
          <a:xfrm>
            <a:off x="5435762" y="3239651"/>
            <a:ext cx="6276862" cy="34675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F8FC77-A03A-FE1A-C4C0-33810D9E394C}"/>
              </a:ext>
            </a:extLst>
          </p:cNvPr>
          <p:cNvSpPr txBox="1"/>
          <p:nvPr/>
        </p:nvSpPr>
        <p:spPr>
          <a:xfrm>
            <a:off x="7752184" y="5531831"/>
            <a:ext cx="417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./crates/cmtc/examples/gemm_unrolled.rs   line 25-36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64612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8" grpId="0" animBg="1"/>
      <p:bldP spid="48" grpId="1" animBg="1"/>
      <p:bldP spid="49" grpId="0"/>
      <p:bldP spid="49" grpId="1"/>
      <p:bldP spid="5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50589B-12D2-C828-A39F-E378F061A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unrolled Example: unroll factor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8BC717-7B1F-16FB-49BC-03DF748A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Yun (Eric) Liang @ Peking University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1963C8-3656-5678-16CC-34696D06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E7E0875-E665-01AD-8E8B-CDDD155109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CD0E36A-DCC4-9A02-619A-0867FA384C9F}"/>
              </a:ext>
            </a:extLst>
          </p:cNvPr>
          <p:cNvGrpSpPr/>
          <p:nvPr/>
        </p:nvGrpSpPr>
        <p:grpSpPr>
          <a:xfrm>
            <a:off x="624953" y="1916832"/>
            <a:ext cx="2435952" cy="2666213"/>
            <a:chOff x="854334" y="1124267"/>
            <a:chExt cx="3388670" cy="370898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6235DC1-9980-140A-E3BE-87E039903727}"/>
                </a:ext>
              </a:extLst>
            </p:cNvPr>
            <p:cNvSpPr/>
            <p:nvPr/>
          </p:nvSpPr>
          <p:spPr>
            <a:xfrm>
              <a:off x="3516208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D16954C-E6AF-ADFC-F9F4-40D0A171007C}"/>
                </a:ext>
              </a:extLst>
            </p:cNvPr>
            <p:cNvSpPr/>
            <p:nvPr/>
          </p:nvSpPr>
          <p:spPr>
            <a:xfrm>
              <a:off x="3260822" y="3722117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ABF7F53-0760-91BF-FA77-83E72BBE7BC5}"/>
                </a:ext>
              </a:extLst>
            </p:cNvPr>
            <p:cNvSpPr/>
            <p:nvPr/>
          </p:nvSpPr>
          <p:spPr>
            <a:xfrm>
              <a:off x="402698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0880CCC-1C78-2588-E6E1-51A2AC890D37}"/>
                </a:ext>
              </a:extLst>
            </p:cNvPr>
            <p:cNvSpPr/>
            <p:nvPr/>
          </p:nvSpPr>
          <p:spPr>
            <a:xfrm>
              <a:off x="377159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3A27AE6-6AC7-A4E9-5D83-FE9C3227FB73}"/>
                </a:ext>
              </a:extLst>
            </p:cNvPr>
            <p:cNvSpPr/>
            <p:nvPr/>
          </p:nvSpPr>
          <p:spPr>
            <a:xfrm>
              <a:off x="351620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E9FF490-932F-1200-1D01-433DEFF73F87}"/>
                </a:ext>
              </a:extLst>
            </p:cNvPr>
            <p:cNvSpPr/>
            <p:nvPr/>
          </p:nvSpPr>
          <p:spPr>
            <a:xfrm>
              <a:off x="326082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ED2C524-031F-62BE-A238-84AB9EDFF347}"/>
                </a:ext>
              </a:extLst>
            </p:cNvPr>
            <p:cNvSpPr/>
            <p:nvPr/>
          </p:nvSpPr>
          <p:spPr>
            <a:xfrm>
              <a:off x="402698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300884F-CFF9-8DBD-8DF8-BD4035CDE9E8}"/>
                </a:ext>
              </a:extLst>
            </p:cNvPr>
            <p:cNvSpPr/>
            <p:nvPr/>
          </p:nvSpPr>
          <p:spPr>
            <a:xfrm>
              <a:off x="377159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0A303CD-26EA-A692-81D3-4407F63144F1}"/>
                </a:ext>
              </a:extLst>
            </p:cNvPr>
            <p:cNvSpPr/>
            <p:nvPr/>
          </p:nvSpPr>
          <p:spPr>
            <a:xfrm>
              <a:off x="351620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07C7C7D-D51B-B4A5-1810-9C5FE008BF3D}"/>
                </a:ext>
              </a:extLst>
            </p:cNvPr>
            <p:cNvSpPr/>
            <p:nvPr/>
          </p:nvSpPr>
          <p:spPr>
            <a:xfrm>
              <a:off x="326082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F6CCBF2-9048-F82B-9555-19BFEEE8F5B6}"/>
                </a:ext>
              </a:extLst>
            </p:cNvPr>
            <p:cNvSpPr/>
            <p:nvPr/>
          </p:nvSpPr>
          <p:spPr>
            <a:xfrm>
              <a:off x="402698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75B7B9F-5402-1668-D428-0D9D50456A27}"/>
                </a:ext>
              </a:extLst>
            </p:cNvPr>
            <p:cNvSpPr/>
            <p:nvPr/>
          </p:nvSpPr>
          <p:spPr>
            <a:xfrm>
              <a:off x="377159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42F5A74-05D1-5C7D-95EA-02145791E818}"/>
                </a:ext>
              </a:extLst>
            </p:cNvPr>
            <p:cNvSpPr/>
            <p:nvPr/>
          </p:nvSpPr>
          <p:spPr>
            <a:xfrm>
              <a:off x="351620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9D30600-CC0B-7731-DCE4-BB6641AE0B6C}"/>
                </a:ext>
              </a:extLst>
            </p:cNvPr>
            <p:cNvSpPr/>
            <p:nvPr/>
          </p:nvSpPr>
          <p:spPr>
            <a:xfrm>
              <a:off x="326082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41D8A58-1761-DCEF-1434-764A827E97CB}"/>
                </a:ext>
              </a:extLst>
            </p:cNvPr>
            <p:cNvSpPr/>
            <p:nvPr/>
          </p:nvSpPr>
          <p:spPr>
            <a:xfrm>
              <a:off x="402698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17008A2-8391-87CF-8162-49B3B312F26A}"/>
                </a:ext>
              </a:extLst>
            </p:cNvPr>
            <p:cNvSpPr/>
            <p:nvPr/>
          </p:nvSpPr>
          <p:spPr>
            <a:xfrm>
              <a:off x="377159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182">
              <a:extLst>
                <a:ext uri="{FF2B5EF4-FFF2-40B4-BE49-F238E27FC236}">
                  <a16:creationId xmlns:a16="http://schemas.microsoft.com/office/drawing/2014/main" id="{71963CC5-8E76-16DC-30F7-88FB26B78AE2}"/>
                </a:ext>
              </a:extLst>
            </p:cNvPr>
            <p:cNvSpPr/>
            <p:nvPr/>
          </p:nvSpPr>
          <p:spPr>
            <a:xfrm>
              <a:off x="3516208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8D3161A5-75BE-EC27-930A-09E35562D101}"/>
                </a:ext>
              </a:extLst>
            </p:cNvPr>
            <p:cNvSpPr/>
            <p:nvPr/>
          </p:nvSpPr>
          <p:spPr>
            <a:xfrm>
              <a:off x="3260822" y="1124267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69DA94D5-ECE9-34C2-A08D-BA27D72654C9}"/>
                </a:ext>
              </a:extLst>
            </p:cNvPr>
            <p:cNvSpPr/>
            <p:nvPr/>
          </p:nvSpPr>
          <p:spPr>
            <a:xfrm>
              <a:off x="4026980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185">
              <a:extLst>
                <a:ext uri="{FF2B5EF4-FFF2-40B4-BE49-F238E27FC236}">
                  <a16:creationId xmlns:a16="http://schemas.microsoft.com/office/drawing/2014/main" id="{D97A918A-57FD-13BA-2656-0EEBA77026DD}"/>
                </a:ext>
              </a:extLst>
            </p:cNvPr>
            <p:cNvSpPr/>
            <p:nvPr/>
          </p:nvSpPr>
          <p:spPr>
            <a:xfrm>
              <a:off x="3771594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7F80B493-21CE-F4DD-1C55-2BBE6A669EA9}"/>
                </a:ext>
              </a:extLst>
            </p:cNvPr>
            <p:cNvSpPr/>
            <p:nvPr/>
          </p:nvSpPr>
          <p:spPr>
            <a:xfrm>
              <a:off x="3516208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752CA778-3C2A-910D-6CE1-B9735D65704C}"/>
                </a:ext>
              </a:extLst>
            </p:cNvPr>
            <p:cNvSpPr/>
            <p:nvPr/>
          </p:nvSpPr>
          <p:spPr>
            <a:xfrm>
              <a:off x="3260822" y="1412299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9DDDC261-B43E-4185-A4AB-36436834D6EE}"/>
                </a:ext>
              </a:extLst>
            </p:cNvPr>
            <p:cNvSpPr/>
            <p:nvPr/>
          </p:nvSpPr>
          <p:spPr>
            <a:xfrm>
              <a:off x="4026980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4CE45886-D516-57CA-0D54-39F757FF16EE}"/>
                </a:ext>
              </a:extLst>
            </p:cNvPr>
            <p:cNvSpPr/>
            <p:nvPr/>
          </p:nvSpPr>
          <p:spPr>
            <a:xfrm>
              <a:off x="3771594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C687F0D7-C5CE-9C94-C45C-EAAAED51D6F1}"/>
                </a:ext>
              </a:extLst>
            </p:cNvPr>
            <p:cNvSpPr/>
            <p:nvPr/>
          </p:nvSpPr>
          <p:spPr>
            <a:xfrm>
              <a:off x="3516208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166FD1E9-8E5B-0ED7-FCF0-A94EE41A74D2}"/>
                </a:ext>
              </a:extLst>
            </p:cNvPr>
            <p:cNvSpPr/>
            <p:nvPr/>
          </p:nvSpPr>
          <p:spPr>
            <a:xfrm>
              <a:off x="3260822" y="1717688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矩形 200">
              <a:extLst>
                <a:ext uri="{FF2B5EF4-FFF2-40B4-BE49-F238E27FC236}">
                  <a16:creationId xmlns:a16="http://schemas.microsoft.com/office/drawing/2014/main" id="{8FFDDC1A-C320-80CF-A094-34B3BA00DB9B}"/>
                </a:ext>
              </a:extLst>
            </p:cNvPr>
            <p:cNvSpPr/>
            <p:nvPr/>
          </p:nvSpPr>
          <p:spPr>
            <a:xfrm>
              <a:off x="4026980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矩形 201">
              <a:extLst>
                <a:ext uri="{FF2B5EF4-FFF2-40B4-BE49-F238E27FC236}">
                  <a16:creationId xmlns:a16="http://schemas.microsoft.com/office/drawing/2014/main" id="{86B87449-40F0-626F-8D9B-97A2E63B57D5}"/>
                </a:ext>
              </a:extLst>
            </p:cNvPr>
            <p:cNvSpPr/>
            <p:nvPr/>
          </p:nvSpPr>
          <p:spPr>
            <a:xfrm>
              <a:off x="3771594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矩形 206">
              <a:extLst>
                <a:ext uri="{FF2B5EF4-FFF2-40B4-BE49-F238E27FC236}">
                  <a16:creationId xmlns:a16="http://schemas.microsoft.com/office/drawing/2014/main" id="{067234FF-BF9F-1870-B8CF-34098799183D}"/>
                </a:ext>
              </a:extLst>
            </p:cNvPr>
            <p:cNvSpPr/>
            <p:nvPr/>
          </p:nvSpPr>
          <p:spPr>
            <a:xfrm>
              <a:off x="3516208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矩形 207">
              <a:extLst>
                <a:ext uri="{FF2B5EF4-FFF2-40B4-BE49-F238E27FC236}">
                  <a16:creationId xmlns:a16="http://schemas.microsoft.com/office/drawing/2014/main" id="{65395813-FC93-300F-A7F2-35B9898300A5}"/>
                </a:ext>
              </a:extLst>
            </p:cNvPr>
            <p:cNvSpPr/>
            <p:nvPr/>
          </p:nvSpPr>
          <p:spPr>
            <a:xfrm>
              <a:off x="3260822" y="2019382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D5E53D6D-6C41-1D71-886F-49DC93C0A7F4}"/>
                </a:ext>
              </a:extLst>
            </p:cNvPr>
            <p:cNvSpPr/>
            <p:nvPr/>
          </p:nvSpPr>
          <p:spPr>
            <a:xfrm>
              <a:off x="4026980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F9483769-FD35-48E2-FF6D-3F0A5A38ADB1}"/>
                </a:ext>
              </a:extLst>
            </p:cNvPr>
            <p:cNvSpPr/>
            <p:nvPr/>
          </p:nvSpPr>
          <p:spPr>
            <a:xfrm>
              <a:off x="3771594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矩形 214">
              <a:extLst>
                <a:ext uri="{FF2B5EF4-FFF2-40B4-BE49-F238E27FC236}">
                  <a16:creationId xmlns:a16="http://schemas.microsoft.com/office/drawing/2014/main" id="{F225BC21-9178-28C5-5670-75065A76C386}"/>
                </a:ext>
              </a:extLst>
            </p:cNvPr>
            <p:cNvSpPr/>
            <p:nvPr/>
          </p:nvSpPr>
          <p:spPr>
            <a:xfrm>
              <a:off x="3516208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EAFFD545-84ED-857B-5152-E22485983DEB}"/>
                </a:ext>
              </a:extLst>
            </p:cNvPr>
            <p:cNvSpPr/>
            <p:nvPr/>
          </p:nvSpPr>
          <p:spPr>
            <a:xfrm>
              <a:off x="3260822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矩形 216">
              <a:extLst>
                <a:ext uri="{FF2B5EF4-FFF2-40B4-BE49-F238E27FC236}">
                  <a16:creationId xmlns:a16="http://schemas.microsoft.com/office/drawing/2014/main" id="{30B2200A-47CA-50DD-28EB-03928ABAEB97}"/>
                </a:ext>
              </a:extLst>
            </p:cNvPr>
            <p:cNvSpPr/>
            <p:nvPr/>
          </p:nvSpPr>
          <p:spPr>
            <a:xfrm>
              <a:off x="4026980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矩形 217">
              <a:extLst>
                <a:ext uri="{FF2B5EF4-FFF2-40B4-BE49-F238E27FC236}">
                  <a16:creationId xmlns:a16="http://schemas.microsoft.com/office/drawing/2014/main" id="{060DB407-F6C2-70F4-E580-B7A374A6213D}"/>
                </a:ext>
              </a:extLst>
            </p:cNvPr>
            <p:cNvSpPr/>
            <p:nvPr/>
          </p:nvSpPr>
          <p:spPr>
            <a:xfrm>
              <a:off x="3771594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矩形 222">
              <a:extLst>
                <a:ext uri="{FF2B5EF4-FFF2-40B4-BE49-F238E27FC236}">
                  <a16:creationId xmlns:a16="http://schemas.microsoft.com/office/drawing/2014/main" id="{C0E7F4BC-3FC3-78CF-C160-FDDEF779854B}"/>
                </a:ext>
              </a:extLst>
            </p:cNvPr>
            <p:cNvSpPr/>
            <p:nvPr/>
          </p:nvSpPr>
          <p:spPr>
            <a:xfrm>
              <a:off x="3516208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矩形 223">
              <a:extLst>
                <a:ext uri="{FF2B5EF4-FFF2-40B4-BE49-F238E27FC236}">
                  <a16:creationId xmlns:a16="http://schemas.microsoft.com/office/drawing/2014/main" id="{7C9A35E0-97AC-8048-535B-D958B5740131}"/>
                </a:ext>
              </a:extLst>
            </p:cNvPr>
            <p:cNvSpPr/>
            <p:nvPr/>
          </p:nvSpPr>
          <p:spPr>
            <a:xfrm>
              <a:off x="3260822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矩形 224">
              <a:extLst>
                <a:ext uri="{FF2B5EF4-FFF2-40B4-BE49-F238E27FC236}">
                  <a16:creationId xmlns:a16="http://schemas.microsoft.com/office/drawing/2014/main" id="{6E379DF3-CCE7-7859-FCB5-C37FC436415E}"/>
                </a:ext>
              </a:extLst>
            </p:cNvPr>
            <p:cNvSpPr/>
            <p:nvPr/>
          </p:nvSpPr>
          <p:spPr>
            <a:xfrm>
              <a:off x="4026980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矩形 225">
              <a:extLst>
                <a:ext uri="{FF2B5EF4-FFF2-40B4-BE49-F238E27FC236}">
                  <a16:creationId xmlns:a16="http://schemas.microsoft.com/office/drawing/2014/main" id="{5CC5F39E-6383-C723-BA89-3CA1D3B6B13F}"/>
                </a:ext>
              </a:extLst>
            </p:cNvPr>
            <p:cNvSpPr/>
            <p:nvPr/>
          </p:nvSpPr>
          <p:spPr>
            <a:xfrm>
              <a:off x="3771594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矩形 230">
              <a:extLst>
                <a:ext uri="{FF2B5EF4-FFF2-40B4-BE49-F238E27FC236}">
                  <a16:creationId xmlns:a16="http://schemas.microsoft.com/office/drawing/2014/main" id="{941525FC-7709-CBB2-76A7-2BF4C05DF716}"/>
                </a:ext>
              </a:extLst>
            </p:cNvPr>
            <p:cNvSpPr/>
            <p:nvPr/>
          </p:nvSpPr>
          <p:spPr>
            <a:xfrm>
              <a:off x="3516208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2" name="矩形 231">
              <a:extLst>
                <a:ext uri="{FF2B5EF4-FFF2-40B4-BE49-F238E27FC236}">
                  <a16:creationId xmlns:a16="http://schemas.microsoft.com/office/drawing/2014/main" id="{28570601-7CA1-DC17-E3FD-DCD702966DC3}"/>
                </a:ext>
              </a:extLst>
            </p:cNvPr>
            <p:cNvSpPr/>
            <p:nvPr/>
          </p:nvSpPr>
          <p:spPr>
            <a:xfrm>
              <a:off x="3260822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3" name="矩形 232">
              <a:extLst>
                <a:ext uri="{FF2B5EF4-FFF2-40B4-BE49-F238E27FC236}">
                  <a16:creationId xmlns:a16="http://schemas.microsoft.com/office/drawing/2014/main" id="{ABB7B18D-39B5-1552-C400-4473EDD8CFD9}"/>
                </a:ext>
              </a:extLst>
            </p:cNvPr>
            <p:cNvSpPr/>
            <p:nvPr/>
          </p:nvSpPr>
          <p:spPr>
            <a:xfrm>
              <a:off x="4026980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EB9D6120-43A0-C28D-AC8C-0AFC17DB8D55}"/>
                </a:ext>
              </a:extLst>
            </p:cNvPr>
            <p:cNvSpPr/>
            <p:nvPr/>
          </p:nvSpPr>
          <p:spPr>
            <a:xfrm>
              <a:off x="3771594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4A4D8157-28E8-E96A-9C42-4CDB30F711FA}"/>
                </a:ext>
              </a:extLst>
            </p:cNvPr>
            <p:cNvSpPr/>
            <p:nvPr/>
          </p:nvSpPr>
          <p:spPr>
            <a:xfrm>
              <a:off x="3516208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7CDE98DA-05CE-9145-BAA9-6CC4CCB61BDD}"/>
                </a:ext>
              </a:extLst>
            </p:cNvPr>
            <p:cNvSpPr/>
            <p:nvPr/>
          </p:nvSpPr>
          <p:spPr>
            <a:xfrm>
              <a:off x="3260822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760F6A91-2133-1202-E3B0-49E050B57EC4}"/>
                </a:ext>
              </a:extLst>
            </p:cNvPr>
            <p:cNvSpPr/>
            <p:nvPr/>
          </p:nvSpPr>
          <p:spPr>
            <a:xfrm>
              <a:off x="4026980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EC5412EB-7B93-B221-C9DA-9CEFC3F8F7E6}"/>
                </a:ext>
              </a:extLst>
            </p:cNvPr>
            <p:cNvSpPr/>
            <p:nvPr/>
          </p:nvSpPr>
          <p:spPr>
            <a:xfrm>
              <a:off x="3771594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7" name="矩形 246">
              <a:extLst>
                <a:ext uri="{FF2B5EF4-FFF2-40B4-BE49-F238E27FC236}">
                  <a16:creationId xmlns:a16="http://schemas.microsoft.com/office/drawing/2014/main" id="{DEBC787C-9491-D10F-4064-214388AEC2CD}"/>
                </a:ext>
              </a:extLst>
            </p:cNvPr>
            <p:cNvSpPr/>
            <p:nvPr/>
          </p:nvSpPr>
          <p:spPr>
            <a:xfrm>
              <a:off x="1109720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8" name="矩形 247">
              <a:extLst>
                <a:ext uri="{FF2B5EF4-FFF2-40B4-BE49-F238E27FC236}">
                  <a16:creationId xmlns:a16="http://schemas.microsoft.com/office/drawing/2014/main" id="{41C04342-4E57-31A0-A73D-418C12CCA7ED}"/>
                </a:ext>
              </a:extLst>
            </p:cNvPr>
            <p:cNvSpPr/>
            <p:nvPr/>
          </p:nvSpPr>
          <p:spPr>
            <a:xfrm>
              <a:off x="854334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12CCFABF-3667-919A-AA7D-B78F1166FC42}"/>
                </a:ext>
              </a:extLst>
            </p:cNvPr>
            <p:cNvSpPr/>
            <p:nvPr/>
          </p:nvSpPr>
          <p:spPr>
            <a:xfrm>
              <a:off x="1620492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0" name="矩形 249">
              <a:extLst>
                <a:ext uri="{FF2B5EF4-FFF2-40B4-BE49-F238E27FC236}">
                  <a16:creationId xmlns:a16="http://schemas.microsoft.com/office/drawing/2014/main" id="{1B702F33-32EF-30B2-5C24-68047ABF581F}"/>
                </a:ext>
              </a:extLst>
            </p:cNvPr>
            <p:cNvSpPr/>
            <p:nvPr/>
          </p:nvSpPr>
          <p:spPr>
            <a:xfrm>
              <a:off x="1365106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1" name="矩形 250">
              <a:extLst>
                <a:ext uri="{FF2B5EF4-FFF2-40B4-BE49-F238E27FC236}">
                  <a16:creationId xmlns:a16="http://schemas.microsoft.com/office/drawing/2014/main" id="{06F1B6DC-A49B-B1C5-E3E3-71A52E68B64E}"/>
                </a:ext>
              </a:extLst>
            </p:cNvPr>
            <p:cNvSpPr/>
            <p:nvPr/>
          </p:nvSpPr>
          <p:spPr>
            <a:xfrm>
              <a:off x="213126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2" name="矩形 251">
              <a:extLst>
                <a:ext uri="{FF2B5EF4-FFF2-40B4-BE49-F238E27FC236}">
                  <a16:creationId xmlns:a16="http://schemas.microsoft.com/office/drawing/2014/main" id="{A93E7897-E5CF-2195-1F8A-9A9F4374FDDE}"/>
                </a:ext>
              </a:extLst>
            </p:cNvPr>
            <p:cNvSpPr/>
            <p:nvPr/>
          </p:nvSpPr>
          <p:spPr>
            <a:xfrm>
              <a:off x="1875878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3" name="矩形 252">
              <a:extLst>
                <a:ext uri="{FF2B5EF4-FFF2-40B4-BE49-F238E27FC236}">
                  <a16:creationId xmlns:a16="http://schemas.microsoft.com/office/drawing/2014/main" id="{D97ECBCA-0BA6-2BF5-6BD3-AFE0D1F8BF0F}"/>
                </a:ext>
              </a:extLst>
            </p:cNvPr>
            <p:cNvSpPr/>
            <p:nvPr/>
          </p:nvSpPr>
          <p:spPr>
            <a:xfrm>
              <a:off x="2642037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4" name="矩形 253">
              <a:extLst>
                <a:ext uri="{FF2B5EF4-FFF2-40B4-BE49-F238E27FC236}">
                  <a16:creationId xmlns:a16="http://schemas.microsoft.com/office/drawing/2014/main" id="{7FE7FEEA-BED4-3F91-70F2-3F2690CA4BE6}"/>
                </a:ext>
              </a:extLst>
            </p:cNvPr>
            <p:cNvSpPr/>
            <p:nvPr/>
          </p:nvSpPr>
          <p:spPr>
            <a:xfrm>
              <a:off x="238665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12450A71-8E4A-75E5-7D0B-DD8432C46B79}"/>
                </a:ext>
              </a:extLst>
            </p:cNvPr>
            <p:cNvSpPr/>
            <p:nvPr/>
          </p:nvSpPr>
          <p:spPr>
            <a:xfrm>
              <a:off x="110972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" name="矩形 255">
              <a:extLst>
                <a:ext uri="{FF2B5EF4-FFF2-40B4-BE49-F238E27FC236}">
                  <a16:creationId xmlns:a16="http://schemas.microsoft.com/office/drawing/2014/main" id="{A709AEDB-588B-8344-14D1-F91579600DFD}"/>
                </a:ext>
              </a:extLst>
            </p:cNvPr>
            <p:cNvSpPr/>
            <p:nvPr/>
          </p:nvSpPr>
          <p:spPr>
            <a:xfrm>
              <a:off x="85433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0D484FAC-26CE-2E3E-52D3-AC536D1FF9FC}"/>
                </a:ext>
              </a:extLst>
            </p:cNvPr>
            <p:cNvSpPr/>
            <p:nvPr/>
          </p:nvSpPr>
          <p:spPr>
            <a:xfrm>
              <a:off x="162049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702469CE-0D3D-EE3E-A3AC-AACE4EA6585D}"/>
                </a:ext>
              </a:extLst>
            </p:cNvPr>
            <p:cNvSpPr/>
            <p:nvPr/>
          </p:nvSpPr>
          <p:spPr>
            <a:xfrm>
              <a:off x="1365106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9" name="矩形 258">
              <a:extLst>
                <a:ext uri="{FF2B5EF4-FFF2-40B4-BE49-F238E27FC236}">
                  <a16:creationId xmlns:a16="http://schemas.microsoft.com/office/drawing/2014/main" id="{AA6AEE47-03E1-29E1-0342-5F325D02E04F}"/>
                </a:ext>
              </a:extLst>
            </p:cNvPr>
            <p:cNvSpPr/>
            <p:nvPr/>
          </p:nvSpPr>
          <p:spPr>
            <a:xfrm>
              <a:off x="213126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9EF67A4E-4641-00DB-5E45-379B1D065A95}"/>
                </a:ext>
              </a:extLst>
            </p:cNvPr>
            <p:cNvSpPr/>
            <p:nvPr/>
          </p:nvSpPr>
          <p:spPr>
            <a:xfrm>
              <a:off x="187587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61EE1329-CB09-3930-E70B-673A101BC209}"/>
                </a:ext>
              </a:extLst>
            </p:cNvPr>
            <p:cNvSpPr/>
            <p:nvPr/>
          </p:nvSpPr>
          <p:spPr>
            <a:xfrm>
              <a:off x="2642037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2" name="矩形 261">
              <a:extLst>
                <a:ext uri="{FF2B5EF4-FFF2-40B4-BE49-F238E27FC236}">
                  <a16:creationId xmlns:a16="http://schemas.microsoft.com/office/drawing/2014/main" id="{AFF22859-92ED-BF76-504C-A8544F8B8627}"/>
                </a:ext>
              </a:extLst>
            </p:cNvPr>
            <p:cNvSpPr/>
            <p:nvPr/>
          </p:nvSpPr>
          <p:spPr>
            <a:xfrm>
              <a:off x="238665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3" name="矩形 262">
              <a:extLst>
                <a:ext uri="{FF2B5EF4-FFF2-40B4-BE49-F238E27FC236}">
                  <a16:creationId xmlns:a16="http://schemas.microsoft.com/office/drawing/2014/main" id="{7E97D21E-9100-A244-211F-09514ABB8A57}"/>
                </a:ext>
              </a:extLst>
            </p:cNvPr>
            <p:cNvSpPr/>
            <p:nvPr/>
          </p:nvSpPr>
          <p:spPr>
            <a:xfrm>
              <a:off x="110972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441D8A87-33B3-AA68-0D5B-5369AA75A8D6}"/>
                </a:ext>
              </a:extLst>
            </p:cNvPr>
            <p:cNvSpPr/>
            <p:nvPr/>
          </p:nvSpPr>
          <p:spPr>
            <a:xfrm>
              <a:off x="85433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5" name="矩形 264">
              <a:extLst>
                <a:ext uri="{FF2B5EF4-FFF2-40B4-BE49-F238E27FC236}">
                  <a16:creationId xmlns:a16="http://schemas.microsoft.com/office/drawing/2014/main" id="{FC342359-2888-6BA3-AF44-ED0A63D9660E}"/>
                </a:ext>
              </a:extLst>
            </p:cNvPr>
            <p:cNvSpPr/>
            <p:nvPr/>
          </p:nvSpPr>
          <p:spPr>
            <a:xfrm>
              <a:off x="162049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5B21BF70-D2CA-6CBB-F467-94FD9DBF275D}"/>
                </a:ext>
              </a:extLst>
            </p:cNvPr>
            <p:cNvSpPr/>
            <p:nvPr/>
          </p:nvSpPr>
          <p:spPr>
            <a:xfrm>
              <a:off x="1365106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6442714C-D202-53C7-EDBC-BC6054274449}"/>
                </a:ext>
              </a:extLst>
            </p:cNvPr>
            <p:cNvSpPr/>
            <p:nvPr/>
          </p:nvSpPr>
          <p:spPr>
            <a:xfrm>
              <a:off x="213126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36E4257C-6136-D5D3-C097-3CAE1F39EAA5}"/>
                </a:ext>
              </a:extLst>
            </p:cNvPr>
            <p:cNvSpPr/>
            <p:nvPr/>
          </p:nvSpPr>
          <p:spPr>
            <a:xfrm>
              <a:off x="187587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9" name="矩形 268">
              <a:extLst>
                <a:ext uri="{FF2B5EF4-FFF2-40B4-BE49-F238E27FC236}">
                  <a16:creationId xmlns:a16="http://schemas.microsoft.com/office/drawing/2014/main" id="{4A161983-1BB6-7117-4DA7-39036F25AC79}"/>
                </a:ext>
              </a:extLst>
            </p:cNvPr>
            <p:cNvSpPr/>
            <p:nvPr/>
          </p:nvSpPr>
          <p:spPr>
            <a:xfrm>
              <a:off x="2642037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1EC90CFB-2F42-5443-172B-02BF89F8205E}"/>
                </a:ext>
              </a:extLst>
            </p:cNvPr>
            <p:cNvSpPr/>
            <p:nvPr/>
          </p:nvSpPr>
          <p:spPr>
            <a:xfrm>
              <a:off x="238665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1" name="矩形 270">
              <a:extLst>
                <a:ext uri="{FF2B5EF4-FFF2-40B4-BE49-F238E27FC236}">
                  <a16:creationId xmlns:a16="http://schemas.microsoft.com/office/drawing/2014/main" id="{90F38D66-C19B-9444-BA48-47636797EC76}"/>
                </a:ext>
              </a:extLst>
            </p:cNvPr>
            <p:cNvSpPr/>
            <p:nvPr/>
          </p:nvSpPr>
          <p:spPr>
            <a:xfrm>
              <a:off x="110972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2" name="矩形 271">
              <a:extLst>
                <a:ext uri="{FF2B5EF4-FFF2-40B4-BE49-F238E27FC236}">
                  <a16:creationId xmlns:a16="http://schemas.microsoft.com/office/drawing/2014/main" id="{E58841E0-7709-FB18-347E-3F694472542E}"/>
                </a:ext>
              </a:extLst>
            </p:cNvPr>
            <p:cNvSpPr/>
            <p:nvPr/>
          </p:nvSpPr>
          <p:spPr>
            <a:xfrm>
              <a:off x="85433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888AD4A1-394A-4E77-EC6D-5EBA7581139F}"/>
                </a:ext>
              </a:extLst>
            </p:cNvPr>
            <p:cNvSpPr/>
            <p:nvPr/>
          </p:nvSpPr>
          <p:spPr>
            <a:xfrm>
              <a:off x="162049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4" name="矩形 273">
              <a:extLst>
                <a:ext uri="{FF2B5EF4-FFF2-40B4-BE49-F238E27FC236}">
                  <a16:creationId xmlns:a16="http://schemas.microsoft.com/office/drawing/2014/main" id="{1E5CA564-92CE-3808-E52B-C85E3DB76537}"/>
                </a:ext>
              </a:extLst>
            </p:cNvPr>
            <p:cNvSpPr/>
            <p:nvPr/>
          </p:nvSpPr>
          <p:spPr>
            <a:xfrm>
              <a:off x="1365106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5" name="矩形 274">
              <a:extLst>
                <a:ext uri="{FF2B5EF4-FFF2-40B4-BE49-F238E27FC236}">
                  <a16:creationId xmlns:a16="http://schemas.microsoft.com/office/drawing/2014/main" id="{78B71A96-7F9A-4F6D-DA0E-877E351C98E2}"/>
                </a:ext>
              </a:extLst>
            </p:cNvPr>
            <p:cNvSpPr/>
            <p:nvPr/>
          </p:nvSpPr>
          <p:spPr>
            <a:xfrm>
              <a:off x="213126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3CA0A3E3-ED01-1F42-9C7A-6974FF436E72}"/>
                </a:ext>
              </a:extLst>
            </p:cNvPr>
            <p:cNvSpPr/>
            <p:nvPr/>
          </p:nvSpPr>
          <p:spPr>
            <a:xfrm>
              <a:off x="187587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7" name="矩形 276">
              <a:extLst>
                <a:ext uri="{FF2B5EF4-FFF2-40B4-BE49-F238E27FC236}">
                  <a16:creationId xmlns:a16="http://schemas.microsoft.com/office/drawing/2014/main" id="{B278B6F3-3902-186A-A918-96441B3B413B}"/>
                </a:ext>
              </a:extLst>
            </p:cNvPr>
            <p:cNvSpPr/>
            <p:nvPr/>
          </p:nvSpPr>
          <p:spPr>
            <a:xfrm>
              <a:off x="2642037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8" name="矩形 277">
              <a:extLst>
                <a:ext uri="{FF2B5EF4-FFF2-40B4-BE49-F238E27FC236}">
                  <a16:creationId xmlns:a16="http://schemas.microsoft.com/office/drawing/2014/main" id="{84FA9E11-3D5C-7C1A-97DB-C0C79341427A}"/>
                </a:ext>
              </a:extLst>
            </p:cNvPr>
            <p:cNvSpPr/>
            <p:nvPr/>
          </p:nvSpPr>
          <p:spPr>
            <a:xfrm>
              <a:off x="238665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3" name="文本框 372">
            <a:extLst>
              <a:ext uri="{FF2B5EF4-FFF2-40B4-BE49-F238E27FC236}">
                <a16:creationId xmlns:a16="http://schemas.microsoft.com/office/drawing/2014/main" id="{1CE170C0-911B-A3D8-7A74-54D848E969A2}"/>
              </a:ext>
            </a:extLst>
          </p:cNvPr>
          <p:cNvSpPr txBox="1"/>
          <p:nvPr/>
        </p:nvSpPr>
        <p:spPr>
          <a:xfrm>
            <a:off x="2445883" y="2492896"/>
            <a:ext cx="510069" cy="64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A</a:t>
            </a:r>
            <a:endParaRPr lang="zh-CN" altLang="en-US" sz="2800" b="1" dirty="0"/>
          </a:p>
        </p:txBody>
      </p:sp>
      <p:sp>
        <p:nvSpPr>
          <p:cNvPr id="374" name="文本框 373">
            <a:extLst>
              <a:ext uri="{FF2B5EF4-FFF2-40B4-BE49-F238E27FC236}">
                <a16:creationId xmlns:a16="http://schemas.microsoft.com/office/drawing/2014/main" id="{CBDE7599-3D2D-6401-017A-5854D64B383C}"/>
              </a:ext>
            </a:extLst>
          </p:cNvPr>
          <p:cNvSpPr txBox="1"/>
          <p:nvPr/>
        </p:nvSpPr>
        <p:spPr>
          <a:xfrm>
            <a:off x="1134173" y="3932922"/>
            <a:ext cx="414105" cy="64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B</a:t>
            </a:r>
            <a:endParaRPr lang="zh-CN" altLang="en-US" sz="2800" b="1" dirty="0"/>
          </a:p>
        </p:txBody>
      </p:sp>
      <p:sp>
        <p:nvSpPr>
          <p:cNvPr id="376" name="文本框 375">
            <a:extLst>
              <a:ext uri="{FF2B5EF4-FFF2-40B4-BE49-F238E27FC236}">
                <a16:creationId xmlns:a16="http://schemas.microsoft.com/office/drawing/2014/main" id="{A52D9D67-F59A-3E29-1EFA-74E5BE3165E4}"/>
              </a:ext>
            </a:extLst>
          </p:cNvPr>
          <p:cNvSpPr txBox="1"/>
          <p:nvPr/>
        </p:nvSpPr>
        <p:spPr>
          <a:xfrm>
            <a:off x="2567608" y="3932922"/>
            <a:ext cx="26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C</a:t>
            </a:r>
            <a:endParaRPr lang="zh-CN" altLang="en-US" sz="2800" b="1" dirty="0"/>
          </a:p>
        </p:txBody>
      </p:sp>
      <p:grpSp>
        <p:nvGrpSpPr>
          <p:cNvPr id="377" name="组合 376">
            <a:extLst>
              <a:ext uri="{FF2B5EF4-FFF2-40B4-BE49-F238E27FC236}">
                <a16:creationId xmlns:a16="http://schemas.microsoft.com/office/drawing/2014/main" id="{D3D8DABB-9EB0-E8FE-9B4B-6133D1243C44}"/>
              </a:ext>
            </a:extLst>
          </p:cNvPr>
          <p:cNvGrpSpPr/>
          <p:nvPr/>
        </p:nvGrpSpPr>
        <p:grpSpPr>
          <a:xfrm>
            <a:off x="3580867" y="1916832"/>
            <a:ext cx="2435952" cy="2666213"/>
            <a:chOff x="854334" y="1124267"/>
            <a:chExt cx="3388670" cy="3708989"/>
          </a:xfrm>
        </p:grpSpPr>
        <p:sp>
          <p:nvSpPr>
            <p:cNvPr id="378" name="矩形 377">
              <a:extLst>
                <a:ext uri="{FF2B5EF4-FFF2-40B4-BE49-F238E27FC236}">
                  <a16:creationId xmlns:a16="http://schemas.microsoft.com/office/drawing/2014/main" id="{174A4CDA-7F30-BE3C-0ED5-4B82C5EE91FC}"/>
                </a:ext>
              </a:extLst>
            </p:cNvPr>
            <p:cNvSpPr/>
            <p:nvPr/>
          </p:nvSpPr>
          <p:spPr>
            <a:xfrm>
              <a:off x="3516208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9" name="矩形 378">
              <a:extLst>
                <a:ext uri="{FF2B5EF4-FFF2-40B4-BE49-F238E27FC236}">
                  <a16:creationId xmlns:a16="http://schemas.microsoft.com/office/drawing/2014/main" id="{7AC08E19-30D9-08E3-A767-0FFD26AF8E58}"/>
                </a:ext>
              </a:extLst>
            </p:cNvPr>
            <p:cNvSpPr/>
            <p:nvPr/>
          </p:nvSpPr>
          <p:spPr>
            <a:xfrm>
              <a:off x="3260822" y="3722117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0" name="矩形 379">
              <a:extLst>
                <a:ext uri="{FF2B5EF4-FFF2-40B4-BE49-F238E27FC236}">
                  <a16:creationId xmlns:a16="http://schemas.microsoft.com/office/drawing/2014/main" id="{779D2611-5F94-149C-DC8F-DF801CAC5369}"/>
                </a:ext>
              </a:extLst>
            </p:cNvPr>
            <p:cNvSpPr/>
            <p:nvPr/>
          </p:nvSpPr>
          <p:spPr>
            <a:xfrm>
              <a:off x="402698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1" name="矩形 380">
              <a:extLst>
                <a:ext uri="{FF2B5EF4-FFF2-40B4-BE49-F238E27FC236}">
                  <a16:creationId xmlns:a16="http://schemas.microsoft.com/office/drawing/2014/main" id="{387B7B73-8473-6F6C-3B9A-A7A0DFD0DD11}"/>
                </a:ext>
              </a:extLst>
            </p:cNvPr>
            <p:cNvSpPr/>
            <p:nvPr/>
          </p:nvSpPr>
          <p:spPr>
            <a:xfrm>
              <a:off x="377159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2" name="矩形 381">
              <a:extLst>
                <a:ext uri="{FF2B5EF4-FFF2-40B4-BE49-F238E27FC236}">
                  <a16:creationId xmlns:a16="http://schemas.microsoft.com/office/drawing/2014/main" id="{09B51BAE-3402-DA4F-64BD-B5B220993269}"/>
                </a:ext>
              </a:extLst>
            </p:cNvPr>
            <p:cNvSpPr/>
            <p:nvPr/>
          </p:nvSpPr>
          <p:spPr>
            <a:xfrm>
              <a:off x="351620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3" name="矩形 382">
              <a:extLst>
                <a:ext uri="{FF2B5EF4-FFF2-40B4-BE49-F238E27FC236}">
                  <a16:creationId xmlns:a16="http://schemas.microsoft.com/office/drawing/2014/main" id="{D115E36E-FC7F-7367-F290-B64CE5497E7B}"/>
                </a:ext>
              </a:extLst>
            </p:cNvPr>
            <p:cNvSpPr/>
            <p:nvPr/>
          </p:nvSpPr>
          <p:spPr>
            <a:xfrm>
              <a:off x="326082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4" name="矩形 383">
              <a:extLst>
                <a:ext uri="{FF2B5EF4-FFF2-40B4-BE49-F238E27FC236}">
                  <a16:creationId xmlns:a16="http://schemas.microsoft.com/office/drawing/2014/main" id="{26DAEE31-451A-AF94-6677-22EFD375D82C}"/>
                </a:ext>
              </a:extLst>
            </p:cNvPr>
            <p:cNvSpPr/>
            <p:nvPr/>
          </p:nvSpPr>
          <p:spPr>
            <a:xfrm>
              <a:off x="402698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5" name="矩形 384">
              <a:extLst>
                <a:ext uri="{FF2B5EF4-FFF2-40B4-BE49-F238E27FC236}">
                  <a16:creationId xmlns:a16="http://schemas.microsoft.com/office/drawing/2014/main" id="{ADE1E58F-49AD-A38C-0C3C-119796009C1C}"/>
                </a:ext>
              </a:extLst>
            </p:cNvPr>
            <p:cNvSpPr/>
            <p:nvPr/>
          </p:nvSpPr>
          <p:spPr>
            <a:xfrm>
              <a:off x="377159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6" name="矩形 385">
              <a:extLst>
                <a:ext uri="{FF2B5EF4-FFF2-40B4-BE49-F238E27FC236}">
                  <a16:creationId xmlns:a16="http://schemas.microsoft.com/office/drawing/2014/main" id="{87436BA1-42AB-42F5-FA70-22CB7786E29F}"/>
                </a:ext>
              </a:extLst>
            </p:cNvPr>
            <p:cNvSpPr/>
            <p:nvPr/>
          </p:nvSpPr>
          <p:spPr>
            <a:xfrm>
              <a:off x="351620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7" name="矩形 386">
              <a:extLst>
                <a:ext uri="{FF2B5EF4-FFF2-40B4-BE49-F238E27FC236}">
                  <a16:creationId xmlns:a16="http://schemas.microsoft.com/office/drawing/2014/main" id="{A7BDE0B8-69D4-BBBD-3852-C05819BB3DB6}"/>
                </a:ext>
              </a:extLst>
            </p:cNvPr>
            <p:cNvSpPr/>
            <p:nvPr/>
          </p:nvSpPr>
          <p:spPr>
            <a:xfrm>
              <a:off x="326082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8" name="矩形 387">
              <a:extLst>
                <a:ext uri="{FF2B5EF4-FFF2-40B4-BE49-F238E27FC236}">
                  <a16:creationId xmlns:a16="http://schemas.microsoft.com/office/drawing/2014/main" id="{AD0D8D77-8957-2EBB-58F1-510B5D7F2B8B}"/>
                </a:ext>
              </a:extLst>
            </p:cNvPr>
            <p:cNvSpPr/>
            <p:nvPr/>
          </p:nvSpPr>
          <p:spPr>
            <a:xfrm>
              <a:off x="402698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9" name="矩形 388">
              <a:extLst>
                <a:ext uri="{FF2B5EF4-FFF2-40B4-BE49-F238E27FC236}">
                  <a16:creationId xmlns:a16="http://schemas.microsoft.com/office/drawing/2014/main" id="{7F885905-7582-6678-8E0D-825C79AFC8F3}"/>
                </a:ext>
              </a:extLst>
            </p:cNvPr>
            <p:cNvSpPr/>
            <p:nvPr/>
          </p:nvSpPr>
          <p:spPr>
            <a:xfrm>
              <a:off x="377159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0" name="矩形 389">
              <a:extLst>
                <a:ext uri="{FF2B5EF4-FFF2-40B4-BE49-F238E27FC236}">
                  <a16:creationId xmlns:a16="http://schemas.microsoft.com/office/drawing/2014/main" id="{5F2162B1-0050-7EDC-AE9B-1B5FCDD54069}"/>
                </a:ext>
              </a:extLst>
            </p:cNvPr>
            <p:cNvSpPr/>
            <p:nvPr/>
          </p:nvSpPr>
          <p:spPr>
            <a:xfrm>
              <a:off x="351620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1" name="矩形 390">
              <a:extLst>
                <a:ext uri="{FF2B5EF4-FFF2-40B4-BE49-F238E27FC236}">
                  <a16:creationId xmlns:a16="http://schemas.microsoft.com/office/drawing/2014/main" id="{E9840B30-3335-C716-985C-B8645F8A148D}"/>
                </a:ext>
              </a:extLst>
            </p:cNvPr>
            <p:cNvSpPr/>
            <p:nvPr/>
          </p:nvSpPr>
          <p:spPr>
            <a:xfrm>
              <a:off x="326082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2" name="矩形 391">
              <a:extLst>
                <a:ext uri="{FF2B5EF4-FFF2-40B4-BE49-F238E27FC236}">
                  <a16:creationId xmlns:a16="http://schemas.microsoft.com/office/drawing/2014/main" id="{1BB9E4C0-48CD-B70D-7CF4-E1267096D49E}"/>
                </a:ext>
              </a:extLst>
            </p:cNvPr>
            <p:cNvSpPr/>
            <p:nvPr/>
          </p:nvSpPr>
          <p:spPr>
            <a:xfrm>
              <a:off x="402698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3" name="矩形 392">
              <a:extLst>
                <a:ext uri="{FF2B5EF4-FFF2-40B4-BE49-F238E27FC236}">
                  <a16:creationId xmlns:a16="http://schemas.microsoft.com/office/drawing/2014/main" id="{279CCEEC-E7DE-0247-3FD9-B021E427B5BA}"/>
                </a:ext>
              </a:extLst>
            </p:cNvPr>
            <p:cNvSpPr/>
            <p:nvPr/>
          </p:nvSpPr>
          <p:spPr>
            <a:xfrm>
              <a:off x="377159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4" name="矩形 393">
              <a:extLst>
                <a:ext uri="{FF2B5EF4-FFF2-40B4-BE49-F238E27FC236}">
                  <a16:creationId xmlns:a16="http://schemas.microsoft.com/office/drawing/2014/main" id="{1A5E4969-7F85-49ED-41E5-8130EDBA043F}"/>
                </a:ext>
              </a:extLst>
            </p:cNvPr>
            <p:cNvSpPr/>
            <p:nvPr/>
          </p:nvSpPr>
          <p:spPr>
            <a:xfrm>
              <a:off x="3516208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5" name="矩形 394">
              <a:extLst>
                <a:ext uri="{FF2B5EF4-FFF2-40B4-BE49-F238E27FC236}">
                  <a16:creationId xmlns:a16="http://schemas.microsoft.com/office/drawing/2014/main" id="{F541165B-CFE6-A097-E65E-AEA2214469E7}"/>
                </a:ext>
              </a:extLst>
            </p:cNvPr>
            <p:cNvSpPr/>
            <p:nvPr/>
          </p:nvSpPr>
          <p:spPr>
            <a:xfrm>
              <a:off x="3260822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6" name="矩形 395">
              <a:extLst>
                <a:ext uri="{FF2B5EF4-FFF2-40B4-BE49-F238E27FC236}">
                  <a16:creationId xmlns:a16="http://schemas.microsoft.com/office/drawing/2014/main" id="{51A763C0-7F27-2E92-6CB6-5DB2D7FAE5A9}"/>
                </a:ext>
              </a:extLst>
            </p:cNvPr>
            <p:cNvSpPr/>
            <p:nvPr/>
          </p:nvSpPr>
          <p:spPr>
            <a:xfrm>
              <a:off x="4026980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7" name="矩形 396">
              <a:extLst>
                <a:ext uri="{FF2B5EF4-FFF2-40B4-BE49-F238E27FC236}">
                  <a16:creationId xmlns:a16="http://schemas.microsoft.com/office/drawing/2014/main" id="{0E6C5924-D6D4-B451-DD5B-F5A2D336C4BE}"/>
                </a:ext>
              </a:extLst>
            </p:cNvPr>
            <p:cNvSpPr/>
            <p:nvPr/>
          </p:nvSpPr>
          <p:spPr>
            <a:xfrm>
              <a:off x="3771594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8" name="矩形 397">
              <a:extLst>
                <a:ext uri="{FF2B5EF4-FFF2-40B4-BE49-F238E27FC236}">
                  <a16:creationId xmlns:a16="http://schemas.microsoft.com/office/drawing/2014/main" id="{C168DB46-F8A3-4CF1-02FD-0215A173C1B6}"/>
                </a:ext>
              </a:extLst>
            </p:cNvPr>
            <p:cNvSpPr/>
            <p:nvPr/>
          </p:nvSpPr>
          <p:spPr>
            <a:xfrm>
              <a:off x="3516208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9" name="矩形 398">
              <a:extLst>
                <a:ext uri="{FF2B5EF4-FFF2-40B4-BE49-F238E27FC236}">
                  <a16:creationId xmlns:a16="http://schemas.microsoft.com/office/drawing/2014/main" id="{427C9D94-5F07-EFB2-C00C-CA3556A6676C}"/>
                </a:ext>
              </a:extLst>
            </p:cNvPr>
            <p:cNvSpPr/>
            <p:nvPr/>
          </p:nvSpPr>
          <p:spPr>
            <a:xfrm>
              <a:off x="3260822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0" name="矩形 399">
              <a:extLst>
                <a:ext uri="{FF2B5EF4-FFF2-40B4-BE49-F238E27FC236}">
                  <a16:creationId xmlns:a16="http://schemas.microsoft.com/office/drawing/2014/main" id="{FF057ABD-02F0-403B-7643-E4606B14DA47}"/>
                </a:ext>
              </a:extLst>
            </p:cNvPr>
            <p:cNvSpPr/>
            <p:nvPr/>
          </p:nvSpPr>
          <p:spPr>
            <a:xfrm>
              <a:off x="4026980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1" name="矩形 400">
              <a:extLst>
                <a:ext uri="{FF2B5EF4-FFF2-40B4-BE49-F238E27FC236}">
                  <a16:creationId xmlns:a16="http://schemas.microsoft.com/office/drawing/2014/main" id="{C5A7B00A-8669-9725-D092-1D1B6C96DF6C}"/>
                </a:ext>
              </a:extLst>
            </p:cNvPr>
            <p:cNvSpPr/>
            <p:nvPr/>
          </p:nvSpPr>
          <p:spPr>
            <a:xfrm>
              <a:off x="3771594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2" name="矩形 401">
              <a:extLst>
                <a:ext uri="{FF2B5EF4-FFF2-40B4-BE49-F238E27FC236}">
                  <a16:creationId xmlns:a16="http://schemas.microsoft.com/office/drawing/2014/main" id="{117E43D0-A139-CF8E-4159-8305F08998EA}"/>
                </a:ext>
              </a:extLst>
            </p:cNvPr>
            <p:cNvSpPr/>
            <p:nvPr/>
          </p:nvSpPr>
          <p:spPr>
            <a:xfrm>
              <a:off x="3516208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3" name="矩形 402">
              <a:extLst>
                <a:ext uri="{FF2B5EF4-FFF2-40B4-BE49-F238E27FC236}">
                  <a16:creationId xmlns:a16="http://schemas.microsoft.com/office/drawing/2014/main" id="{1E40E1E4-B4E4-5811-B4F9-0A9365D7FBE4}"/>
                </a:ext>
              </a:extLst>
            </p:cNvPr>
            <p:cNvSpPr/>
            <p:nvPr/>
          </p:nvSpPr>
          <p:spPr>
            <a:xfrm>
              <a:off x="3260822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4" name="矩形 403">
              <a:extLst>
                <a:ext uri="{FF2B5EF4-FFF2-40B4-BE49-F238E27FC236}">
                  <a16:creationId xmlns:a16="http://schemas.microsoft.com/office/drawing/2014/main" id="{4967134B-0F94-9C4A-B312-251A8B8F6E32}"/>
                </a:ext>
              </a:extLst>
            </p:cNvPr>
            <p:cNvSpPr/>
            <p:nvPr/>
          </p:nvSpPr>
          <p:spPr>
            <a:xfrm>
              <a:off x="4026980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5" name="矩形 404">
              <a:extLst>
                <a:ext uri="{FF2B5EF4-FFF2-40B4-BE49-F238E27FC236}">
                  <a16:creationId xmlns:a16="http://schemas.microsoft.com/office/drawing/2014/main" id="{54C2E453-5FEF-1E50-871D-E55BAD8A061F}"/>
                </a:ext>
              </a:extLst>
            </p:cNvPr>
            <p:cNvSpPr/>
            <p:nvPr/>
          </p:nvSpPr>
          <p:spPr>
            <a:xfrm>
              <a:off x="3771594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6" name="矩形 405">
              <a:extLst>
                <a:ext uri="{FF2B5EF4-FFF2-40B4-BE49-F238E27FC236}">
                  <a16:creationId xmlns:a16="http://schemas.microsoft.com/office/drawing/2014/main" id="{4F55597A-8DA5-A2DD-8CE0-66F82E7E18E6}"/>
                </a:ext>
              </a:extLst>
            </p:cNvPr>
            <p:cNvSpPr/>
            <p:nvPr/>
          </p:nvSpPr>
          <p:spPr>
            <a:xfrm>
              <a:off x="3516208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7" name="矩形 406">
              <a:extLst>
                <a:ext uri="{FF2B5EF4-FFF2-40B4-BE49-F238E27FC236}">
                  <a16:creationId xmlns:a16="http://schemas.microsoft.com/office/drawing/2014/main" id="{21F5AD59-A9E6-EF53-4882-2453FF4B1099}"/>
                </a:ext>
              </a:extLst>
            </p:cNvPr>
            <p:cNvSpPr/>
            <p:nvPr/>
          </p:nvSpPr>
          <p:spPr>
            <a:xfrm>
              <a:off x="3260822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8" name="矩形 407">
              <a:extLst>
                <a:ext uri="{FF2B5EF4-FFF2-40B4-BE49-F238E27FC236}">
                  <a16:creationId xmlns:a16="http://schemas.microsoft.com/office/drawing/2014/main" id="{22F0A422-D09D-ADA6-DFDE-7277DC629369}"/>
                </a:ext>
              </a:extLst>
            </p:cNvPr>
            <p:cNvSpPr/>
            <p:nvPr/>
          </p:nvSpPr>
          <p:spPr>
            <a:xfrm>
              <a:off x="4026980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9" name="矩形 408">
              <a:extLst>
                <a:ext uri="{FF2B5EF4-FFF2-40B4-BE49-F238E27FC236}">
                  <a16:creationId xmlns:a16="http://schemas.microsoft.com/office/drawing/2014/main" id="{B957FD71-6854-A9A8-846C-9ACC251826F6}"/>
                </a:ext>
              </a:extLst>
            </p:cNvPr>
            <p:cNvSpPr/>
            <p:nvPr/>
          </p:nvSpPr>
          <p:spPr>
            <a:xfrm>
              <a:off x="3771594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0" name="矩形 409">
              <a:extLst>
                <a:ext uri="{FF2B5EF4-FFF2-40B4-BE49-F238E27FC236}">
                  <a16:creationId xmlns:a16="http://schemas.microsoft.com/office/drawing/2014/main" id="{92365EFE-DCB1-8D5B-5796-5548D8637324}"/>
                </a:ext>
              </a:extLst>
            </p:cNvPr>
            <p:cNvSpPr/>
            <p:nvPr/>
          </p:nvSpPr>
          <p:spPr>
            <a:xfrm>
              <a:off x="3516208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1" name="矩形 410">
              <a:extLst>
                <a:ext uri="{FF2B5EF4-FFF2-40B4-BE49-F238E27FC236}">
                  <a16:creationId xmlns:a16="http://schemas.microsoft.com/office/drawing/2014/main" id="{D2583D00-8BE5-72A3-9ACF-CF505C2B36A3}"/>
                </a:ext>
              </a:extLst>
            </p:cNvPr>
            <p:cNvSpPr/>
            <p:nvPr/>
          </p:nvSpPr>
          <p:spPr>
            <a:xfrm>
              <a:off x="3260822" y="2312299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" name="矩形 411">
              <a:extLst>
                <a:ext uri="{FF2B5EF4-FFF2-40B4-BE49-F238E27FC236}">
                  <a16:creationId xmlns:a16="http://schemas.microsoft.com/office/drawing/2014/main" id="{455CC48E-CD47-BE35-BE4E-CA9BE7CD31C4}"/>
                </a:ext>
              </a:extLst>
            </p:cNvPr>
            <p:cNvSpPr/>
            <p:nvPr/>
          </p:nvSpPr>
          <p:spPr>
            <a:xfrm>
              <a:off x="4026980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" name="矩形 412">
              <a:extLst>
                <a:ext uri="{FF2B5EF4-FFF2-40B4-BE49-F238E27FC236}">
                  <a16:creationId xmlns:a16="http://schemas.microsoft.com/office/drawing/2014/main" id="{6D0F5E5F-9AB5-4E94-B64B-C445B5804D68}"/>
                </a:ext>
              </a:extLst>
            </p:cNvPr>
            <p:cNvSpPr/>
            <p:nvPr/>
          </p:nvSpPr>
          <p:spPr>
            <a:xfrm>
              <a:off x="3771594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4" name="矩形 413">
              <a:extLst>
                <a:ext uri="{FF2B5EF4-FFF2-40B4-BE49-F238E27FC236}">
                  <a16:creationId xmlns:a16="http://schemas.microsoft.com/office/drawing/2014/main" id="{8E8D6F9A-5106-6E0E-0368-8E8CAB2B0DCD}"/>
                </a:ext>
              </a:extLst>
            </p:cNvPr>
            <p:cNvSpPr/>
            <p:nvPr/>
          </p:nvSpPr>
          <p:spPr>
            <a:xfrm>
              <a:off x="3516208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5" name="矩形 414">
              <a:extLst>
                <a:ext uri="{FF2B5EF4-FFF2-40B4-BE49-F238E27FC236}">
                  <a16:creationId xmlns:a16="http://schemas.microsoft.com/office/drawing/2014/main" id="{B99C4892-EF38-8A0F-AF10-91101BFC1D22}"/>
                </a:ext>
              </a:extLst>
            </p:cNvPr>
            <p:cNvSpPr/>
            <p:nvPr/>
          </p:nvSpPr>
          <p:spPr>
            <a:xfrm>
              <a:off x="3260822" y="2600331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6" name="矩形 415">
              <a:extLst>
                <a:ext uri="{FF2B5EF4-FFF2-40B4-BE49-F238E27FC236}">
                  <a16:creationId xmlns:a16="http://schemas.microsoft.com/office/drawing/2014/main" id="{FB60DB0D-72ED-54A7-5F32-2D58254E4960}"/>
                </a:ext>
              </a:extLst>
            </p:cNvPr>
            <p:cNvSpPr/>
            <p:nvPr/>
          </p:nvSpPr>
          <p:spPr>
            <a:xfrm>
              <a:off x="4026980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7" name="矩形 416">
              <a:extLst>
                <a:ext uri="{FF2B5EF4-FFF2-40B4-BE49-F238E27FC236}">
                  <a16:creationId xmlns:a16="http://schemas.microsoft.com/office/drawing/2014/main" id="{5010BCF6-837C-2099-4083-FC16D6DE096B}"/>
                </a:ext>
              </a:extLst>
            </p:cNvPr>
            <p:cNvSpPr/>
            <p:nvPr/>
          </p:nvSpPr>
          <p:spPr>
            <a:xfrm>
              <a:off x="3771594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8" name="矩形 417">
              <a:extLst>
                <a:ext uri="{FF2B5EF4-FFF2-40B4-BE49-F238E27FC236}">
                  <a16:creationId xmlns:a16="http://schemas.microsoft.com/office/drawing/2014/main" id="{F9E20DD4-8A02-653C-AA06-0DAC23793375}"/>
                </a:ext>
              </a:extLst>
            </p:cNvPr>
            <p:cNvSpPr/>
            <p:nvPr/>
          </p:nvSpPr>
          <p:spPr>
            <a:xfrm>
              <a:off x="3516208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9" name="矩形 418">
              <a:extLst>
                <a:ext uri="{FF2B5EF4-FFF2-40B4-BE49-F238E27FC236}">
                  <a16:creationId xmlns:a16="http://schemas.microsoft.com/office/drawing/2014/main" id="{4D364194-3B4C-F202-2045-9F3C67EB4012}"/>
                </a:ext>
              </a:extLst>
            </p:cNvPr>
            <p:cNvSpPr/>
            <p:nvPr/>
          </p:nvSpPr>
          <p:spPr>
            <a:xfrm>
              <a:off x="3260822" y="2905720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0" name="矩形 419">
              <a:extLst>
                <a:ext uri="{FF2B5EF4-FFF2-40B4-BE49-F238E27FC236}">
                  <a16:creationId xmlns:a16="http://schemas.microsoft.com/office/drawing/2014/main" id="{F892EFFB-61B4-399B-8FA1-A92F147D93AC}"/>
                </a:ext>
              </a:extLst>
            </p:cNvPr>
            <p:cNvSpPr/>
            <p:nvPr/>
          </p:nvSpPr>
          <p:spPr>
            <a:xfrm>
              <a:off x="4026980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1" name="矩形 420">
              <a:extLst>
                <a:ext uri="{FF2B5EF4-FFF2-40B4-BE49-F238E27FC236}">
                  <a16:creationId xmlns:a16="http://schemas.microsoft.com/office/drawing/2014/main" id="{C5BD58D1-9F1B-4F8D-4012-AA3AE9998740}"/>
                </a:ext>
              </a:extLst>
            </p:cNvPr>
            <p:cNvSpPr/>
            <p:nvPr/>
          </p:nvSpPr>
          <p:spPr>
            <a:xfrm>
              <a:off x="3771594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2" name="矩形 421">
              <a:extLst>
                <a:ext uri="{FF2B5EF4-FFF2-40B4-BE49-F238E27FC236}">
                  <a16:creationId xmlns:a16="http://schemas.microsoft.com/office/drawing/2014/main" id="{23ADC0DC-D963-CBE0-3BEA-CBB9D164AA71}"/>
                </a:ext>
              </a:extLst>
            </p:cNvPr>
            <p:cNvSpPr/>
            <p:nvPr/>
          </p:nvSpPr>
          <p:spPr>
            <a:xfrm>
              <a:off x="3516208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3" name="矩形 422">
              <a:extLst>
                <a:ext uri="{FF2B5EF4-FFF2-40B4-BE49-F238E27FC236}">
                  <a16:creationId xmlns:a16="http://schemas.microsoft.com/office/drawing/2014/main" id="{365BCE5B-3DA5-1960-35C4-EDD50C01B8D1}"/>
                </a:ext>
              </a:extLst>
            </p:cNvPr>
            <p:cNvSpPr/>
            <p:nvPr/>
          </p:nvSpPr>
          <p:spPr>
            <a:xfrm>
              <a:off x="3260822" y="3207414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4" name="矩形 423">
              <a:extLst>
                <a:ext uri="{FF2B5EF4-FFF2-40B4-BE49-F238E27FC236}">
                  <a16:creationId xmlns:a16="http://schemas.microsoft.com/office/drawing/2014/main" id="{E07B97DB-F61F-BEEB-5AC6-2A435F6EAB97}"/>
                </a:ext>
              </a:extLst>
            </p:cNvPr>
            <p:cNvSpPr/>
            <p:nvPr/>
          </p:nvSpPr>
          <p:spPr>
            <a:xfrm>
              <a:off x="4026980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5" name="矩形 424">
              <a:extLst>
                <a:ext uri="{FF2B5EF4-FFF2-40B4-BE49-F238E27FC236}">
                  <a16:creationId xmlns:a16="http://schemas.microsoft.com/office/drawing/2014/main" id="{EFF042C7-C4F7-FB9E-8064-BF6CE6A33CAA}"/>
                </a:ext>
              </a:extLst>
            </p:cNvPr>
            <p:cNvSpPr/>
            <p:nvPr/>
          </p:nvSpPr>
          <p:spPr>
            <a:xfrm>
              <a:off x="3771594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6" name="矩形 425">
              <a:extLst>
                <a:ext uri="{FF2B5EF4-FFF2-40B4-BE49-F238E27FC236}">
                  <a16:creationId xmlns:a16="http://schemas.microsoft.com/office/drawing/2014/main" id="{BCFAA766-443E-17B5-D7CE-67212748050C}"/>
                </a:ext>
              </a:extLst>
            </p:cNvPr>
            <p:cNvSpPr/>
            <p:nvPr/>
          </p:nvSpPr>
          <p:spPr>
            <a:xfrm>
              <a:off x="110972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7" name="矩形 426">
              <a:extLst>
                <a:ext uri="{FF2B5EF4-FFF2-40B4-BE49-F238E27FC236}">
                  <a16:creationId xmlns:a16="http://schemas.microsoft.com/office/drawing/2014/main" id="{C80A79F6-B7D1-B5AB-7F72-675F228F52AC}"/>
                </a:ext>
              </a:extLst>
            </p:cNvPr>
            <p:cNvSpPr/>
            <p:nvPr/>
          </p:nvSpPr>
          <p:spPr>
            <a:xfrm>
              <a:off x="85433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8" name="矩形 427">
              <a:extLst>
                <a:ext uri="{FF2B5EF4-FFF2-40B4-BE49-F238E27FC236}">
                  <a16:creationId xmlns:a16="http://schemas.microsoft.com/office/drawing/2014/main" id="{B7630ADC-FA92-8EA5-E975-61322152094B}"/>
                </a:ext>
              </a:extLst>
            </p:cNvPr>
            <p:cNvSpPr/>
            <p:nvPr/>
          </p:nvSpPr>
          <p:spPr>
            <a:xfrm>
              <a:off x="1620492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9" name="矩形 428">
              <a:extLst>
                <a:ext uri="{FF2B5EF4-FFF2-40B4-BE49-F238E27FC236}">
                  <a16:creationId xmlns:a16="http://schemas.microsoft.com/office/drawing/2014/main" id="{E51B7FC2-7139-BDD1-4705-B04748BE64A6}"/>
                </a:ext>
              </a:extLst>
            </p:cNvPr>
            <p:cNvSpPr/>
            <p:nvPr/>
          </p:nvSpPr>
          <p:spPr>
            <a:xfrm>
              <a:off x="1365106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0" name="矩形 429">
              <a:extLst>
                <a:ext uri="{FF2B5EF4-FFF2-40B4-BE49-F238E27FC236}">
                  <a16:creationId xmlns:a16="http://schemas.microsoft.com/office/drawing/2014/main" id="{F2EA89E2-6F25-6C52-3BFE-13EFB8B25178}"/>
                </a:ext>
              </a:extLst>
            </p:cNvPr>
            <p:cNvSpPr/>
            <p:nvPr/>
          </p:nvSpPr>
          <p:spPr>
            <a:xfrm>
              <a:off x="2131264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1" name="矩形 430">
              <a:extLst>
                <a:ext uri="{FF2B5EF4-FFF2-40B4-BE49-F238E27FC236}">
                  <a16:creationId xmlns:a16="http://schemas.microsoft.com/office/drawing/2014/main" id="{6EF9F1DB-3349-4A4E-3240-191F71103148}"/>
                </a:ext>
              </a:extLst>
            </p:cNvPr>
            <p:cNvSpPr/>
            <p:nvPr/>
          </p:nvSpPr>
          <p:spPr>
            <a:xfrm>
              <a:off x="1875878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2" name="矩形 431">
              <a:extLst>
                <a:ext uri="{FF2B5EF4-FFF2-40B4-BE49-F238E27FC236}">
                  <a16:creationId xmlns:a16="http://schemas.microsoft.com/office/drawing/2014/main" id="{E692A6A3-C550-D72E-A40D-83B4CD386336}"/>
                </a:ext>
              </a:extLst>
            </p:cNvPr>
            <p:cNvSpPr/>
            <p:nvPr/>
          </p:nvSpPr>
          <p:spPr>
            <a:xfrm>
              <a:off x="2642037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3" name="矩形 432">
              <a:extLst>
                <a:ext uri="{FF2B5EF4-FFF2-40B4-BE49-F238E27FC236}">
                  <a16:creationId xmlns:a16="http://schemas.microsoft.com/office/drawing/2014/main" id="{C2149DD7-4927-3E6D-C91B-5CAE8F0B46C9}"/>
                </a:ext>
              </a:extLst>
            </p:cNvPr>
            <p:cNvSpPr/>
            <p:nvPr/>
          </p:nvSpPr>
          <p:spPr>
            <a:xfrm>
              <a:off x="2386650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4" name="矩形 433">
              <a:extLst>
                <a:ext uri="{FF2B5EF4-FFF2-40B4-BE49-F238E27FC236}">
                  <a16:creationId xmlns:a16="http://schemas.microsoft.com/office/drawing/2014/main" id="{4A8312E1-7044-758D-15F0-3CE47A08334D}"/>
                </a:ext>
              </a:extLst>
            </p:cNvPr>
            <p:cNvSpPr/>
            <p:nvPr/>
          </p:nvSpPr>
          <p:spPr>
            <a:xfrm>
              <a:off x="110972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5" name="矩形 434">
              <a:extLst>
                <a:ext uri="{FF2B5EF4-FFF2-40B4-BE49-F238E27FC236}">
                  <a16:creationId xmlns:a16="http://schemas.microsoft.com/office/drawing/2014/main" id="{B60A0BD0-F8BA-0293-DFCC-6B40D3B9B5FD}"/>
                </a:ext>
              </a:extLst>
            </p:cNvPr>
            <p:cNvSpPr/>
            <p:nvPr/>
          </p:nvSpPr>
          <p:spPr>
            <a:xfrm>
              <a:off x="85433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6" name="矩形 435">
              <a:extLst>
                <a:ext uri="{FF2B5EF4-FFF2-40B4-BE49-F238E27FC236}">
                  <a16:creationId xmlns:a16="http://schemas.microsoft.com/office/drawing/2014/main" id="{033D238C-FB26-30E7-B682-27AB9959A6BA}"/>
                </a:ext>
              </a:extLst>
            </p:cNvPr>
            <p:cNvSpPr/>
            <p:nvPr/>
          </p:nvSpPr>
          <p:spPr>
            <a:xfrm>
              <a:off x="162049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7" name="矩形 436">
              <a:extLst>
                <a:ext uri="{FF2B5EF4-FFF2-40B4-BE49-F238E27FC236}">
                  <a16:creationId xmlns:a16="http://schemas.microsoft.com/office/drawing/2014/main" id="{BD05AC14-4DFB-9AB3-340D-E7F870E383FC}"/>
                </a:ext>
              </a:extLst>
            </p:cNvPr>
            <p:cNvSpPr/>
            <p:nvPr/>
          </p:nvSpPr>
          <p:spPr>
            <a:xfrm>
              <a:off x="1365106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DBB00E1B-5E32-2CA9-9A68-8AA7DBE7151B}"/>
                </a:ext>
              </a:extLst>
            </p:cNvPr>
            <p:cNvSpPr/>
            <p:nvPr/>
          </p:nvSpPr>
          <p:spPr>
            <a:xfrm>
              <a:off x="213126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8FC30733-24EC-6E49-BFBA-B41C592A387E}"/>
                </a:ext>
              </a:extLst>
            </p:cNvPr>
            <p:cNvSpPr/>
            <p:nvPr/>
          </p:nvSpPr>
          <p:spPr>
            <a:xfrm>
              <a:off x="187587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264FA424-7C5C-3EBB-A0C0-7D1FE15BB063}"/>
                </a:ext>
              </a:extLst>
            </p:cNvPr>
            <p:cNvSpPr/>
            <p:nvPr/>
          </p:nvSpPr>
          <p:spPr>
            <a:xfrm>
              <a:off x="2642037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1" name="矩形 440">
              <a:extLst>
                <a:ext uri="{FF2B5EF4-FFF2-40B4-BE49-F238E27FC236}">
                  <a16:creationId xmlns:a16="http://schemas.microsoft.com/office/drawing/2014/main" id="{CA4B1E16-18C1-7A08-9064-450DF92B1170}"/>
                </a:ext>
              </a:extLst>
            </p:cNvPr>
            <p:cNvSpPr/>
            <p:nvPr/>
          </p:nvSpPr>
          <p:spPr>
            <a:xfrm>
              <a:off x="238665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2" name="矩形 441">
              <a:extLst>
                <a:ext uri="{FF2B5EF4-FFF2-40B4-BE49-F238E27FC236}">
                  <a16:creationId xmlns:a16="http://schemas.microsoft.com/office/drawing/2014/main" id="{714A6504-9818-1DD3-08F4-E54CD58954A9}"/>
                </a:ext>
              </a:extLst>
            </p:cNvPr>
            <p:cNvSpPr/>
            <p:nvPr/>
          </p:nvSpPr>
          <p:spPr>
            <a:xfrm>
              <a:off x="110972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3" name="矩形 442">
              <a:extLst>
                <a:ext uri="{FF2B5EF4-FFF2-40B4-BE49-F238E27FC236}">
                  <a16:creationId xmlns:a16="http://schemas.microsoft.com/office/drawing/2014/main" id="{4C59E52F-BF77-E0B9-3010-0FD80F33422A}"/>
                </a:ext>
              </a:extLst>
            </p:cNvPr>
            <p:cNvSpPr/>
            <p:nvPr/>
          </p:nvSpPr>
          <p:spPr>
            <a:xfrm>
              <a:off x="85433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4" name="矩形 443">
              <a:extLst>
                <a:ext uri="{FF2B5EF4-FFF2-40B4-BE49-F238E27FC236}">
                  <a16:creationId xmlns:a16="http://schemas.microsoft.com/office/drawing/2014/main" id="{8834AA4D-53BC-F2FD-6544-FEECEC76C87D}"/>
                </a:ext>
              </a:extLst>
            </p:cNvPr>
            <p:cNvSpPr/>
            <p:nvPr/>
          </p:nvSpPr>
          <p:spPr>
            <a:xfrm>
              <a:off x="162049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5" name="矩形 444">
              <a:extLst>
                <a:ext uri="{FF2B5EF4-FFF2-40B4-BE49-F238E27FC236}">
                  <a16:creationId xmlns:a16="http://schemas.microsoft.com/office/drawing/2014/main" id="{D83D6731-6EB1-F999-DD9D-9840417AAB18}"/>
                </a:ext>
              </a:extLst>
            </p:cNvPr>
            <p:cNvSpPr/>
            <p:nvPr/>
          </p:nvSpPr>
          <p:spPr>
            <a:xfrm>
              <a:off x="1365106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6" name="矩形 445">
              <a:extLst>
                <a:ext uri="{FF2B5EF4-FFF2-40B4-BE49-F238E27FC236}">
                  <a16:creationId xmlns:a16="http://schemas.microsoft.com/office/drawing/2014/main" id="{F3AC012D-2CEF-83A8-9369-3FA4889AA6EF}"/>
                </a:ext>
              </a:extLst>
            </p:cNvPr>
            <p:cNvSpPr/>
            <p:nvPr/>
          </p:nvSpPr>
          <p:spPr>
            <a:xfrm>
              <a:off x="213126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7" name="矩形 446">
              <a:extLst>
                <a:ext uri="{FF2B5EF4-FFF2-40B4-BE49-F238E27FC236}">
                  <a16:creationId xmlns:a16="http://schemas.microsoft.com/office/drawing/2014/main" id="{C6E30B22-6427-C036-094E-22AE0A0EF4BA}"/>
                </a:ext>
              </a:extLst>
            </p:cNvPr>
            <p:cNvSpPr/>
            <p:nvPr/>
          </p:nvSpPr>
          <p:spPr>
            <a:xfrm>
              <a:off x="187587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8" name="矩形 447">
              <a:extLst>
                <a:ext uri="{FF2B5EF4-FFF2-40B4-BE49-F238E27FC236}">
                  <a16:creationId xmlns:a16="http://schemas.microsoft.com/office/drawing/2014/main" id="{7F1823FB-0DCA-8032-413C-687962654868}"/>
                </a:ext>
              </a:extLst>
            </p:cNvPr>
            <p:cNvSpPr/>
            <p:nvPr/>
          </p:nvSpPr>
          <p:spPr>
            <a:xfrm>
              <a:off x="2642037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9" name="矩形 448">
              <a:extLst>
                <a:ext uri="{FF2B5EF4-FFF2-40B4-BE49-F238E27FC236}">
                  <a16:creationId xmlns:a16="http://schemas.microsoft.com/office/drawing/2014/main" id="{C6F9C42C-D0BE-BC01-D755-D5FA4BD0C31E}"/>
                </a:ext>
              </a:extLst>
            </p:cNvPr>
            <p:cNvSpPr/>
            <p:nvPr/>
          </p:nvSpPr>
          <p:spPr>
            <a:xfrm>
              <a:off x="238665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0" name="矩形 449">
              <a:extLst>
                <a:ext uri="{FF2B5EF4-FFF2-40B4-BE49-F238E27FC236}">
                  <a16:creationId xmlns:a16="http://schemas.microsoft.com/office/drawing/2014/main" id="{AE3A7DFD-5509-779E-7D31-36A9B03DC3C9}"/>
                </a:ext>
              </a:extLst>
            </p:cNvPr>
            <p:cNvSpPr/>
            <p:nvPr/>
          </p:nvSpPr>
          <p:spPr>
            <a:xfrm>
              <a:off x="110972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1" name="矩形 450">
              <a:extLst>
                <a:ext uri="{FF2B5EF4-FFF2-40B4-BE49-F238E27FC236}">
                  <a16:creationId xmlns:a16="http://schemas.microsoft.com/office/drawing/2014/main" id="{9D75C73B-2FB5-2F2C-7115-EA0D393FD168}"/>
                </a:ext>
              </a:extLst>
            </p:cNvPr>
            <p:cNvSpPr/>
            <p:nvPr/>
          </p:nvSpPr>
          <p:spPr>
            <a:xfrm>
              <a:off x="85433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2" name="矩形 451">
              <a:extLst>
                <a:ext uri="{FF2B5EF4-FFF2-40B4-BE49-F238E27FC236}">
                  <a16:creationId xmlns:a16="http://schemas.microsoft.com/office/drawing/2014/main" id="{B5094AF4-C291-1657-621C-70CDC38EFA37}"/>
                </a:ext>
              </a:extLst>
            </p:cNvPr>
            <p:cNvSpPr/>
            <p:nvPr/>
          </p:nvSpPr>
          <p:spPr>
            <a:xfrm>
              <a:off x="162049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3" name="矩形 452">
              <a:extLst>
                <a:ext uri="{FF2B5EF4-FFF2-40B4-BE49-F238E27FC236}">
                  <a16:creationId xmlns:a16="http://schemas.microsoft.com/office/drawing/2014/main" id="{376286B4-A7EA-325F-8F1D-8C842CEEDFF3}"/>
                </a:ext>
              </a:extLst>
            </p:cNvPr>
            <p:cNvSpPr/>
            <p:nvPr/>
          </p:nvSpPr>
          <p:spPr>
            <a:xfrm>
              <a:off x="1365106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4" name="矩形 453">
              <a:extLst>
                <a:ext uri="{FF2B5EF4-FFF2-40B4-BE49-F238E27FC236}">
                  <a16:creationId xmlns:a16="http://schemas.microsoft.com/office/drawing/2014/main" id="{6E8F6A22-3DA8-89B1-5B6B-D086AE4DCB10}"/>
                </a:ext>
              </a:extLst>
            </p:cNvPr>
            <p:cNvSpPr/>
            <p:nvPr/>
          </p:nvSpPr>
          <p:spPr>
            <a:xfrm>
              <a:off x="213126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5" name="矩形 454">
              <a:extLst>
                <a:ext uri="{FF2B5EF4-FFF2-40B4-BE49-F238E27FC236}">
                  <a16:creationId xmlns:a16="http://schemas.microsoft.com/office/drawing/2014/main" id="{9DA511F2-BCF3-83F1-3769-45408444F55B}"/>
                </a:ext>
              </a:extLst>
            </p:cNvPr>
            <p:cNvSpPr/>
            <p:nvPr/>
          </p:nvSpPr>
          <p:spPr>
            <a:xfrm>
              <a:off x="187587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6" name="矩形 455">
              <a:extLst>
                <a:ext uri="{FF2B5EF4-FFF2-40B4-BE49-F238E27FC236}">
                  <a16:creationId xmlns:a16="http://schemas.microsoft.com/office/drawing/2014/main" id="{FEDE50AB-225C-006E-7E34-231CA2AD4E46}"/>
                </a:ext>
              </a:extLst>
            </p:cNvPr>
            <p:cNvSpPr/>
            <p:nvPr/>
          </p:nvSpPr>
          <p:spPr>
            <a:xfrm>
              <a:off x="2642037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7" name="矩形 456">
              <a:extLst>
                <a:ext uri="{FF2B5EF4-FFF2-40B4-BE49-F238E27FC236}">
                  <a16:creationId xmlns:a16="http://schemas.microsoft.com/office/drawing/2014/main" id="{F4B85432-5129-EAE0-46CE-8A3B8B30C6A6}"/>
                </a:ext>
              </a:extLst>
            </p:cNvPr>
            <p:cNvSpPr/>
            <p:nvPr/>
          </p:nvSpPr>
          <p:spPr>
            <a:xfrm>
              <a:off x="238665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8" name="组合 457">
            <a:extLst>
              <a:ext uri="{FF2B5EF4-FFF2-40B4-BE49-F238E27FC236}">
                <a16:creationId xmlns:a16="http://schemas.microsoft.com/office/drawing/2014/main" id="{7DD468F6-97BA-DED6-81A0-9689868435B8}"/>
              </a:ext>
            </a:extLst>
          </p:cNvPr>
          <p:cNvGrpSpPr/>
          <p:nvPr/>
        </p:nvGrpSpPr>
        <p:grpSpPr>
          <a:xfrm>
            <a:off x="6536782" y="1916832"/>
            <a:ext cx="2435952" cy="2666213"/>
            <a:chOff x="854334" y="1124267"/>
            <a:chExt cx="3388670" cy="3708989"/>
          </a:xfrm>
        </p:grpSpPr>
        <p:sp>
          <p:nvSpPr>
            <p:cNvPr id="459" name="矩形 458">
              <a:extLst>
                <a:ext uri="{FF2B5EF4-FFF2-40B4-BE49-F238E27FC236}">
                  <a16:creationId xmlns:a16="http://schemas.microsoft.com/office/drawing/2014/main" id="{C298A58B-CB00-03F0-37C6-CFFBBFB22F06}"/>
                </a:ext>
              </a:extLst>
            </p:cNvPr>
            <p:cNvSpPr/>
            <p:nvPr/>
          </p:nvSpPr>
          <p:spPr>
            <a:xfrm>
              <a:off x="3516208" y="3722117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0" name="矩形 459">
              <a:extLst>
                <a:ext uri="{FF2B5EF4-FFF2-40B4-BE49-F238E27FC236}">
                  <a16:creationId xmlns:a16="http://schemas.microsoft.com/office/drawing/2014/main" id="{86013E50-8199-08B9-79DE-F88F8B526FC5}"/>
                </a:ext>
              </a:extLst>
            </p:cNvPr>
            <p:cNvSpPr/>
            <p:nvPr/>
          </p:nvSpPr>
          <p:spPr>
            <a:xfrm>
              <a:off x="3260822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1" name="矩形 460">
              <a:extLst>
                <a:ext uri="{FF2B5EF4-FFF2-40B4-BE49-F238E27FC236}">
                  <a16:creationId xmlns:a16="http://schemas.microsoft.com/office/drawing/2014/main" id="{EC2A4645-E03F-2262-C61E-66C3ADAB2446}"/>
                </a:ext>
              </a:extLst>
            </p:cNvPr>
            <p:cNvSpPr/>
            <p:nvPr/>
          </p:nvSpPr>
          <p:spPr>
            <a:xfrm>
              <a:off x="402698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2" name="矩形 461">
              <a:extLst>
                <a:ext uri="{FF2B5EF4-FFF2-40B4-BE49-F238E27FC236}">
                  <a16:creationId xmlns:a16="http://schemas.microsoft.com/office/drawing/2014/main" id="{44555AA8-2B2D-BBA7-776C-A794FB00E661}"/>
                </a:ext>
              </a:extLst>
            </p:cNvPr>
            <p:cNvSpPr/>
            <p:nvPr/>
          </p:nvSpPr>
          <p:spPr>
            <a:xfrm>
              <a:off x="377159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3" name="矩形 462">
              <a:extLst>
                <a:ext uri="{FF2B5EF4-FFF2-40B4-BE49-F238E27FC236}">
                  <a16:creationId xmlns:a16="http://schemas.microsoft.com/office/drawing/2014/main" id="{E5D2A936-1CB6-CE83-280E-4D88767E0927}"/>
                </a:ext>
              </a:extLst>
            </p:cNvPr>
            <p:cNvSpPr/>
            <p:nvPr/>
          </p:nvSpPr>
          <p:spPr>
            <a:xfrm>
              <a:off x="351620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4" name="矩形 463">
              <a:extLst>
                <a:ext uri="{FF2B5EF4-FFF2-40B4-BE49-F238E27FC236}">
                  <a16:creationId xmlns:a16="http://schemas.microsoft.com/office/drawing/2014/main" id="{20D2B240-38A3-28D0-E6D3-DA314A437ECF}"/>
                </a:ext>
              </a:extLst>
            </p:cNvPr>
            <p:cNvSpPr/>
            <p:nvPr/>
          </p:nvSpPr>
          <p:spPr>
            <a:xfrm>
              <a:off x="326082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5" name="矩形 464">
              <a:extLst>
                <a:ext uri="{FF2B5EF4-FFF2-40B4-BE49-F238E27FC236}">
                  <a16:creationId xmlns:a16="http://schemas.microsoft.com/office/drawing/2014/main" id="{1E5F5C0B-D54A-0E0C-FF2A-36786DDD6DAA}"/>
                </a:ext>
              </a:extLst>
            </p:cNvPr>
            <p:cNvSpPr/>
            <p:nvPr/>
          </p:nvSpPr>
          <p:spPr>
            <a:xfrm>
              <a:off x="402698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6" name="矩形 465">
              <a:extLst>
                <a:ext uri="{FF2B5EF4-FFF2-40B4-BE49-F238E27FC236}">
                  <a16:creationId xmlns:a16="http://schemas.microsoft.com/office/drawing/2014/main" id="{7870CB2A-5F63-8436-CC39-61C9F39A2EE4}"/>
                </a:ext>
              </a:extLst>
            </p:cNvPr>
            <p:cNvSpPr/>
            <p:nvPr/>
          </p:nvSpPr>
          <p:spPr>
            <a:xfrm>
              <a:off x="377159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7" name="矩形 466">
              <a:extLst>
                <a:ext uri="{FF2B5EF4-FFF2-40B4-BE49-F238E27FC236}">
                  <a16:creationId xmlns:a16="http://schemas.microsoft.com/office/drawing/2014/main" id="{7C506DE9-FCC8-00AC-A293-D56EA2ADD9EA}"/>
                </a:ext>
              </a:extLst>
            </p:cNvPr>
            <p:cNvSpPr/>
            <p:nvPr/>
          </p:nvSpPr>
          <p:spPr>
            <a:xfrm>
              <a:off x="351620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8" name="矩形 467">
              <a:extLst>
                <a:ext uri="{FF2B5EF4-FFF2-40B4-BE49-F238E27FC236}">
                  <a16:creationId xmlns:a16="http://schemas.microsoft.com/office/drawing/2014/main" id="{A9AFC5F7-E7CE-1C51-CA0D-A7C93EAF65F0}"/>
                </a:ext>
              </a:extLst>
            </p:cNvPr>
            <p:cNvSpPr/>
            <p:nvPr/>
          </p:nvSpPr>
          <p:spPr>
            <a:xfrm>
              <a:off x="326082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9" name="矩形 468">
              <a:extLst>
                <a:ext uri="{FF2B5EF4-FFF2-40B4-BE49-F238E27FC236}">
                  <a16:creationId xmlns:a16="http://schemas.microsoft.com/office/drawing/2014/main" id="{8B20F7D2-9AC8-0066-BA7B-0CAA395D28CA}"/>
                </a:ext>
              </a:extLst>
            </p:cNvPr>
            <p:cNvSpPr/>
            <p:nvPr/>
          </p:nvSpPr>
          <p:spPr>
            <a:xfrm>
              <a:off x="402698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0" name="矩形 469">
              <a:extLst>
                <a:ext uri="{FF2B5EF4-FFF2-40B4-BE49-F238E27FC236}">
                  <a16:creationId xmlns:a16="http://schemas.microsoft.com/office/drawing/2014/main" id="{EC2F586F-05A3-5DBE-03A0-93DCCB052A37}"/>
                </a:ext>
              </a:extLst>
            </p:cNvPr>
            <p:cNvSpPr/>
            <p:nvPr/>
          </p:nvSpPr>
          <p:spPr>
            <a:xfrm>
              <a:off x="377159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1" name="矩形 470">
              <a:extLst>
                <a:ext uri="{FF2B5EF4-FFF2-40B4-BE49-F238E27FC236}">
                  <a16:creationId xmlns:a16="http://schemas.microsoft.com/office/drawing/2014/main" id="{2BF75ECB-BAB0-4742-24CC-6300DB14EA0A}"/>
                </a:ext>
              </a:extLst>
            </p:cNvPr>
            <p:cNvSpPr/>
            <p:nvPr/>
          </p:nvSpPr>
          <p:spPr>
            <a:xfrm>
              <a:off x="351620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2" name="矩形 471">
              <a:extLst>
                <a:ext uri="{FF2B5EF4-FFF2-40B4-BE49-F238E27FC236}">
                  <a16:creationId xmlns:a16="http://schemas.microsoft.com/office/drawing/2014/main" id="{FA8362CA-B2E4-A2C2-B629-42AE2DDA721E}"/>
                </a:ext>
              </a:extLst>
            </p:cNvPr>
            <p:cNvSpPr/>
            <p:nvPr/>
          </p:nvSpPr>
          <p:spPr>
            <a:xfrm>
              <a:off x="326082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3" name="矩形 472">
              <a:extLst>
                <a:ext uri="{FF2B5EF4-FFF2-40B4-BE49-F238E27FC236}">
                  <a16:creationId xmlns:a16="http://schemas.microsoft.com/office/drawing/2014/main" id="{E72E4225-4194-A229-70CB-6AAAA7884B5B}"/>
                </a:ext>
              </a:extLst>
            </p:cNvPr>
            <p:cNvSpPr/>
            <p:nvPr/>
          </p:nvSpPr>
          <p:spPr>
            <a:xfrm>
              <a:off x="402698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4" name="矩形 473">
              <a:extLst>
                <a:ext uri="{FF2B5EF4-FFF2-40B4-BE49-F238E27FC236}">
                  <a16:creationId xmlns:a16="http://schemas.microsoft.com/office/drawing/2014/main" id="{F031B4B5-EE36-9688-CAF1-ADBDA8293D80}"/>
                </a:ext>
              </a:extLst>
            </p:cNvPr>
            <p:cNvSpPr/>
            <p:nvPr/>
          </p:nvSpPr>
          <p:spPr>
            <a:xfrm>
              <a:off x="377159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5" name="矩形 474">
              <a:extLst>
                <a:ext uri="{FF2B5EF4-FFF2-40B4-BE49-F238E27FC236}">
                  <a16:creationId xmlns:a16="http://schemas.microsoft.com/office/drawing/2014/main" id="{5CFD1CDC-6F29-3272-E2E4-F3CCA402E631}"/>
                </a:ext>
              </a:extLst>
            </p:cNvPr>
            <p:cNvSpPr/>
            <p:nvPr/>
          </p:nvSpPr>
          <p:spPr>
            <a:xfrm>
              <a:off x="3516208" y="1124267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6" name="矩形 475">
              <a:extLst>
                <a:ext uri="{FF2B5EF4-FFF2-40B4-BE49-F238E27FC236}">
                  <a16:creationId xmlns:a16="http://schemas.microsoft.com/office/drawing/2014/main" id="{28A09CED-7C1E-A372-3314-0E1F42F6ED94}"/>
                </a:ext>
              </a:extLst>
            </p:cNvPr>
            <p:cNvSpPr/>
            <p:nvPr/>
          </p:nvSpPr>
          <p:spPr>
            <a:xfrm>
              <a:off x="3260822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7" name="矩形 476">
              <a:extLst>
                <a:ext uri="{FF2B5EF4-FFF2-40B4-BE49-F238E27FC236}">
                  <a16:creationId xmlns:a16="http://schemas.microsoft.com/office/drawing/2014/main" id="{45DB0CA1-9DB6-F09C-6C86-C639165630A4}"/>
                </a:ext>
              </a:extLst>
            </p:cNvPr>
            <p:cNvSpPr/>
            <p:nvPr/>
          </p:nvSpPr>
          <p:spPr>
            <a:xfrm>
              <a:off x="4026980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8" name="矩形 477">
              <a:extLst>
                <a:ext uri="{FF2B5EF4-FFF2-40B4-BE49-F238E27FC236}">
                  <a16:creationId xmlns:a16="http://schemas.microsoft.com/office/drawing/2014/main" id="{B2918949-DDD5-C687-5658-93630F6DC6C5}"/>
                </a:ext>
              </a:extLst>
            </p:cNvPr>
            <p:cNvSpPr/>
            <p:nvPr/>
          </p:nvSpPr>
          <p:spPr>
            <a:xfrm>
              <a:off x="3771594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9" name="矩形 478">
              <a:extLst>
                <a:ext uri="{FF2B5EF4-FFF2-40B4-BE49-F238E27FC236}">
                  <a16:creationId xmlns:a16="http://schemas.microsoft.com/office/drawing/2014/main" id="{E388785F-CFA3-B93F-7F36-909F597E072F}"/>
                </a:ext>
              </a:extLst>
            </p:cNvPr>
            <p:cNvSpPr/>
            <p:nvPr/>
          </p:nvSpPr>
          <p:spPr>
            <a:xfrm>
              <a:off x="3516208" y="1412299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0" name="矩形 479">
              <a:extLst>
                <a:ext uri="{FF2B5EF4-FFF2-40B4-BE49-F238E27FC236}">
                  <a16:creationId xmlns:a16="http://schemas.microsoft.com/office/drawing/2014/main" id="{4B3D8DB6-EB2B-1901-2847-1DE56E52B96F}"/>
                </a:ext>
              </a:extLst>
            </p:cNvPr>
            <p:cNvSpPr/>
            <p:nvPr/>
          </p:nvSpPr>
          <p:spPr>
            <a:xfrm>
              <a:off x="3260822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1" name="矩形 480">
              <a:extLst>
                <a:ext uri="{FF2B5EF4-FFF2-40B4-BE49-F238E27FC236}">
                  <a16:creationId xmlns:a16="http://schemas.microsoft.com/office/drawing/2014/main" id="{990B0069-69C9-4B84-56D2-CA8C6F1CA63E}"/>
                </a:ext>
              </a:extLst>
            </p:cNvPr>
            <p:cNvSpPr/>
            <p:nvPr/>
          </p:nvSpPr>
          <p:spPr>
            <a:xfrm>
              <a:off x="4026980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2" name="矩形 481">
              <a:extLst>
                <a:ext uri="{FF2B5EF4-FFF2-40B4-BE49-F238E27FC236}">
                  <a16:creationId xmlns:a16="http://schemas.microsoft.com/office/drawing/2014/main" id="{FB934696-9A1F-8F51-4DE2-B5A17E0A4F25}"/>
                </a:ext>
              </a:extLst>
            </p:cNvPr>
            <p:cNvSpPr/>
            <p:nvPr/>
          </p:nvSpPr>
          <p:spPr>
            <a:xfrm>
              <a:off x="3771594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3" name="矩形 482">
              <a:extLst>
                <a:ext uri="{FF2B5EF4-FFF2-40B4-BE49-F238E27FC236}">
                  <a16:creationId xmlns:a16="http://schemas.microsoft.com/office/drawing/2014/main" id="{296F2861-42EC-21AA-8653-48504771F3A7}"/>
                </a:ext>
              </a:extLst>
            </p:cNvPr>
            <p:cNvSpPr/>
            <p:nvPr/>
          </p:nvSpPr>
          <p:spPr>
            <a:xfrm>
              <a:off x="3516208" y="1717688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4" name="矩形 483">
              <a:extLst>
                <a:ext uri="{FF2B5EF4-FFF2-40B4-BE49-F238E27FC236}">
                  <a16:creationId xmlns:a16="http://schemas.microsoft.com/office/drawing/2014/main" id="{4ECAF198-CBBF-0593-460C-B05BCCA24552}"/>
                </a:ext>
              </a:extLst>
            </p:cNvPr>
            <p:cNvSpPr/>
            <p:nvPr/>
          </p:nvSpPr>
          <p:spPr>
            <a:xfrm>
              <a:off x="3260822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5" name="矩形 484">
              <a:extLst>
                <a:ext uri="{FF2B5EF4-FFF2-40B4-BE49-F238E27FC236}">
                  <a16:creationId xmlns:a16="http://schemas.microsoft.com/office/drawing/2014/main" id="{F4DDEB03-496D-6421-BE73-E53D8F0B193D}"/>
                </a:ext>
              </a:extLst>
            </p:cNvPr>
            <p:cNvSpPr/>
            <p:nvPr/>
          </p:nvSpPr>
          <p:spPr>
            <a:xfrm>
              <a:off x="4026980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6" name="矩形 485">
              <a:extLst>
                <a:ext uri="{FF2B5EF4-FFF2-40B4-BE49-F238E27FC236}">
                  <a16:creationId xmlns:a16="http://schemas.microsoft.com/office/drawing/2014/main" id="{0BFE6FDC-E884-3972-1991-7221C3F19FE3}"/>
                </a:ext>
              </a:extLst>
            </p:cNvPr>
            <p:cNvSpPr/>
            <p:nvPr/>
          </p:nvSpPr>
          <p:spPr>
            <a:xfrm>
              <a:off x="3771594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7" name="矩形 486">
              <a:extLst>
                <a:ext uri="{FF2B5EF4-FFF2-40B4-BE49-F238E27FC236}">
                  <a16:creationId xmlns:a16="http://schemas.microsoft.com/office/drawing/2014/main" id="{0816EC41-38BA-966E-B0C7-B4E56DB4C2AA}"/>
                </a:ext>
              </a:extLst>
            </p:cNvPr>
            <p:cNvSpPr/>
            <p:nvPr/>
          </p:nvSpPr>
          <p:spPr>
            <a:xfrm>
              <a:off x="3516208" y="2019382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8" name="矩形 487">
              <a:extLst>
                <a:ext uri="{FF2B5EF4-FFF2-40B4-BE49-F238E27FC236}">
                  <a16:creationId xmlns:a16="http://schemas.microsoft.com/office/drawing/2014/main" id="{304D4873-00BF-188E-8AEA-7D8D28357067}"/>
                </a:ext>
              </a:extLst>
            </p:cNvPr>
            <p:cNvSpPr/>
            <p:nvPr/>
          </p:nvSpPr>
          <p:spPr>
            <a:xfrm>
              <a:off x="3260822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9" name="矩形 488">
              <a:extLst>
                <a:ext uri="{FF2B5EF4-FFF2-40B4-BE49-F238E27FC236}">
                  <a16:creationId xmlns:a16="http://schemas.microsoft.com/office/drawing/2014/main" id="{F8BC7B17-006F-716D-D3CD-CCB3A7F75284}"/>
                </a:ext>
              </a:extLst>
            </p:cNvPr>
            <p:cNvSpPr/>
            <p:nvPr/>
          </p:nvSpPr>
          <p:spPr>
            <a:xfrm>
              <a:off x="4026980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0" name="矩形 489">
              <a:extLst>
                <a:ext uri="{FF2B5EF4-FFF2-40B4-BE49-F238E27FC236}">
                  <a16:creationId xmlns:a16="http://schemas.microsoft.com/office/drawing/2014/main" id="{EC0F71D4-16F6-503A-4BEE-1050C3811E1C}"/>
                </a:ext>
              </a:extLst>
            </p:cNvPr>
            <p:cNvSpPr/>
            <p:nvPr/>
          </p:nvSpPr>
          <p:spPr>
            <a:xfrm>
              <a:off x="3771594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1" name="矩形 490">
              <a:extLst>
                <a:ext uri="{FF2B5EF4-FFF2-40B4-BE49-F238E27FC236}">
                  <a16:creationId xmlns:a16="http://schemas.microsoft.com/office/drawing/2014/main" id="{882640D9-B881-0E91-719A-F51E09FB3B58}"/>
                </a:ext>
              </a:extLst>
            </p:cNvPr>
            <p:cNvSpPr/>
            <p:nvPr/>
          </p:nvSpPr>
          <p:spPr>
            <a:xfrm>
              <a:off x="3516208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2" name="矩形 491">
              <a:extLst>
                <a:ext uri="{FF2B5EF4-FFF2-40B4-BE49-F238E27FC236}">
                  <a16:creationId xmlns:a16="http://schemas.microsoft.com/office/drawing/2014/main" id="{E4F1DF1C-A093-86F9-DFED-D945A2226496}"/>
                </a:ext>
              </a:extLst>
            </p:cNvPr>
            <p:cNvSpPr/>
            <p:nvPr/>
          </p:nvSpPr>
          <p:spPr>
            <a:xfrm>
              <a:off x="3260822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3" name="矩形 492">
              <a:extLst>
                <a:ext uri="{FF2B5EF4-FFF2-40B4-BE49-F238E27FC236}">
                  <a16:creationId xmlns:a16="http://schemas.microsoft.com/office/drawing/2014/main" id="{ACFCE423-8677-0F06-14A6-4792AE86C65A}"/>
                </a:ext>
              </a:extLst>
            </p:cNvPr>
            <p:cNvSpPr/>
            <p:nvPr/>
          </p:nvSpPr>
          <p:spPr>
            <a:xfrm>
              <a:off x="4026980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4" name="矩形 493">
              <a:extLst>
                <a:ext uri="{FF2B5EF4-FFF2-40B4-BE49-F238E27FC236}">
                  <a16:creationId xmlns:a16="http://schemas.microsoft.com/office/drawing/2014/main" id="{D13547B4-1500-CC68-9887-662AB7D88F0A}"/>
                </a:ext>
              </a:extLst>
            </p:cNvPr>
            <p:cNvSpPr/>
            <p:nvPr/>
          </p:nvSpPr>
          <p:spPr>
            <a:xfrm>
              <a:off x="3771594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5" name="矩形 494">
              <a:extLst>
                <a:ext uri="{FF2B5EF4-FFF2-40B4-BE49-F238E27FC236}">
                  <a16:creationId xmlns:a16="http://schemas.microsoft.com/office/drawing/2014/main" id="{9367ADC1-7E7E-470A-F17D-56A81A63ECBC}"/>
                </a:ext>
              </a:extLst>
            </p:cNvPr>
            <p:cNvSpPr/>
            <p:nvPr/>
          </p:nvSpPr>
          <p:spPr>
            <a:xfrm>
              <a:off x="3516208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6" name="矩形 495">
              <a:extLst>
                <a:ext uri="{FF2B5EF4-FFF2-40B4-BE49-F238E27FC236}">
                  <a16:creationId xmlns:a16="http://schemas.microsoft.com/office/drawing/2014/main" id="{496019BE-1456-112B-B415-FC6D606ED72D}"/>
                </a:ext>
              </a:extLst>
            </p:cNvPr>
            <p:cNvSpPr/>
            <p:nvPr/>
          </p:nvSpPr>
          <p:spPr>
            <a:xfrm>
              <a:off x="3260822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7" name="矩形 496">
              <a:extLst>
                <a:ext uri="{FF2B5EF4-FFF2-40B4-BE49-F238E27FC236}">
                  <a16:creationId xmlns:a16="http://schemas.microsoft.com/office/drawing/2014/main" id="{0451F623-C5DC-54B6-266F-0D29851941B2}"/>
                </a:ext>
              </a:extLst>
            </p:cNvPr>
            <p:cNvSpPr/>
            <p:nvPr/>
          </p:nvSpPr>
          <p:spPr>
            <a:xfrm>
              <a:off x="4026980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8" name="矩形 497">
              <a:extLst>
                <a:ext uri="{FF2B5EF4-FFF2-40B4-BE49-F238E27FC236}">
                  <a16:creationId xmlns:a16="http://schemas.microsoft.com/office/drawing/2014/main" id="{A8C39BBA-602A-F395-332B-FB786BF7C79E}"/>
                </a:ext>
              </a:extLst>
            </p:cNvPr>
            <p:cNvSpPr/>
            <p:nvPr/>
          </p:nvSpPr>
          <p:spPr>
            <a:xfrm>
              <a:off x="3771594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9" name="矩形 498">
              <a:extLst>
                <a:ext uri="{FF2B5EF4-FFF2-40B4-BE49-F238E27FC236}">
                  <a16:creationId xmlns:a16="http://schemas.microsoft.com/office/drawing/2014/main" id="{535C2C2E-AEE6-FF8C-35D6-33F042077075}"/>
                </a:ext>
              </a:extLst>
            </p:cNvPr>
            <p:cNvSpPr/>
            <p:nvPr/>
          </p:nvSpPr>
          <p:spPr>
            <a:xfrm>
              <a:off x="3516208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0" name="矩形 499">
              <a:extLst>
                <a:ext uri="{FF2B5EF4-FFF2-40B4-BE49-F238E27FC236}">
                  <a16:creationId xmlns:a16="http://schemas.microsoft.com/office/drawing/2014/main" id="{A74A30F5-B3E0-87BA-2170-2B7435D02885}"/>
                </a:ext>
              </a:extLst>
            </p:cNvPr>
            <p:cNvSpPr/>
            <p:nvPr/>
          </p:nvSpPr>
          <p:spPr>
            <a:xfrm>
              <a:off x="3260822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1" name="矩形 500">
              <a:extLst>
                <a:ext uri="{FF2B5EF4-FFF2-40B4-BE49-F238E27FC236}">
                  <a16:creationId xmlns:a16="http://schemas.microsoft.com/office/drawing/2014/main" id="{34091588-D270-0B56-D86B-AA58DAC6A625}"/>
                </a:ext>
              </a:extLst>
            </p:cNvPr>
            <p:cNvSpPr/>
            <p:nvPr/>
          </p:nvSpPr>
          <p:spPr>
            <a:xfrm>
              <a:off x="4026980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2" name="矩形 501">
              <a:extLst>
                <a:ext uri="{FF2B5EF4-FFF2-40B4-BE49-F238E27FC236}">
                  <a16:creationId xmlns:a16="http://schemas.microsoft.com/office/drawing/2014/main" id="{EBF3F412-453B-20D1-494C-AE7587BF25B2}"/>
                </a:ext>
              </a:extLst>
            </p:cNvPr>
            <p:cNvSpPr/>
            <p:nvPr/>
          </p:nvSpPr>
          <p:spPr>
            <a:xfrm>
              <a:off x="3771594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3" name="矩形 502">
              <a:extLst>
                <a:ext uri="{FF2B5EF4-FFF2-40B4-BE49-F238E27FC236}">
                  <a16:creationId xmlns:a16="http://schemas.microsoft.com/office/drawing/2014/main" id="{C3EF95EB-710E-F5EB-E5DA-CDA9B32E7B33}"/>
                </a:ext>
              </a:extLst>
            </p:cNvPr>
            <p:cNvSpPr/>
            <p:nvPr/>
          </p:nvSpPr>
          <p:spPr>
            <a:xfrm>
              <a:off x="3516208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4" name="矩形 503">
              <a:extLst>
                <a:ext uri="{FF2B5EF4-FFF2-40B4-BE49-F238E27FC236}">
                  <a16:creationId xmlns:a16="http://schemas.microsoft.com/office/drawing/2014/main" id="{2B118D4A-A2C7-49D0-8D21-B4F9466B2270}"/>
                </a:ext>
              </a:extLst>
            </p:cNvPr>
            <p:cNvSpPr/>
            <p:nvPr/>
          </p:nvSpPr>
          <p:spPr>
            <a:xfrm>
              <a:off x="3260822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5" name="矩形 504">
              <a:extLst>
                <a:ext uri="{FF2B5EF4-FFF2-40B4-BE49-F238E27FC236}">
                  <a16:creationId xmlns:a16="http://schemas.microsoft.com/office/drawing/2014/main" id="{EAB3E93E-187B-9F44-570A-8B32BF9699DD}"/>
                </a:ext>
              </a:extLst>
            </p:cNvPr>
            <p:cNvSpPr/>
            <p:nvPr/>
          </p:nvSpPr>
          <p:spPr>
            <a:xfrm>
              <a:off x="4026980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6" name="矩形 505">
              <a:extLst>
                <a:ext uri="{FF2B5EF4-FFF2-40B4-BE49-F238E27FC236}">
                  <a16:creationId xmlns:a16="http://schemas.microsoft.com/office/drawing/2014/main" id="{22D29EE7-B5B8-7072-5165-5657A7A5C592}"/>
                </a:ext>
              </a:extLst>
            </p:cNvPr>
            <p:cNvSpPr/>
            <p:nvPr/>
          </p:nvSpPr>
          <p:spPr>
            <a:xfrm>
              <a:off x="3771594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7" name="矩形 506">
              <a:extLst>
                <a:ext uri="{FF2B5EF4-FFF2-40B4-BE49-F238E27FC236}">
                  <a16:creationId xmlns:a16="http://schemas.microsoft.com/office/drawing/2014/main" id="{3146AF7E-1334-211B-C977-8F7599EA2B07}"/>
                </a:ext>
              </a:extLst>
            </p:cNvPr>
            <p:cNvSpPr/>
            <p:nvPr/>
          </p:nvSpPr>
          <p:spPr>
            <a:xfrm>
              <a:off x="1109720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8" name="矩形 507">
              <a:extLst>
                <a:ext uri="{FF2B5EF4-FFF2-40B4-BE49-F238E27FC236}">
                  <a16:creationId xmlns:a16="http://schemas.microsoft.com/office/drawing/2014/main" id="{27AA722D-505D-A7D6-40FA-9B14C9DCE649}"/>
                </a:ext>
              </a:extLst>
            </p:cNvPr>
            <p:cNvSpPr/>
            <p:nvPr/>
          </p:nvSpPr>
          <p:spPr>
            <a:xfrm>
              <a:off x="854334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9" name="矩形 508">
              <a:extLst>
                <a:ext uri="{FF2B5EF4-FFF2-40B4-BE49-F238E27FC236}">
                  <a16:creationId xmlns:a16="http://schemas.microsoft.com/office/drawing/2014/main" id="{B9529CFE-7945-D089-8531-C83309560278}"/>
                </a:ext>
              </a:extLst>
            </p:cNvPr>
            <p:cNvSpPr/>
            <p:nvPr/>
          </p:nvSpPr>
          <p:spPr>
            <a:xfrm>
              <a:off x="1620492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0" name="矩形 509">
              <a:extLst>
                <a:ext uri="{FF2B5EF4-FFF2-40B4-BE49-F238E27FC236}">
                  <a16:creationId xmlns:a16="http://schemas.microsoft.com/office/drawing/2014/main" id="{37BBD7F6-6BE0-F61C-F031-90CFD1F22656}"/>
                </a:ext>
              </a:extLst>
            </p:cNvPr>
            <p:cNvSpPr/>
            <p:nvPr/>
          </p:nvSpPr>
          <p:spPr>
            <a:xfrm>
              <a:off x="1365106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1" name="矩形 510">
              <a:extLst>
                <a:ext uri="{FF2B5EF4-FFF2-40B4-BE49-F238E27FC236}">
                  <a16:creationId xmlns:a16="http://schemas.microsoft.com/office/drawing/2014/main" id="{F32EC6A8-EEF3-57CA-A2C6-EA35FD1B5D65}"/>
                </a:ext>
              </a:extLst>
            </p:cNvPr>
            <p:cNvSpPr/>
            <p:nvPr/>
          </p:nvSpPr>
          <p:spPr>
            <a:xfrm>
              <a:off x="213126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2" name="矩形 511">
              <a:extLst>
                <a:ext uri="{FF2B5EF4-FFF2-40B4-BE49-F238E27FC236}">
                  <a16:creationId xmlns:a16="http://schemas.microsoft.com/office/drawing/2014/main" id="{C56B8917-2D69-1612-7723-09A23A9C9EE0}"/>
                </a:ext>
              </a:extLst>
            </p:cNvPr>
            <p:cNvSpPr/>
            <p:nvPr/>
          </p:nvSpPr>
          <p:spPr>
            <a:xfrm>
              <a:off x="1875878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3" name="矩形 512">
              <a:extLst>
                <a:ext uri="{FF2B5EF4-FFF2-40B4-BE49-F238E27FC236}">
                  <a16:creationId xmlns:a16="http://schemas.microsoft.com/office/drawing/2014/main" id="{22E4FA84-1A0F-5E87-C926-739377556741}"/>
                </a:ext>
              </a:extLst>
            </p:cNvPr>
            <p:cNvSpPr/>
            <p:nvPr/>
          </p:nvSpPr>
          <p:spPr>
            <a:xfrm>
              <a:off x="2642037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>
              <a:extLst>
                <a:ext uri="{FF2B5EF4-FFF2-40B4-BE49-F238E27FC236}">
                  <a16:creationId xmlns:a16="http://schemas.microsoft.com/office/drawing/2014/main" id="{15A54F94-01AF-24AF-347C-285EB229DF50}"/>
                </a:ext>
              </a:extLst>
            </p:cNvPr>
            <p:cNvSpPr/>
            <p:nvPr/>
          </p:nvSpPr>
          <p:spPr>
            <a:xfrm>
              <a:off x="238665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>
              <a:extLst>
                <a:ext uri="{FF2B5EF4-FFF2-40B4-BE49-F238E27FC236}">
                  <a16:creationId xmlns:a16="http://schemas.microsoft.com/office/drawing/2014/main" id="{CDF8D7C9-39D6-09F3-B6C1-3C3D0E1D69E4}"/>
                </a:ext>
              </a:extLst>
            </p:cNvPr>
            <p:cNvSpPr/>
            <p:nvPr/>
          </p:nvSpPr>
          <p:spPr>
            <a:xfrm>
              <a:off x="110972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>
              <a:extLst>
                <a:ext uri="{FF2B5EF4-FFF2-40B4-BE49-F238E27FC236}">
                  <a16:creationId xmlns:a16="http://schemas.microsoft.com/office/drawing/2014/main" id="{6517CEA8-6633-93EA-6E46-B17AE944F862}"/>
                </a:ext>
              </a:extLst>
            </p:cNvPr>
            <p:cNvSpPr/>
            <p:nvPr/>
          </p:nvSpPr>
          <p:spPr>
            <a:xfrm>
              <a:off x="85433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7" name="矩形 516">
              <a:extLst>
                <a:ext uri="{FF2B5EF4-FFF2-40B4-BE49-F238E27FC236}">
                  <a16:creationId xmlns:a16="http://schemas.microsoft.com/office/drawing/2014/main" id="{9CBB33AF-45B3-A6BD-4D48-2B2CFC378988}"/>
                </a:ext>
              </a:extLst>
            </p:cNvPr>
            <p:cNvSpPr/>
            <p:nvPr/>
          </p:nvSpPr>
          <p:spPr>
            <a:xfrm>
              <a:off x="162049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8" name="矩形 517">
              <a:extLst>
                <a:ext uri="{FF2B5EF4-FFF2-40B4-BE49-F238E27FC236}">
                  <a16:creationId xmlns:a16="http://schemas.microsoft.com/office/drawing/2014/main" id="{5E3513A3-2514-707F-835D-C95DBE13C336}"/>
                </a:ext>
              </a:extLst>
            </p:cNvPr>
            <p:cNvSpPr/>
            <p:nvPr/>
          </p:nvSpPr>
          <p:spPr>
            <a:xfrm>
              <a:off x="1365106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>
              <a:extLst>
                <a:ext uri="{FF2B5EF4-FFF2-40B4-BE49-F238E27FC236}">
                  <a16:creationId xmlns:a16="http://schemas.microsoft.com/office/drawing/2014/main" id="{FABC02B2-2478-59CC-090A-2E2AC7E22540}"/>
                </a:ext>
              </a:extLst>
            </p:cNvPr>
            <p:cNvSpPr/>
            <p:nvPr/>
          </p:nvSpPr>
          <p:spPr>
            <a:xfrm>
              <a:off x="213126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>
              <a:extLst>
                <a:ext uri="{FF2B5EF4-FFF2-40B4-BE49-F238E27FC236}">
                  <a16:creationId xmlns:a16="http://schemas.microsoft.com/office/drawing/2014/main" id="{F3867D8C-D7BF-0EC2-AA1A-5992D595A3AA}"/>
                </a:ext>
              </a:extLst>
            </p:cNvPr>
            <p:cNvSpPr/>
            <p:nvPr/>
          </p:nvSpPr>
          <p:spPr>
            <a:xfrm>
              <a:off x="187587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>
              <a:extLst>
                <a:ext uri="{FF2B5EF4-FFF2-40B4-BE49-F238E27FC236}">
                  <a16:creationId xmlns:a16="http://schemas.microsoft.com/office/drawing/2014/main" id="{40D3911D-FBAE-C1ED-D090-54DF64964BCA}"/>
                </a:ext>
              </a:extLst>
            </p:cNvPr>
            <p:cNvSpPr/>
            <p:nvPr/>
          </p:nvSpPr>
          <p:spPr>
            <a:xfrm>
              <a:off x="2642037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2" name="矩形 521">
              <a:extLst>
                <a:ext uri="{FF2B5EF4-FFF2-40B4-BE49-F238E27FC236}">
                  <a16:creationId xmlns:a16="http://schemas.microsoft.com/office/drawing/2014/main" id="{E29C3057-C443-C654-D8EE-503369F020F5}"/>
                </a:ext>
              </a:extLst>
            </p:cNvPr>
            <p:cNvSpPr/>
            <p:nvPr/>
          </p:nvSpPr>
          <p:spPr>
            <a:xfrm>
              <a:off x="238665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3" name="矩形 522">
              <a:extLst>
                <a:ext uri="{FF2B5EF4-FFF2-40B4-BE49-F238E27FC236}">
                  <a16:creationId xmlns:a16="http://schemas.microsoft.com/office/drawing/2014/main" id="{8462A4F8-2434-97EC-59D7-D80FF5F9E6B9}"/>
                </a:ext>
              </a:extLst>
            </p:cNvPr>
            <p:cNvSpPr/>
            <p:nvPr/>
          </p:nvSpPr>
          <p:spPr>
            <a:xfrm>
              <a:off x="110972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4" name="矩形 523">
              <a:extLst>
                <a:ext uri="{FF2B5EF4-FFF2-40B4-BE49-F238E27FC236}">
                  <a16:creationId xmlns:a16="http://schemas.microsoft.com/office/drawing/2014/main" id="{0FF338EC-73F0-9D3A-5E51-1B30A60B0069}"/>
                </a:ext>
              </a:extLst>
            </p:cNvPr>
            <p:cNvSpPr/>
            <p:nvPr/>
          </p:nvSpPr>
          <p:spPr>
            <a:xfrm>
              <a:off x="85433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5" name="矩形 524">
              <a:extLst>
                <a:ext uri="{FF2B5EF4-FFF2-40B4-BE49-F238E27FC236}">
                  <a16:creationId xmlns:a16="http://schemas.microsoft.com/office/drawing/2014/main" id="{55273F54-7619-D705-B1AE-8D548939616F}"/>
                </a:ext>
              </a:extLst>
            </p:cNvPr>
            <p:cNvSpPr/>
            <p:nvPr/>
          </p:nvSpPr>
          <p:spPr>
            <a:xfrm>
              <a:off x="162049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6" name="矩形 525">
              <a:extLst>
                <a:ext uri="{FF2B5EF4-FFF2-40B4-BE49-F238E27FC236}">
                  <a16:creationId xmlns:a16="http://schemas.microsoft.com/office/drawing/2014/main" id="{E39B7F52-B8FE-12B3-7359-AD40848BAE4B}"/>
                </a:ext>
              </a:extLst>
            </p:cNvPr>
            <p:cNvSpPr/>
            <p:nvPr/>
          </p:nvSpPr>
          <p:spPr>
            <a:xfrm>
              <a:off x="1365106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7" name="矩形 526">
              <a:extLst>
                <a:ext uri="{FF2B5EF4-FFF2-40B4-BE49-F238E27FC236}">
                  <a16:creationId xmlns:a16="http://schemas.microsoft.com/office/drawing/2014/main" id="{4B0EAB89-8ED7-F3B6-F51B-D483D41CC31E}"/>
                </a:ext>
              </a:extLst>
            </p:cNvPr>
            <p:cNvSpPr/>
            <p:nvPr/>
          </p:nvSpPr>
          <p:spPr>
            <a:xfrm>
              <a:off x="213126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8" name="矩形 527">
              <a:extLst>
                <a:ext uri="{FF2B5EF4-FFF2-40B4-BE49-F238E27FC236}">
                  <a16:creationId xmlns:a16="http://schemas.microsoft.com/office/drawing/2014/main" id="{83E57BA4-D48D-0A35-F2A5-C0C99E3F84EB}"/>
                </a:ext>
              </a:extLst>
            </p:cNvPr>
            <p:cNvSpPr/>
            <p:nvPr/>
          </p:nvSpPr>
          <p:spPr>
            <a:xfrm>
              <a:off x="187587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9" name="矩形 528">
              <a:extLst>
                <a:ext uri="{FF2B5EF4-FFF2-40B4-BE49-F238E27FC236}">
                  <a16:creationId xmlns:a16="http://schemas.microsoft.com/office/drawing/2014/main" id="{1B185B0B-749F-4744-CDEE-D032889A7BB7}"/>
                </a:ext>
              </a:extLst>
            </p:cNvPr>
            <p:cNvSpPr/>
            <p:nvPr/>
          </p:nvSpPr>
          <p:spPr>
            <a:xfrm>
              <a:off x="2642037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0" name="矩形 529">
              <a:extLst>
                <a:ext uri="{FF2B5EF4-FFF2-40B4-BE49-F238E27FC236}">
                  <a16:creationId xmlns:a16="http://schemas.microsoft.com/office/drawing/2014/main" id="{7A8E6DA0-D2B0-1DB2-B7D1-90AFA91862C6}"/>
                </a:ext>
              </a:extLst>
            </p:cNvPr>
            <p:cNvSpPr/>
            <p:nvPr/>
          </p:nvSpPr>
          <p:spPr>
            <a:xfrm>
              <a:off x="238665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1" name="矩形 530">
              <a:extLst>
                <a:ext uri="{FF2B5EF4-FFF2-40B4-BE49-F238E27FC236}">
                  <a16:creationId xmlns:a16="http://schemas.microsoft.com/office/drawing/2014/main" id="{8678AD01-42CA-F85E-75D1-B1E192DC7E11}"/>
                </a:ext>
              </a:extLst>
            </p:cNvPr>
            <p:cNvSpPr/>
            <p:nvPr/>
          </p:nvSpPr>
          <p:spPr>
            <a:xfrm>
              <a:off x="110972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2" name="矩形 531">
              <a:extLst>
                <a:ext uri="{FF2B5EF4-FFF2-40B4-BE49-F238E27FC236}">
                  <a16:creationId xmlns:a16="http://schemas.microsoft.com/office/drawing/2014/main" id="{2792CA28-F520-5CBF-598B-1E99A2D075A3}"/>
                </a:ext>
              </a:extLst>
            </p:cNvPr>
            <p:cNvSpPr/>
            <p:nvPr/>
          </p:nvSpPr>
          <p:spPr>
            <a:xfrm>
              <a:off x="85433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3" name="矩形 532">
              <a:extLst>
                <a:ext uri="{FF2B5EF4-FFF2-40B4-BE49-F238E27FC236}">
                  <a16:creationId xmlns:a16="http://schemas.microsoft.com/office/drawing/2014/main" id="{E50A92E1-97D6-C8E1-750E-A472085016D6}"/>
                </a:ext>
              </a:extLst>
            </p:cNvPr>
            <p:cNvSpPr/>
            <p:nvPr/>
          </p:nvSpPr>
          <p:spPr>
            <a:xfrm>
              <a:off x="162049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4" name="矩形 533">
              <a:extLst>
                <a:ext uri="{FF2B5EF4-FFF2-40B4-BE49-F238E27FC236}">
                  <a16:creationId xmlns:a16="http://schemas.microsoft.com/office/drawing/2014/main" id="{72796252-32DA-655C-68E5-E2A080A75D72}"/>
                </a:ext>
              </a:extLst>
            </p:cNvPr>
            <p:cNvSpPr/>
            <p:nvPr/>
          </p:nvSpPr>
          <p:spPr>
            <a:xfrm>
              <a:off x="1365106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5" name="矩形 534">
              <a:extLst>
                <a:ext uri="{FF2B5EF4-FFF2-40B4-BE49-F238E27FC236}">
                  <a16:creationId xmlns:a16="http://schemas.microsoft.com/office/drawing/2014/main" id="{DC88AC37-4E89-ED94-6C8F-486FF224650B}"/>
                </a:ext>
              </a:extLst>
            </p:cNvPr>
            <p:cNvSpPr/>
            <p:nvPr/>
          </p:nvSpPr>
          <p:spPr>
            <a:xfrm>
              <a:off x="213126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6" name="矩形 535">
              <a:extLst>
                <a:ext uri="{FF2B5EF4-FFF2-40B4-BE49-F238E27FC236}">
                  <a16:creationId xmlns:a16="http://schemas.microsoft.com/office/drawing/2014/main" id="{F5192458-BBC8-C55E-771C-4DD0B2A8BE98}"/>
                </a:ext>
              </a:extLst>
            </p:cNvPr>
            <p:cNvSpPr/>
            <p:nvPr/>
          </p:nvSpPr>
          <p:spPr>
            <a:xfrm>
              <a:off x="187587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7" name="矩形 536">
              <a:extLst>
                <a:ext uri="{FF2B5EF4-FFF2-40B4-BE49-F238E27FC236}">
                  <a16:creationId xmlns:a16="http://schemas.microsoft.com/office/drawing/2014/main" id="{3D129B97-D354-FFBA-1A09-E5A23D44CCC4}"/>
                </a:ext>
              </a:extLst>
            </p:cNvPr>
            <p:cNvSpPr/>
            <p:nvPr/>
          </p:nvSpPr>
          <p:spPr>
            <a:xfrm>
              <a:off x="2642037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8" name="矩形 537">
              <a:extLst>
                <a:ext uri="{FF2B5EF4-FFF2-40B4-BE49-F238E27FC236}">
                  <a16:creationId xmlns:a16="http://schemas.microsoft.com/office/drawing/2014/main" id="{D154C884-9790-15D2-FE94-360AECA905B4}"/>
                </a:ext>
              </a:extLst>
            </p:cNvPr>
            <p:cNvSpPr/>
            <p:nvPr/>
          </p:nvSpPr>
          <p:spPr>
            <a:xfrm>
              <a:off x="238665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9" name="组合 538">
            <a:extLst>
              <a:ext uri="{FF2B5EF4-FFF2-40B4-BE49-F238E27FC236}">
                <a16:creationId xmlns:a16="http://schemas.microsoft.com/office/drawing/2014/main" id="{727DF0B4-F0AC-7A3A-E90B-0FCCE99C9E64}"/>
              </a:ext>
            </a:extLst>
          </p:cNvPr>
          <p:cNvGrpSpPr/>
          <p:nvPr/>
        </p:nvGrpSpPr>
        <p:grpSpPr>
          <a:xfrm>
            <a:off x="9492696" y="1916832"/>
            <a:ext cx="2435952" cy="2666213"/>
            <a:chOff x="854334" y="1124267"/>
            <a:chExt cx="3388670" cy="3708989"/>
          </a:xfrm>
        </p:grpSpPr>
        <p:sp>
          <p:nvSpPr>
            <p:cNvPr id="540" name="矩形 539">
              <a:extLst>
                <a:ext uri="{FF2B5EF4-FFF2-40B4-BE49-F238E27FC236}">
                  <a16:creationId xmlns:a16="http://schemas.microsoft.com/office/drawing/2014/main" id="{86135898-D684-9CFA-3D7C-D06CB806E1B8}"/>
                </a:ext>
              </a:extLst>
            </p:cNvPr>
            <p:cNvSpPr/>
            <p:nvPr/>
          </p:nvSpPr>
          <p:spPr>
            <a:xfrm>
              <a:off x="3516208" y="3722117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1" name="矩形 540">
              <a:extLst>
                <a:ext uri="{FF2B5EF4-FFF2-40B4-BE49-F238E27FC236}">
                  <a16:creationId xmlns:a16="http://schemas.microsoft.com/office/drawing/2014/main" id="{71058743-85FB-DB2F-9A49-13742D7685F8}"/>
                </a:ext>
              </a:extLst>
            </p:cNvPr>
            <p:cNvSpPr/>
            <p:nvPr/>
          </p:nvSpPr>
          <p:spPr>
            <a:xfrm>
              <a:off x="3260822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2" name="矩形 541">
              <a:extLst>
                <a:ext uri="{FF2B5EF4-FFF2-40B4-BE49-F238E27FC236}">
                  <a16:creationId xmlns:a16="http://schemas.microsoft.com/office/drawing/2014/main" id="{F47BC4F1-5B03-1662-C27F-46EEC8D3A37A}"/>
                </a:ext>
              </a:extLst>
            </p:cNvPr>
            <p:cNvSpPr/>
            <p:nvPr/>
          </p:nvSpPr>
          <p:spPr>
            <a:xfrm>
              <a:off x="402698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3" name="矩形 542">
              <a:extLst>
                <a:ext uri="{FF2B5EF4-FFF2-40B4-BE49-F238E27FC236}">
                  <a16:creationId xmlns:a16="http://schemas.microsoft.com/office/drawing/2014/main" id="{5590349E-E05C-0448-6EC4-AE002F396811}"/>
                </a:ext>
              </a:extLst>
            </p:cNvPr>
            <p:cNvSpPr/>
            <p:nvPr/>
          </p:nvSpPr>
          <p:spPr>
            <a:xfrm>
              <a:off x="377159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4" name="矩形 543">
              <a:extLst>
                <a:ext uri="{FF2B5EF4-FFF2-40B4-BE49-F238E27FC236}">
                  <a16:creationId xmlns:a16="http://schemas.microsoft.com/office/drawing/2014/main" id="{8DC1323F-9569-6057-F55A-F7C57B43F2BA}"/>
                </a:ext>
              </a:extLst>
            </p:cNvPr>
            <p:cNvSpPr/>
            <p:nvPr/>
          </p:nvSpPr>
          <p:spPr>
            <a:xfrm>
              <a:off x="351620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5" name="矩形 544">
              <a:extLst>
                <a:ext uri="{FF2B5EF4-FFF2-40B4-BE49-F238E27FC236}">
                  <a16:creationId xmlns:a16="http://schemas.microsoft.com/office/drawing/2014/main" id="{143C5646-3FA5-6CA8-CB67-5278E2CB6125}"/>
                </a:ext>
              </a:extLst>
            </p:cNvPr>
            <p:cNvSpPr/>
            <p:nvPr/>
          </p:nvSpPr>
          <p:spPr>
            <a:xfrm>
              <a:off x="326082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6" name="矩形 545">
              <a:extLst>
                <a:ext uri="{FF2B5EF4-FFF2-40B4-BE49-F238E27FC236}">
                  <a16:creationId xmlns:a16="http://schemas.microsoft.com/office/drawing/2014/main" id="{6EF72ED2-654F-34E7-44C9-C90BB11E37A7}"/>
                </a:ext>
              </a:extLst>
            </p:cNvPr>
            <p:cNvSpPr/>
            <p:nvPr/>
          </p:nvSpPr>
          <p:spPr>
            <a:xfrm>
              <a:off x="402698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7" name="矩形 546">
              <a:extLst>
                <a:ext uri="{FF2B5EF4-FFF2-40B4-BE49-F238E27FC236}">
                  <a16:creationId xmlns:a16="http://schemas.microsoft.com/office/drawing/2014/main" id="{BDB7787E-7957-C596-10C9-516FF8D93977}"/>
                </a:ext>
              </a:extLst>
            </p:cNvPr>
            <p:cNvSpPr/>
            <p:nvPr/>
          </p:nvSpPr>
          <p:spPr>
            <a:xfrm>
              <a:off x="377159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8" name="矩形 547">
              <a:extLst>
                <a:ext uri="{FF2B5EF4-FFF2-40B4-BE49-F238E27FC236}">
                  <a16:creationId xmlns:a16="http://schemas.microsoft.com/office/drawing/2014/main" id="{2123D1CD-EE71-B81D-3BC4-BC9CC9B55CD1}"/>
                </a:ext>
              </a:extLst>
            </p:cNvPr>
            <p:cNvSpPr/>
            <p:nvPr/>
          </p:nvSpPr>
          <p:spPr>
            <a:xfrm>
              <a:off x="351620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9" name="矩形 548">
              <a:extLst>
                <a:ext uri="{FF2B5EF4-FFF2-40B4-BE49-F238E27FC236}">
                  <a16:creationId xmlns:a16="http://schemas.microsoft.com/office/drawing/2014/main" id="{A23AE58E-AA4F-DAD1-003E-42222D1035F4}"/>
                </a:ext>
              </a:extLst>
            </p:cNvPr>
            <p:cNvSpPr/>
            <p:nvPr/>
          </p:nvSpPr>
          <p:spPr>
            <a:xfrm>
              <a:off x="326082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0" name="矩形 549">
              <a:extLst>
                <a:ext uri="{FF2B5EF4-FFF2-40B4-BE49-F238E27FC236}">
                  <a16:creationId xmlns:a16="http://schemas.microsoft.com/office/drawing/2014/main" id="{ACA7D79B-A2AF-FEE8-1B92-A4B3115CEABE}"/>
                </a:ext>
              </a:extLst>
            </p:cNvPr>
            <p:cNvSpPr/>
            <p:nvPr/>
          </p:nvSpPr>
          <p:spPr>
            <a:xfrm>
              <a:off x="402698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1" name="矩形 550">
              <a:extLst>
                <a:ext uri="{FF2B5EF4-FFF2-40B4-BE49-F238E27FC236}">
                  <a16:creationId xmlns:a16="http://schemas.microsoft.com/office/drawing/2014/main" id="{106205E9-4A1D-94AF-705A-BC35FA465995}"/>
                </a:ext>
              </a:extLst>
            </p:cNvPr>
            <p:cNvSpPr/>
            <p:nvPr/>
          </p:nvSpPr>
          <p:spPr>
            <a:xfrm>
              <a:off x="377159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2" name="矩形 551">
              <a:extLst>
                <a:ext uri="{FF2B5EF4-FFF2-40B4-BE49-F238E27FC236}">
                  <a16:creationId xmlns:a16="http://schemas.microsoft.com/office/drawing/2014/main" id="{7816C44B-5980-574B-6DAC-38CA8AB7DDC0}"/>
                </a:ext>
              </a:extLst>
            </p:cNvPr>
            <p:cNvSpPr/>
            <p:nvPr/>
          </p:nvSpPr>
          <p:spPr>
            <a:xfrm>
              <a:off x="351620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3" name="矩形 552">
              <a:extLst>
                <a:ext uri="{FF2B5EF4-FFF2-40B4-BE49-F238E27FC236}">
                  <a16:creationId xmlns:a16="http://schemas.microsoft.com/office/drawing/2014/main" id="{174C44C0-164F-0671-8F0B-E4E1AB461581}"/>
                </a:ext>
              </a:extLst>
            </p:cNvPr>
            <p:cNvSpPr/>
            <p:nvPr/>
          </p:nvSpPr>
          <p:spPr>
            <a:xfrm>
              <a:off x="326082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4" name="矩形 553">
              <a:extLst>
                <a:ext uri="{FF2B5EF4-FFF2-40B4-BE49-F238E27FC236}">
                  <a16:creationId xmlns:a16="http://schemas.microsoft.com/office/drawing/2014/main" id="{1EF77667-94B1-8DD1-084D-5394EF162D2F}"/>
                </a:ext>
              </a:extLst>
            </p:cNvPr>
            <p:cNvSpPr/>
            <p:nvPr/>
          </p:nvSpPr>
          <p:spPr>
            <a:xfrm>
              <a:off x="402698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5" name="矩形 554">
              <a:extLst>
                <a:ext uri="{FF2B5EF4-FFF2-40B4-BE49-F238E27FC236}">
                  <a16:creationId xmlns:a16="http://schemas.microsoft.com/office/drawing/2014/main" id="{5427FB55-46B6-161E-28DD-BE9D7832DB92}"/>
                </a:ext>
              </a:extLst>
            </p:cNvPr>
            <p:cNvSpPr/>
            <p:nvPr/>
          </p:nvSpPr>
          <p:spPr>
            <a:xfrm>
              <a:off x="377159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6" name="矩形 555">
              <a:extLst>
                <a:ext uri="{FF2B5EF4-FFF2-40B4-BE49-F238E27FC236}">
                  <a16:creationId xmlns:a16="http://schemas.microsoft.com/office/drawing/2014/main" id="{DC54FB54-0CDD-B4BD-D260-0F97E38C4E5D}"/>
                </a:ext>
              </a:extLst>
            </p:cNvPr>
            <p:cNvSpPr/>
            <p:nvPr/>
          </p:nvSpPr>
          <p:spPr>
            <a:xfrm>
              <a:off x="3516208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7" name="矩形 556">
              <a:extLst>
                <a:ext uri="{FF2B5EF4-FFF2-40B4-BE49-F238E27FC236}">
                  <a16:creationId xmlns:a16="http://schemas.microsoft.com/office/drawing/2014/main" id="{E9A8E021-4609-030A-3055-0713CAE04712}"/>
                </a:ext>
              </a:extLst>
            </p:cNvPr>
            <p:cNvSpPr/>
            <p:nvPr/>
          </p:nvSpPr>
          <p:spPr>
            <a:xfrm>
              <a:off x="3260822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8" name="矩形 557">
              <a:extLst>
                <a:ext uri="{FF2B5EF4-FFF2-40B4-BE49-F238E27FC236}">
                  <a16:creationId xmlns:a16="http://schemas.microsoft.com/office/drawing/2014/main" id="{E8CB666D-0C86-3C2E-B15B-F45AA900B3BD}"/>
                </a:ext>
              </a:extLst>
            </p:cNvPr>
            <p:cNvSpPr/>
            <p:nvPr/>
          </p:nvSpPr>
          <p:spPr>
            <a:xfrm>
              <a:off x="4026980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9" name="矩形 558">
              <a:extLst>
                <a:ext uri="{FF2B5EF4-FFF2-40B4-BE49-F238E27FC236}">
                  <a16:creationId xmlns:a16="http://schemas.microsoft.com/office/drawing/2014/main" id="{4AD69A39-A179-BA6E-6750-31C1B5027AB6}"/>
                </a:ext>
              </a:extLst>
            </p:cNvPr>
            <p:cNvSpPr/>
            <p:nvPr/>
          </p:nvSpPr>
          <p:spPr>
            <a:xfrm>
              <a:off x="3771594" y="112426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0" name="矩形 559">
              <a:extLst>
                <a:ext uri="{FF2B5EF4-FFF2-40B4-BE49-F238E27FC236}">
                  <a16:creationId xmlns:a16="http://schemas.microsoft.com/office/drawing/2014/main" id="{D59A5B0C-5ECF-ED7D-3429-01AEE012D776}"/>
                </a:ext>
              </a:extLst>
            </p:cNvPr>
            <p:cNvSpPr/>
            <p:nvPr/>
          </p:nvSpPr>
          <p:spPr>
            <a:xfrm>
              <a:off x="3516208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1" name="矩形 560">
              <a:extLst>
                <a:ext uri="{FF2B5EF4-FFF2-40B4-BE49-F238E27FC236}">
                  <a16:creationId xmlns:a16="http://schemas.microsoft.com/office/drawing/2014/main" id="{448CFB3B-2BE1-41A5-C638-B60D5D43E180}"/>
                </a:ext>
              </a:extLst>
            </p:cNvPr>
            <p:cNvSpPr/>
            <p:nvPr/>
          </p:nvSpPr>
          <p:spPr>
            <a:xfrm>
              <a:off x="3260822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2" name="矩形 561">
              <a:extLst>
                <a:ext uri="{FF2B5EF4-FFF2-40B4-BE49-F238E27FC236}">
                  <a16:creationId xmlns:a16="http://schemas.microsoft.com/office/drawing/2014/main" id="{2D78BEE5-13FA-EAFF-E22E-D6738F6B7549}"/>
                </a:ext>
              </a:extLst>
            </p:cNvPr>
            <p:cNvSpPr/>
            <p:nvPr/>
          </p:nvSpPr>
          <p:spPr>
            <a:xfrm>
              <a:off x="4026980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3" name="矩形 562">
              <a:extLst>
                <a:ext uri="{FF2B5EF4-FFF2-40B4-BE49-F238E27FC236}">
                  <a16:creationId xmlns:a16="http://schemas.microsoft.com/office/drawing/2014/main" id="{E69B2DBC-EF20-A26D-2067-5582C0E07C94}"/>
                </a:ext>
              </a:extLst>
            </p:cNvPr>
            <p:cNvSpPr/>
            <p:nvPr/>
          </p:nvSpPr>
          <p:spPr>
            <a:xfrm>
              <a:off x="3771594" y="14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4" name="矩形 563">
              <a:extLst>
                <a:ext uri="{FF2B5EF4-FFF2-40B4-BE49-F238E27FC236}">
                  <a16:creationId xmlns:a16="http://schemas.microsoft.com/office/drawing/2014/main" id="{1629EA51-8FEA-6C7D-7FE2-34574A884F68}"/>
                </a:ext>
              </a:extLst>
            </p:cNvPr>
            <p:cNvSpPr/>
            <p:nvPr/>
          </p:nvSpPr>
          <p:spPr>
            <a:xfrm>
              <a:off x="3516208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5" name="矩形 564">
              <a:extLst>
                <a:ext uri="{FF2B5EF4-FFF2-40B4-BE49-F238E27FC236}">
                  <a16:creationId xmlns:a16="http://schemas.microsoft.com/office/drawing/2014/main" id="{4C7F19C3-095E-18BA-33C9-1495318B6951}"/>
                </a:ext>
              </a:extLst>
            </p:cNvPr>
            <p:cNvSpPr/>
            <p:nvPr/>
          </p:nvSpPr>
          <p:spPr>
            <a:xfrm>
              <a:off x="3260822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6" name="矩形 565">
              <a:extLst>
                <a:ext uri="{FF2B5EF4-FFF2-40B4-BE49-F238E27FC236}">
                  <a16:creationId xmlns:a16="http://schemas.microsoft.com/office/drawing/2014/main" id="{8157276F-513E-6AFD-2828-E4241C50B105}"/>
                </a:ext>
              </a:extLst>
            </p:cNvPr>
            <p:cNvSpPr/>
            <p:nvPr/>
          </p:nvSpPr>
          <p:spPr>
            <a:xfrm>
              <a:off x="4026980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7" name="矩形 566">
              <a:extLst>
                <a:ext uri="{FF2B5EF4-FFF2-40B4-BE49-F238E27FC236}">
                  <a16:creationId xmlns:a16="http://schemas.microsoft.com/office/drawing/2014/main" id="{68553B20-C823-BBDA-DF09-C692A350595F}"/>
                </a:ext>
              </a:extLst>
            </p:cNvPr>
            <p:cNvSpPr/>
            <p:nvPr/>
          </p:nvSpPr>
          <p:spPr>
            <a:xfrm>
              <a:off x="3771594" y="171768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8" name="矩形 567">
              <a:extLst>
                <a:ext uri="{FF2B5EF4-FFF2-40B4-BE49-F238E27FC236}">
                  <a16:creationId xmlns:a16="http://schemas.microsoft.com/office/drawing/2014/main" id="{CE92A095-B1C5-E5AE-D3F3-3627EAF85E9B}"/>
                </a:ext>
              </a:extLst>
            </p:cNvPr>
            <p:cNvSpPr/>
            <p:nvPr/>
          </p:nvSpPr>
          <p:spPr>
            <a:xfrm>
              <a:off x="3516208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9" name="矩形 568">
              <a:extLst>
                <a:ext uri="{FF2B5EF4-FFF2-40B4-BE49-F238E27FC236}">
                  <a16:creationId xmlns:a16="http://schemas.microsoft.com/office/drawing/2014/main" id="{072575C5-B0B9-2D4F-9DF0-8C69FBC8AF8F}"/>
                </a:ext>
              </a:extLst>
            </p:cNvPr>
            <p:cNvSpPr/>
            <p:nvPr/>
          </p:nvSpPr>
          <p:spPr>
            <a:xfrm>
              <a:off x="3260822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0" name="矩形 569">
              <a:extLst>
                <a:ext uri="{FF2B5EF4-FFF2-40B4-BE49-F238E27FC236}">
                  <a16:creationId xmlns:a16="http://schemas.microsoft.com/office/drawing/2014/main" id="{AF6FFD75-7DF9-A134-102F-7FF3AFB3624A}"/>
                </a:ext>
              </a:extLst>
            </p:cNvPr>
            <p:cNvSpPr/>
            <p:nvPr/>
          </p:nvSpPr>
          <p:spPr>
            <a:xfrm>
              <a:off x="4026980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1" name="矩形 570">
              <a:extLst>
                <a:ext uri="{FF2B5EF4-FFF2-40B4-BE49-F238E27FC236}">
                  <a16:creationId xmlns:a16="http://schemas.microsoft.com/office/drawing/2014/main" id="{C3E95D6A-0F52-70F5-FAB7-B503FE1A6B43}"/>
                </a:ext>
              </a:extLst>
            </p:cNvPr>
            <p:cNvSpPr/>
            <p:nvPr/>
          </p:nvSpPr>
          <p:spPr>
            <a:xfrm>
              <a:off x="3771594" y="201938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2" name="矩形 571">
              <a:extLst>
                <a:ext uri="{FF2B5EF4-FFF2-40B4-BE49-F238E27FC236}">
                  <a16:creationId xmlns:a16="http://schemas.microsoft.com/office/drawing/2014/main" id="{A47CFDCC-5CEC-B61F-7B9C-02B7F46C6DB5}"/>
                </a:ext>
              </a:extLst>
            </p:cNvPr>
            <p:cNvSpPr/>
            <p:nvPr/>
          </p:nvSpPr>
          <p:spPr>
            <a:xfrm>
              <a:off x="3516208" y="2312299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3" name="矩形 572">
              <a:extLst>
                <a:ext uri="{FF2B5EF4-FFF2-40B4-BE49-F238E27FC236}">
                  <a16:creationId xmlns:a16="http://schemas.microsoft.com/office/drawing/2014/main" id="{A403CA8D-EEC8-9211-2BEE-6E6B08C8D6E0}"/>
                </a:ext>
              </a:extLst>
            </p:cNvPr>
            <p:cNvSpPr/>
            <p:nvPr/>
          </p:nvSpPr>
          <p:spPr>
            <a:xfrm>
              <a:off x="3260822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4" name="矩形 573">
              <a:extLst>
                <a:ext uri="{FF2B5EF4-FFF2-40B4-BE49-F238E27FC236}">
                  <a16:creationId xmlns:a16="http://schemas.microsoft.com/office/drawing/2014/main" id="{B0277A98-7B1D-8250-713B-BB475888AC84}"/>
                </a:ext>
              </a:extLst>
            </p:cNvPr>
            <p:cNvSpPr/>
            <p:nvPr/>
          </p:nvSpPr>
          <p:spPr>
            <a:xfrm>
              <a:off x="4026980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5" name="矩形 574">
              <a:extLst>
                <a:ext uri="{FF2B5EF4-FFF2-40B4-BE49-F238E27FC236}">
                  <a16:creationId xmlns:a16="http://schemas.microsoft.com/office/drawing/2014/main" id="{BE1B1186-F655-E12E-B2D1-8E3DF45F0769}"/>
                </a:ext>
              </a:extLst>
            </p:cNvPr>
            <p:cNvSpPr/>
            <p:nvPr/>
          </p:nvSpPr>
          <p:spPr>
            <a:xfrm>
              <a:off x="3771594" y="231229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6" name="矩形 575">
              <a:extLst>
                <a:ext uri="{FF2B5EF4-FFF2-40B4-BE49-F238E27FC236}">
                  <a16:creationId xmlns:a16="http://schemas.microsoft.com/office/drawing/2014/main" id="{60A7D52A-7415-4BE3-B635-7D4E4BABA487}"/>
                </a:ext>
              </a:extLst>
            </p:cNvPr>
            <p:cNvSpPr/>
            <p:nvPr/>
          </p:nvSpPr>
          <p:spPr>
            <a:xfrm>
              <a:off x="3516208" y="2600331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7" name="矩形 576">
              <a:extLst>
                <a:ext uri="{FF2B5EF4-FFF2-40B4-BE49-F238E27FC236}">
                  <a16:creationId xmlns:a16="http://schemas.microsoft.com/office/drawing/2014/main" id="{243A8C74-A3C5-2AD9-E95A-DD87204A225A}"/>
                </a:ext>
              </a:extLst>
            </p:cNvPr>
            <p:cNvSpPr/>
            <p:nvPr/>
          </p:nvSpPr>
          <p:spPr>
            <a:xfrm>
              <a:off x="3260822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8" name="矩形 577">
              <a:extLst>
                <a:ext uri="{FF2B5EF4-FFF2-40B4-BE49-F238E27FC236}">
                  <a16:creationId xmlns:a16="http://schemas.microsoft.com/office/drawing/2014/main" id="{80F86B53-4426-B257-E576-C285914D479D}"/>
                </a:ext>
              </a:extLst>
            </p:cNvPr>
            <p:cNvSpPr/>
            <p:nvPr/>
          </p:nvSpPr>
          <p:spPr>
            <a:xfrm>
              <a:off x="4026980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9" name="矩形 578">
              <a:extLst>
                <a:ext uri="{FF2B5EF4-FFF2-40B4-BE49-F238E27FC236}">
                  <a16:creationId xmlns:a16="http://schemas.microsoft.com/office/drawing/2014/main" id="{8869C7E8-AA7D-1447-C264-F4B1542BCB1F}"/>
                </a:ext>
              </a:extLst>
            </p:cNvPr>
            <p:cNvSpPr/>
            <p:nvPr/>
          </p:nvSpPr>
          <p:spPr>
            <a:xfrm>
              <a:off x="3771594" y="2600331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0" name="矩形 579">
              <a:extLst>
                <a:ext uri="{FF2B5EF4-FFF2-40B4-BE49-F238E27FC236}">
                  <a16:creationId xmlns:a16="http://schemas.microsoft.com/office/drawing/2014/main" id="{D9D5C769-7074-F606-903F-93F7B02796E8}"/>
                </a:ext>
              </a:extLst>
            </p:cNvPr>
            <p:cNvSpPr/>
            <p:nvPr/>
          </p:nvSpPr>
          <p:spPr>
            <a:xfrm>
              <a:off x="3516208" y="2905720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1" name="矩形 580">
              <a:extLst>
                <a:ext uri="{FF2B5EF4-FFF2-40B4-BE49-F238E27FC236}">
                  <a16:creationId xmlns:a16="http://schemas.microsoft.com/office/drawing/2014/main" id="{6C699FC0-04C5-1980-0991-CD227EB9D007}"/>
                </a:ext>
              </a:extLst>
            </p:cNvPr>
            <p:cNvSpPr/>
            <p:nvPr/>
          </p:nvSpPr>
          <p:spPr>
            <a:xfrm>
              <a:off x="3260822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2" name="矩形 581">
              <a:extLst>
                <a:ext uri="{FF2B5EF4-FFF2-40B4-BE49-F238E27FC236}">
                  <a16:creationId xmlns:a16="http://schemas.microsoft.com/office/drawing/2014/main" id="{7A7384EE-899D-7554-A416-7F40E6A499EB}"/>
                </a:ext>
              </a:extLst>
            </p:cNvPr>
            <p:cNvSpPr/>
            <p:nvPr/>
          </p:nvSpPr>
          <p:spPr>
            <a:xfrm>
              <a:off x="4026980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3" name="矩形 582">
              <a:extLst>
                <a:ext uri="{FF2B5EF4-FFF2-40B4-BE49-F238E27FC236}">
                  <a16:creationId xmlns:a16="http://schemas.microsoft.com/office/drawing/2014/main" id="{A85CC209-065F-C19E-07C3-A2C6A3710E2F}"/>
                </a:ext>
              </a:extLst>
            </p:cNvPr>
            <p:cNvSpPr/>
            <p:nvPr/>
          </p:nvSpPr>
          <p:spPr>
            <a:xfrm>
              <a:off x="3771594" y="29057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4" name="矩形 583">
              <a:extLst>
                <a:ext uri="{FF2B5EF4-FFF2-40B4-BE49-F238E27FC236}">
                  <a16:creationId xmlns:a16="http://schemas.microsoft.com/office/drawing/2014/main" id="{4EA25CFD-FB93-EAD7-7778-AB3CF72C91CD}"/>
                </a:ext>
              </a:extLst>
            </p:cNvPr>
            <p:cNvSpPr/>
            <p:nvPr/>
          </p:nvSpPr>
          <p:spPr>
            <a:xfrm>
              <a:off x="3516208" y="3207414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5" name="矩形 584">
              <a:extLst>
                <a:ext uri="{FF2B5EF4-FFF2-40B4-BE49-F238E27FC236}">
                  <a16:creationId xmlns:a16="http://schemas.microsoft.com/office/drawing/2014/main" id="{D6C8D36D-C367-0D08-2924-E6E6A2154A62}"/>
                </a:ext>
              </a:extLst>
            </p:cNvPr>
            <p:cNvSpPr/>
            <p:nvPr/>
          </p:nvSpPr>
          <p:spPr>
            <a:xfrm>
              <a:off x="3260822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6" name="矩形 585">
              <a:extLst>
                <a:ext uri="{FF2B5EF4-FFF2-40B4-BE49-F238E27FC236}">
                  <a16:creationId xmlns:a16="http://schemas.microsoft.com/office/drawing/2014/main" id="{AAB9CBBD-FAE2-7EA5-759B-69939A10E5B7}"/>
                </a:ext>
              </a:extLst>
            </p:cNvPr>
            <p:cNvSpPr/>
            <p:nvPr/>
          </p:nvSpPr>
          <p:spPr>
            <a:xfrm>
              <a:off x="4026980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7" name="矩形 586">
              <a:extLst>
                <a:ext uri="{FF2B5EF4-FFF2-40B4-BE49-F238E27FC236}">
                  <a16:creationId xmlns:a16="http://schemas.microsoft.com/office/drawing/2014/main" id="{B8A6A846-8825-F427-1B98-570571257F2C}"/>
                </a:ext>
              </a:extLst>
            </p:cNvPr>
            <p:cNvSpPr/>
            <p:nvPr/>
          </p:nvSpPr>
          <p:spPr>
            <a:xfrm>
              <a:off x="3771594" y="320741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8" name="矩形 587">
              <a:extLst>
                <a:ext uri="{FF2B5EF4-FFF2-40B4-BE49-F238E27FC236}">
                  <a16:creationId xmlns:a16="http://schemas.microsoft.com/office/drawing/2014/main" id="{106C5133-B127-AD91-9457-95A6FF451F32}"/>
                </a:ext>
              </a:extLst>
            </p:cNvPr>
            <p:cNvSpPr/>
            <p:nvPr/>
          </p:nvSpPr>
          <p:spPr>
            <a:xfrm>
              <a:off x="1109720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9" name="矩形 588">
              <a:extLst>
                <a:ext uri="{FF2B5EF4-FFF2-40B4-BE49-F238E27FC236}">
                  <a16:creationId xmlns:a16="http://schemas.microsoft.com/office/drawing/2014/main" id="{84343010-D9BC-13F0-88AB-C31362048D30}"/>
                </a:ext>
              </a:extLst>
            </p:cNvPr>
            <p:cNvSpPr/>
            <p:nvPr/>
          </p:nvSpPr>
          <p:spPr>
            <a:xfrm>
              <a:off x="854334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0" name="矩形 589">
              <a:extLst>
                <a:ext uri="{FF2B5EF4-FFF2-40B4-BE49-F238E27FC236}">
                  <a16:creationId xmlns:a16="http://schemas.microsoft.com/office/drawing/2014/main" id="{DC7CD3EE-BEBB-A821-7674-FD48E94172E4}"/>
                </a:ext>
              </a:extLst>
            </p:cNvPr>
            <p:cNvSpPr/>
            <p:nvPr/>
          </p:nvSpPr>
          <p:spPr>
            <a:xfrm>
              <a:off x="1620492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1" name="矩形 590">
              <a:extLst>
                <a:ext uri="{FF2B5EF4-FFF2-40B4-BE49-F238E27FC236}">
                  <a16:creationId xmlns:a16="http://schemas.microsoft.com/office/drawing/2014/main" id="{6A01C146-5EC5-6799-13A4-21E6C132DD59}"/>
                </a:ext>
              </a:extLst>
            </p:cNvPr>
            <p:cNvSpPr/>
            <p:nvPr/>
          </p:nvSpPr>
          <p:spPr>
            <a:xfrm>
              <a:off x="1365106" y="3722117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2" name="矩形 591">
              <a:extLst>
                <a:ext uri="{FF2B5EF4-FFF2-40B4-BE49-F238E27FC236}">
                  <a16:creationId xmlns:a16="http://schemas.microsoft.com/office/drawing/2014/main" id="{4B06C127-3F7C-4E8F-2AC7-4E98F197E879}"/>
                </a:ext>
              </a:extLst>
            </p:cNvPr>
            <p:cNvSpPr/>
            <p:nvPr/>
          </p:nvSpPr>
          <p:spPr>
            <a:xfrm>
              <a:off x="2131264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3" name="矩形 592">
              <a:extLst>
                <a:ext uri="{FF2B5EF4-FFF2-40B4-BE49-F238E27FC236}">
                  <a16:creationId xmlns:a16="http://schemas.microsoft.com/office/drawing/2014/main" id="{12AE38C6-4F92-44C4-A13F-90853F784994}"/>
                </a:ext>
              </a:extLst>
            </p:cNvPr>
            <p:cNvSpPr/>
            <p:nvPr/>
          </p:nvSpPr>
          <p:spPr>
            <a:xfrm>
              <a:off x="1875878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4" name="矩形 593">
              <a:extLst>
                <a:ext uri="{FF2B5EF4-FFF2-40B4-BE49-F238E27FC236}">
                  <a16:creationId xmlns:a16="http://schemas.microsoft.com/office/drawing/2014/main" id="{537862A5-C448-B205-09AE-28C4488E368E}"/>
                </a:ext>
              </a:extLst>
            </p:cNvPr>
            <p:cNvSpPr/>
            <p:nvPr/>
          </p:nvSpPr>
          <p:spPr>
            <a:xfrm>
              <a:off x="2642037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5" name="矩形 594">
              <a:extLst>
                <a:ext uri="{FF2B5EF4-FFF2-40B4-BE49-F238E27FC236}">
                  <a16:creationId xmlns:a16="http://schemas.microsoft.com/office/drawing/2014/main" id="{CA350ED1-2FA2-4ECC-02A8-06CFEC7785EF}"/>
                </a:ext>
              </a:extLst>
            </p:cNvPr>
            <p:cNvSpPr/>
            <p:nvPr/>
          </p:nvSpPr>
          <p:spPr>
            <a:xfrm>
              <a:off x="2386650" y="3722117"/>
              <a:ext cx="216024" cy="216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6" name="矩形 595">
              <a:extLst>
                <a:ext uri="{FF2B5EF4-FFF2-40B4-BE49-F238E27FC236}">
                  <a16:creationId xmlns:a16="http://schemas.microsoft.com/office/drawing/2014/main" id="{D134AC12-8A0B-BF7D-5059-B8CD3221AC82}"/>
                </a:ext>
              </a:extLst>
            </p:cNvPr>
            <p:cNvSpPr/>
            <p:nvPr/>
          </p:nvSpPr>
          <p:spPr>
            <a:xfrm>
              <a:off x="110972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7" name="矩形 596">
              <a:extLst>
                <a:ext uri="{FF2B5EF4-FFF2-40B4-BE49-F238E27FC236}">
                  <a16:creationId xmlns:a16="http://schemas.microsoft.com/office/drawing/2014/main" id="{96FEC693-A950-004B-54F6-29028D901D93}"/>
                </a:ext>
              </a:extLst>
            </p:cNvPr>
            <p:cNvSpPr/>
            <p:nvPr/>
          </p:nvSpPr>
          <p:spPr>
            <a:xfrm>
              <a:off x="85433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8" name="矩形 597">
              <a:extLst>
                <a:ext uri="{FF2B5EF4-FFF2-40B4-BE49-F238E27FC236}">
                  <a16:creationId xmlns:a16="http://schemas.microsoft.com/office/drawing/2014/main" id="{D3AB7282-024E-4697-7C25-5EF9A9707BDB}"/>
                </a:ext>
              </a:extLst>
            </p:cNvPr>
            <p:cNvSpPr/>
            <p:nvPr/>
          </p:nvSpPr>
          <p:spPr>
            <a:xfrm>
              <a:off x="1620492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9" name="矩形 598">
              <a:extLst>
                <a:ext uri="{FF2B5EF4-FFF2-40B4-BE49-F238E27FC236}">
                  <a16:creationId xmlns:a16="http://schemas.microsoft.com/office/drawing/2014/main" id="{14D6E46A-7D7D-D913-CA25-8C5B12F67CE8}"/>
                </a:ext>
              </a:extLst>
            </p:cNvPr>
            <p:cNvSpPr/>
            <p:nvPr/>
          </p:nvSpPr>
          <p:spPr>
            <a:xfrm>
              <a:off x="1365106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0" name="矩形 599">
              <a:extLst>
                <a:ext uri="{FF2B5EF4-FFF2-40B4-BE49-F238E27FC236}">
                  <a16:creationId xmlns:a16="http://schemas.microsoft.com/office/drawing/2014/main" id="{D4414623-5E02-9FCF-335E-20A9757AB3D9}"/>
                </a:ext>
              </a:extLst>
            </p:cNvPr>
            <p:cNvSpPr/>
            <p:nvPr/>
          </p:nvSpPr>
          <p:spPr>
            <a:xfrm>
              <a:off x="2131264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矩形 600">
              <a:extLst>
                <a:ext uri="{FF2B5EF4-FFF2-40B4-BE49-F238E27FC236}">
                  <a16:creationId xmlns:a16="http://schemas.microsoft.com/office/drawing/2014/main" id="{AE238504-AA86-2DC1-12DC-F4027011FE28}"/>
                </a:ext>
              </a:extLst>
            </p:cNvPr>
            <p:cNvSpPr/>
            <p:nvPr/>
          </p:nvSpPr>
          <p:spPr>
            <a:xfrm>
              <a:off x="1875878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2" name="矩形 601">
              <a:extLst>
                <a:ext uri="{FF2B5EF4-FFF2-40B4-BE49-F238E27FC236}">
                  <a16:creationId xmlns:a16="http://schemas.microsoft.com/office/drawing/2014/main" id="{E1EEC505-A87B-C7A5-DD8B-C9459E291589}"/>
                </a:ext>
              </a:extLst>
            </p:cNvPr>
            <p:cNvSpPr/>
            <p:nvPr/>
          </p:nvSpPr>
          <p:spPr>
            <a:xfrm>
              <a:off x="2642037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矩形 602">
              <a:extLst>
                <a:ext uri="{FF2B5EF4-FFF2-40B4-BE49-F238E27FC236}">
                  <a16:creationId xmlns:a16="http://schemas.microsoft.com/office/drawing/2014/main" id="{57C16B19-85F4-0FB9-662D-F1B2E14CCF3D}"/>
                </a:ext>
              </a:extLst>
            </p:cNvPr>
            <p:cNvSpPr/>
            <p:nvPr/>
          </p:nvSpPr>
          <p:spPr>
            <a:xfrm>
              <a:off x="2386650" y="4010149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4" name="矩形 603">
              <a:extLst>
                <a:ext uri="{FF2B5EF4-FFF2-40B4-BE49-F238E27FC236}">
                  <a16:creationId xmlns:a16="http://schemas.microsoft.com/office/drawing/2014/main" id="{6D7AB4D8-ECAE-09AB-D891-C045213368DE}"/>
                </a:ext>
              </a:extLst>
            </p:cNvPr>
            <p:cNvSpPr/>
            <p:nvPr/>
          </p:nvSpPr>
          <p:spPr>
            <a:xfrm>
              <a:off x="110972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5" name="矩形 604">
              <a:extLst>
                <a:ext uri="{FF2B5EF4-FFF2-40B4-BE49-F238E27FC236}">
                  <a16:creationId xmlns:a16="http://schemas.microsoft.com/office/drawing/2014/main" id="{13C010B7-E1FC-73D2-C6D6-8816326F6A75}"/>
                </a:ext>
              </a:extLst>
            </p:cNvPr>
            <p:cNvSpPr/>
            <p:nvPr/>
          </p:nvSpPr>
          <p:spPr>
            <a:xfrm>
              <a:off x="85433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6" name="矩形 605">
              <a:extLst>
                <a:ext uri="{FF2B5EF4-FFF2-40B4-BE49-F238E27FC236}">
                  <a16:creationId xmlns:a16="http://schemas.microsoft.com/office/drawing/2014/main" id="{EB1D4FE8-B53D-F4AE-7B9A-84AD2C1C77CB}"/>
                </a:ext>
              </a:extLst>
            </p:cNvPr>
            <p:cNvSpPr/>
            <p:nvPr/>
          </p:nvSpPr>
          <p:spPr>
            <a:xfrm>
              <a:off x="1620492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7" name="矩形 606">
              <a:extLst>
                <a:ext uri="{FF2B5EF4-FFF2-40B4-BE49-F238E27FC236}">
                  <a16:creationId xmlns:a16="http://schemas.microsoft.com/office/drawing/2014/main" id="{169FE177-2AE4-EC8A-0CF5-D70F1CD3D9F1}"/>
                </a:ext>
              </a:extLst>
            </p:cNvPr>
            <p:cNvSpPr/>
            <p:nvPr/>
          </p:nvSpPr>
          <p:spPr>
            <a:xfrm>
              <a:off x="1365106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8" name="矩形 607">
              <a:extLst>
                <a:ext uri="{FF2B5EF4-FFF2-40B4-BE49-F238E27FC236}">
                  <a16:creationId xmlns:a16="http://schemas.microsoft.com/office/drawing/2014/main" id="{B79DEC05-3723-4290-43EC-E112BD92FADC}"/>
                </a:ext>
              </a:extLst>
            </p:cNvPr>
            <p:cNvSpPr/>
            <p:nvPr/>
          </p:nvSpPr>
          <p:spPr>
            <a:xfrm>
              <a:off x="2131264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9" name="矩形 608">
              <a:extLst>
                <a:ext uri="{FF2B5EF4-FFF2-40B4-BE49-F238E27FC236}">
                  <a16:creationId xmlns:a16="http://schemas.microsoft.com/office/drawing/2014/main" id="{D1BBAB55-020A-ECE9-15EA-7E5931C4F9AB}"/>
                </a:ext>
              </a:extLst>
            </p:cNvPr>
            <p:cNvSpPr/>
            <p:nvPr/>
          </p:nvSpPr>
          <p:spPr>
            <a:xfrm>
              <a:off x="1875878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0" name="矩形 609">
              <a:extLst>
                <a:ext uri="{FF2B5EF4-FFF2-40B4-BE49-F238E27FC236}">
                  <a16:creationId xmlns:a16="http://schemas.microsoft.com/office/drawing/2014/main" id="{645C4CCF-D7C1-B108-B6CC-D63EAC6C3B2C}"/>
                </a:ext>
              </a:extLst>
            </p:cNvPr>
            <p:cNvSpPr/>
            <p:nvPr/>
          </p:nvSpPr>
          <p:spPr>
            <a:xfrm>
              <a:off x="2642037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1" name="矩形 610">
              <a:extLst>
                <a:ext uri="{FF2B5EF4-FFF2-40B4-BE49-F238E27FC236}">
                  <a16:creationId xmlns:a16="http://schemas.microsoft.com/office/drawing/2014/main" id="{762AED4B-F078-414D-A14A-6B6112FCA5D2}"/>
                </a:ext>
              </a:extLst>
            </p:cNvPr>
            <p:cNvSpPr/>
            <p:nvPr/>
          </p:nvSpPr>
          <p:spPr>
            <a:xfrm>
              <a:off x="2386650" y="431553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2" name="矩形 611">
              <a:extLst>
                <a:ext uri="{FF2B5EF4-FFF2-40B4-BE49-F238E27FC236}">
                  <a16:creationId xmlns:a16="http://schemas.microsoft.com/office/drawing/2014/main" id="{75CD0E9B-521A-537E-A4D6-2AC5F7A9B1D6}"/>
                </a:ext>
              </a:extLst>
            </p:cNvPr>
            <p:cNvSpPr/>
            <p:nvPr/>
          </p:nvSpPr>
          <p:spPr>
            <a:xfrm>
              <a:off x="110972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3" name="矩形 612">
              <a:extLst>
                <a:ext uri="{FF2B5EF4-FFF2-40B4-BE49-F238E27FC236}">
                  <a16:creationId xmlns:a16="http://schemas.microsoft.com/office/drawing/2014/main" id="{473174CD-C59F-F8B9-6CDA-395F2F365313}"/>
                </a:ext>
              </a:extLst>
            </p:cNvPr>
            <p:cNvSpPr/>
            <p:nvPr/>
          </p:nvSpPr>
          <p:spPr>
            <a:xfrm>
              <a:off x="85433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4" name="矩形 613">
              <a:extLst>
                <a:ext uri="{FF2B5EF4-FFF2-40B4-BE49-F238E27FC236}">
                  <a16:creationId xmlns:a16="http://schemas.microsoft.com/office/drawing/2014/main" id="{EBE36E85-A0AA-662F-7A87-49BE0DAE99B5}"/>
                </a:ext>
              </a:extLst>
            </p:cNvPr>
            <p:cNvSpPr/>
            <p:nvPr/>
          </p:nvSpPr>
          <p:spPr>
            <a:xfrm>
              <a:off x="1620492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5" name="矩形 614">
              <a:extLst>
                <a:ext uri="{FF2B5EF4-FFF2-40B4-BE49-F238E27FC236}">
                  <a16:creationId xmlns:a16="http://schemas.microsoft.com/office/drawing/2014/main" id="{17E06001-3F40-609D-9541-B2D7184F0578}"/>
                </a:ext>
              </a:extLst>
            </p:cNvPr>
            <p:cNvSpPr/>
            <p:nvPr/>
          </p:nvSpPr>
          <p:spPr>
            <a:xfrm>
              <a:off x="1365106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6" name="矩形 615">
              <a:extLst>
                <a:ext uri="{FF2B5EF4-FFF2-40B4-BE49-F238E27FC236}">
                  <a16:creationId xmlns:a16="http://schemas.microsoft.com/office/drawing/2014/main" id="{12322F28-56D9-DB11-EA72-BD1B0CCDE66D}"/>
                </a:ext>
              </a:extLst>
            </p:cNvPr>
            <p:cNvSpPr/>
            <p:nvPr/>
          </p:nvSpPr>
          <p:spPr>
            <a:xfrm>
              <a:off x="2131264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7" name="矩形 616">
              <a:extLst>
                <a:ext uri="{FF2B5EF4-FFF2-40B4-BE49-F238E27FC236}">
                  <a16:creationId xmlns:a16="http://schemas.microsoft.com/office/drawing/2014/main" id="{CE21F736-DFF2-46E8-5B1B-AAA3AEE34BCA}"/>
                </a:ext>
              </a:extLst>
            </p:cNvPr>
            <p:cNvSpPr/>
            <p:nvPr/>
          </p:nvSpPr>
          <p:spPr>
            <a:xfrm>
              <a:off x="1875878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8" name="矩形 617">
              <a:extLst>
                <a:ext uri="{FF2B5EF4-FFF2-40B4-BE49-F238E27FC236}">
                  <a16:creationId xmlns:a16="http://schemas.microsoft.com/office/drawing/2014/main" id="{65608848-C7AE-9144-457C-E1123C5EAA41}"/>
                </a:ext>
              </a:extLst>
            </p:cNvPr>
            <p:cNvSpPr/>
            <p:nvPr/>
          </p:nvSpPr>
          <p:spPr>
            <a:xfrm>
              <a:off x="2642037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9" name="矩形 618">
              <a:extLst>
                <a:ext uri="{FF2B5EF4-FFF2-40B4-BE49-F238E27FC236}">
                  <a16:creationId xmlns:a16="http://schemas.microsoft.com/office/drawing/2014/main" id="{6F131402-6E4E-D218-4FAD-0658D24F8CA4}"/>
                </a:ext>
              </a:extLst>
            </p:cNvPr>
            <p:cNvSpPr/>
            <p:nvPr/>
          </p:nvSpPr>
          <p:spPr>
            <a:xfrm>
              <a:off x="2386650" y="461723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0" name="文本框 619">
            <a:extLst>
              <a:ext uri="{FF2B5EF4-FFF2-40B4-BE49-F238E27FC236}">
                <a16:creationId xmlns:a16="http://schemas.microsoft.com/office/drawing/2014/main" id="{7B831313-378A-E468-54AF-57A230CE5993}"/>
              </a:ext>
            </a:extLst>
          </p:cNvPr>
          <p:cNvSpPr txBox="1"/>
          <p:nvPr/>
        </p:nvSpPr>
        <p:spPr>
          <a:xfrm>
            <a:off x="442274" y="1941550"/>
            <a:ext cx="1122509" cy="45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Iter</a:t>
            </a:r>
            <a:r>
              <a:rPr lang="en-US" altLang="zh-CN" b="1" dirty="0"/>
              <a:t> 1</a:t>
            </a:r>
            <a:endParaRPr lang="zh-CN" altLang="en-US" b="1" dirty="0"/>
          </a:p>
        </p:txBody>
      </p:sp>
      <p:sp>
        <p:nvSpPr>
          <p:cNvPr id="624" name="左大括号 623">
            <a:extLst>
              <a:ext uri="{FF2B5EF4-FFF2-40B4-BE49-F238E27FC236}">
                <a16:creationId xmlns:a16="http://schemas.microsoft.com/office/drawing/2014/main" id="{E353298E-AE3A-6386-658A-1973623A4FA0}"/>
              </a:ext>
            </a:extLst>
          </p:cNvPr>
          <p:cNvSpPr/>
          <p:nvPr/>
        </p:nvSpPr>
        <p:spPr>
          <a:xfrm rot="5400000">
            <a:off x="821047" y="3165794"/>
            <a:ext cx="262675" cy="786454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6" name="文本框 625">
            <a:extLst>
              <a:ext uri="{FF2B5EF4-FFF2-40B4-BE49-F238E27FC236}">
                <a16:creationId xmlns:a16="http://schemas.microsoft.com/office/drawing/2014/main" id="{6EB8E9D3-2670-F1F3-929B-B75154C013D2}"/>
              </a:ext>
            </a:extLst>
          </p:cNvPr>
          <p:cNvSpPr txBox="1"/>
          <p:nvPr/>
        </p:nvSpPr>
        <p:spPr>
          <a:xfrm>
            <a:off x="391130" y="2770833"/>
            <a:ext cx="112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unroll factor=4</a:t>
            </a:r>
            <a:endParaRPr lang="zh-CN" altLang="en-US" dirty="0"/>
          </a:p>
        </p:txBody>
      </p:sp>
      <p:sp>
        <p:nvSpPr>
          <p:cNvPr id="627" name="文本框 626">
            <a:extLst>
              <a:ext uri="{FF2B5EF4-FFF2-40B4-BE49-F238E27FC236}">
                <a16:creationId xmlns:a16="http://schemas.microsoft.com/office/drawing/2014/main" id="{9805CD5B-5876-383F-DA35-3E3915D6EAC3}"/>
              </a:ext>
            </a:extLst>
          </p:cNvPr>
          <p:cNvSpPr txBox="1"/>
          <p:nvPr/>
        </p:nvSpPr>
        <p:spPr>
          <a:xfrm>
            <a:off x="3523022" y="1941550"/>
            <a:ext cx="1122509" cy="45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Iter</a:t>
            </a:r>
            <a:r>
              <a:rPr lang="en-US" altLang="zh-CN" b="1" dirty="0"/>
              <a:t> 2</a:t>
            </a:r>
            <a:endParaRPr lang="zh-CN" altLang="en-US" b="1" dirty="0"/>
          </a:p>
        </p:txBody>
      </p:sp>
      <p:sp>
        <p:nvSpPr>
          <p:cNvPr id="628" name="文本框 627">
            <a:extLst>
              <a:ext uri="{FF2B5EF4-FFF2-40B4-BE49-F238E27FC236}">
                <a16:creationId xmlns:a16="http://schemas.microsoft.com/office/drawing/2014/main" id="{82583807-C33B-7304-4A27-703915592039}"/>
              </a:ext>
            </a:extLst>
          </p:cNvPr>
          <p:cNvSpPr txBox="1"/>
          <p:nvPr/>
        </p:nvSpPr>
        <p:spPr>
          <a:xfrm>
            <a:off x="6603770" y="1941550"/>
            <a:ext cx="1122509" cy="45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Iter</a:t>
            </a:r>
            <a:r>
              <a:rPr lang="en-US" altLang="zh-CN" b="1" dirty="0"/>
              <a:t> 3</a:t>
            </a:r>
            <a:endParaRPr lang="zh-CN" altLang="en-US" b="1" dirty="0"/>
          </a:p>
        </p:txBody>
      </p:sp>
      <p:sp>
        <p:nvSpPr>
          <p:cNvPr id="629" name="文本框 628">
            <a:extLst>
              <a:ext uri="{FF2B5EF4-FFF2-40B4-BE49-F238E27FC236}">
                <a16:creationId xmlns:a16="http://schemas.microsoft.com/office/drawing/2014/main" id="{6E252338-3E2F-3D09-6A11-186AB1FD1117}"/>
              </a:ext>
            </a:extLst>
          </p:cNvPr>
          <p:cNvSpPr txBox="1"/>
          <p:nvPr/>
        </p:nvSpPr>
        <p:spPr>
          <a:xfrm>
            <a:off x="9446536" y="1941550"/>
            <a:ext cx="1122509" cy="45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Iter</a:t>
            </a:r>
            <a:r>
              <a:rPr lang="en-US" altLang="zh-CN" b="1" dirty="0"/>
              <a:t> 4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6069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" grpId="0" animBg="1"/>
      <p:bldP spid="626" grpId="0"/>
      <p:bldP spid="627" grpId="0"/>
      <p:bldP spid="628" grpId="0"/>
      <p:bldP spid="62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8647BA-67A8-BEFC-7A40-F201C3D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unrolled Example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39CE57D5-5DF8-7FD4-9BFB-223A83CD6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" b="478"/>
          <a:stretch/>
        </p:blipFill>
        <p:spPr>
          <a:xfrm>
            <a:off x="3215680" y="1124744"/>
            <a:ext cx="5256584" cy="4829482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FF8F9F-7FFD-B8BE-F39E-E5B39F2B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D721B5-779A-A1E8-1F3A-224EED31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EA743CA7-A386-DDAF-E4AB-15AD5F1439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18" name="左大括号 17">
            <a:extLst>
              <a:ext uri="{FF2B5EF4-FFF2-40B4-BE49-F238E27FC236}">
                <a16:creationId xmlns:a16="http://schemas.microsoft.com/office/drawing/2014/main" id="{8D097F5C-2213-20F9-A7FD-4A2A811491BB}"/>
              </a:ext>
            </a:extLst>
          </p:cNvPr>
          <p:cNvSpPr/>
          <p:nvPr/>
        </p:nvSpPr>
        <p:spPr>
          <a:xfrm>
            <a:off x="1343472" y="1700808"/>
            <a:ext cx="432048" cy="3816424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508A5B0-9F1F-CF88-601F-C065A793980F}"/>
              </a:ext>
            </a:extLst>
          </p:cNvPr>
          <p:cNvSpPr txBox="1"/>
          <p:nvPr/>
        </p:nvSpPr>
        <p:spPr>
          <a:xfrm>
            <a:off x="1055440" y="3403155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i</a:t>
            </a:r>
            <a:endParaRPr lang="zh-CN" altLang="en-US" sz="2400" dirty="0"/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87BF16B4-8CA8-C6BB-DD2C-9071E59F5D3A}"/>
              </a:ext>
            </a:extLst>
          </p:cNvPr>
          <p:cNvSpPr/>
          <p:nvPr/>
        </p:nvSpPr>
        <p:spPr>
          <a:xfrm>
            <a:off x="2058133" y="2420888"/>
            <a:ext cx="432048" cy="2952328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459FD9D7-F424-41C0-49B3-066A5360D058}"/>
              </a:ext>
            </a:extLst>
          </p:cNvPr>
          <p:cNvSpPr/>
          <p:nvPr/>
        </p:nvSpPr>
        <p:spPr>
          <a:xfrm>
            <a:off x="2567608" y="2564904"/>
            <a:ext cx="432048" cy="2664296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6AE030B-D065-3DB4-9D0E-791A398A7E43}"/>
              </a:ext>
            </a:extLst>
          </p:cNvPr>
          <p:cNvSpPr txBox="1"/>
          <p:nvPr/>
        </p:nvSpPr>
        <p:spPr>
          <a:xfrm>
            <a:off x="1731388" y="3666219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j</a:t>
            </a:r>
            <a:endParaRPr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CDFF748-E0C8-88FE-7D8F-9710D4616312}"/>
              </a:ext>
            </a:extLst>
          </p:cNvPr>
          <p:cNvSpPr txBox="1"/>
          <p:nvPr/>
        </p:nvSpPr>
        <p:spPr>
          <a:xfrm>
            <a:off x="2346165" y="3666219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k</a:t>
            </a:r>
            <a:endParaRPr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FB39B2-79EF-6AC7-E372-6CAA56683D56}"/>
              </a:ext>
            </a:extLst>
          </p:cNvPr>
          <p:cNvSpPr txBox="1"/>
          <p:nvPr/>
        </p:nvSpPr>
        <p:spPr>
          <a:xfrm>
            <a:off x="8904313" y="4870901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./crates/cmtc/examples/gemm_unrolled.rs   </a:t>
            </a:r>
          </a:p>
          <a:p>
            <a:r>
              <a:rPr lang="en-US" altLang="zh-CN" dirty="0"/>
              <a:t>line 38-114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047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81E64-C4FF-4852-A9A2-B10883065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54355B-098A-D0D2-41AC-F31C9E81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unrolled Example: innermost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9119D059-1E98-E760-B4A3-C1D2C9C9F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t="27015" r="9964" b="12693"/>
          <a:stretch/>
        </p:blipFill>
        <p:spPr>
          <a:xfrm>
            <a:off x="3306938" y="1083096"/>
            <a:ext cx="6961919" cy="5041678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C42200-AFF3-470B-85D0-9327B1C3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48DC91-EF05-F0EB-14A7-396F85EA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A41948C3-3CCF-D65C-1A63-60279FB56A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075C3D5-8DA4-EF1D-1AAF-C022B7570CAC}"/>
              </a:ext>
            </a:extLst>
          </p:cNvPr>
          <p:cNvSpPr/>
          <p:nvPr/>
        </p:nvSpPr>
        <p:spPr>
          <a:xfrm>
            <a:off x="4406466" y="1376600"/>
            <a:ext cx="753430" cy="34675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0410BD-1B75-85DC-AB02-04AFF05793F2}"/>
              </a:ext>
            </a:extLst>
          </p:cNvPr>
          <p:cNvSpPr txBox="1"/>
          <p:nvPr/>
        </p:nvSpPr>
        <p:spPr>
          <a:xfrm>
            <a:off x="4965199" y="10932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Each inner loop have n/factor+1 steps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EBF647D9-42B8-CCAB-775C-09982DB94565}"/>
              </a:ext>
            </a:extLst>
          </p:cNvPr>
          <p:cNvSpPr txBox="1">
            <a:spLocks/>
          </p:cNvSpPr>
          <p:nvPr/>
        </p:nvSpPr>
        <p:spPr>
          <a:xfrm>
            <a:off x="609600" y="981075"/>
            <a:ext cx="2844800" cy="1439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for i in 0..n</a:t>
            </a:r>
          </a:p>
          <a:p>
            <a:pPr lvl="1"/>
            <a:r>
              <a:rPr lang="en-US" altLang="zh-CN"/>
              <a:t>for j in 0..n</a:t>
            </a:r>
            <a:endParaRPr lang="zh-CN" alt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5B70A42-3749-FFA9-EFEE-2DBA49F3F74C}"/>
              </a:ext>
            </a:extLst>
          </p:cNvPr>
          <p:cNvSpPr/>
          <p:nvPr/>
        </p:nvSpPr>
        <p:spPr>
          <a:xfrm>
            <a:off x="3732225" y="1808995"/>
            <a:ext cx="2937459" cy="936104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D149FC-02C9-8CB8-BD1B-D5BCFC52CC11}"/>
              </a:ext>
            </a:extLst>
          </p:cNvPr>
          <p:cNvSpPr txBox="1"/>
          <p:nvPr/>
        </p:nvSpPr>
        <p:spPr>
          <a:xfrm>
            <a:off x="7122077" y="1917702"/>
            <a:ext cx="2698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read </a:t>
            </a:r>
            <a:r>
              <a:rPr lang="en-US" altLang="zh-CN" i="1" dirty="0">
                <a:solidFill>
                  <a:schemeClr val="bg1"/>
                </a:solidFill>
              </a:rPr>
              <a:t>factor </a:t>
            </a:r>
            <a:r>
              <a:rPr lang="en-US" altLang="zh-CN" dirty="0">
                <a:solidFill>
                  <a:schemeClr val="bg1"/>
                </a:solidFill>
              </a:rPr>
              <a:t>memory banks at the same time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1002A25-8B69-A1E8-E353-72E6A26FF645}"/>
              </a:ext>
            </a:extLst>
          </p:cNvPr>
          <p:cNvSpPr/>
          <p:nvPr/>
        </p:nvSpPr>
        <p:spPr>
          <a:xfrm>
            <a:off x="3860145" y="2854143"/>
            <a:ext cx="6408712" cy="663181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C74938-3167-2EAE-D3BD-AAA0E36E0A43}"/>
              </a:ext>
            </a:extLst>
          </p:cNvPr>
          <p:cNvSpPr txBox="1"/>
          <p:nvPr/>
        </p:nvSpPr>
        <p:spPr>
          <a:xfrm>
            <a:off x="6674272" y="3508899"/>
            <a:ext cx="359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invoke </a:t>
            </a:r>
            <a:r>
              <a:rPr lang="en-US" altLang="zh-CN" i="1" dirty="0">
                <a:solidFill>
                  <a:schemeClr val="bg1"/>
                </a:solidFill>
              </a:rPr>
              <a:t>factor</a:t>
            </a:r>
            <a:r>
              <a:rPr lang="en-US" altLang="zh-CN" dirty="0">
                <a:solidFill>
                  <a:schemeClr val="bg1"/>
                </a:solidFill>
              </a:rPr>
              <a:t> MACs and accumulate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544A68D-7728-0B4D-0B4B-A0ADF0BDE175}"/>
              </a:ext>
            </a:extLst>
          </p:cNvPr>
          <p:cNvSpPr/>
          <p:nvPr/>
        </p:nvSpPr>
        <p:spPr>
          <a:xfrm>
            <a:off x="3659774" y="4277204"/>
            <a:ext cx="4583618" cy="663181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8E87F0-DD49-2779-48CB-AF9C4E520F5B}"/>
              </a:ext>
            </a:extLst>
          </p:cNvPr>
          <p:cNvSpPr txBox="1"/>
          <p:nvPr/>
        </p:nvSpPr>
        <p:spPr>
          <a:xfrm>
            <a:off x="8250124" y="4302572"/>
            <a:ext cx="172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get the sum of all accumulators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482DF7E-DE52-357D-F02D-1073CB9508A6}"/>
              </a:ext>
            </a:extLst>
          </p:cNvPr>
          <p:cNvSpPr/>
          <p:nvPr/>
        </p:nvSpPr>
        <p:spPr>
          <a:xfrm>
            <a:off x="3658975" y="4905017"/>
            <a:ext cx="2495385" cy="252175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58EF838-1799-7075-3F0D-70106A762097}"/>
              </a:ext>
            </a:extLst>
          </p:cNvPr>
          <p:cNvSpPr txBox="1"/>
          <p:nvPr/>
        </p:nvSpPr>
        <p:spPr>
          <a:xfrm>
            <a:off x="6169512" y="4905017"/>
            <a:ext cx="21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write to c memory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92008A-9375-A823-A3DF-D100C7EEF6F8}"/>
              </a:ext>
            </a:extLst>
          </p:cNvPr>
          <p:cNvSpPr txBox="1"/>
          <p:nvPr/>
        </p:nvSpPr>
        <p:spPr>
          <a:xfrm>
            <a:off x="807864" y="5274349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./crates/cmtc/examples/gemm_unrolled.rs   </a:t>
            </a:r>
          </a:p>
          <a:p>
            <a:r>
              <a:rPr lang="en-US" altLang="zh-CN" dirty="0"/>
              <a:t>line 38-114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840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7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63F0FE-A3E2-4DF7-BBF6-4EEF244C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Systolic Array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B39986C-0295-4E0C-8E6C-6551456F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F655AE-25C2-4C0B-8293-7BCDCD893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1" y="908721"/>
            <a:ext cx="9073007" cy="2736303"/>
          </a:xfrm>
        </p:spPr>
        <p:txBody>
          <a:bodyPr/>
          <a:lstStyle/>
          <a:p>
            <a:r>
              <a:rPr lang="en-US" altLang="zh-CN" dirty="0"/>
              <a:t>How to build a systolic array?</a:t>
            </a:r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A21AB89-33D6-4AD9-A26F-525E1CECEB61}"/>
              </a:ext>
            </a:extLst>
          </p:cNvPr>
          <p:cNvSpPr/>
          <p:nvPr/>
        </p:nvSpPr>
        <p:spPr>
          <a:xfrm>
            <a:off x="2860227" y="4580641"/>
            <a:ext cx="432048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Uniform Recurrence Equation (URE)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Space-time Transform (STT)  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7CB569F-FCC3-4F8E-9E01-81DB1BDED4A0}"/>
              </a:ext>
            </a:extLst>
          </p:cNvPr>
          <p:cNvSpPr txBox="1"/>
          <p:nvPr/>
        </p:nvSpPr>
        <p:spPr>
          <a:xfrm>
            <a:off x="3944936" y="1634874"/>
            <a:ext cx="215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Dataflow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形 23">
            <a:extLst>
              <a:ext uri="{FF2B5EF4-FFF2-40B4-BE49-F238E27FC236}">
                <a16:creationId xmlns:a16="http://schemas.microsoft.com/office/drawing/2014/main" id="{8CD10842-1A5B-49F0-A5F6-E8ABF4525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4934" y="1691106"/>
            <a:ext cx="2151066" cy="19050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2243E6A-67C8-49D1-B3B5-509268AD60B1}"/>
              </a:ext>
            </a:extLst>
          </p:cNvPr>
          <p:cNvSpPr txBox="1"/>
          <p:nvPr/>
        </p:nvSpPr>
        <p:spPr>
          <a:xfrm>
            <a:off x="1043874" y="2643606"/>
            <a:ext cx="2894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Software World</a:t>
            </a:r>
          </a:p>
          <a:p>
            <a:r>
              <a:rPr lang="en-US" altLang="zh-CN" i="1" dirty="0"/>
              <a:t>Temporal</a:t>
            </a:r>
            <a:r>
              <a:rPr lang="en-US" altLang="zh-CN" b="1" i="1" dirty="0"/>
              <a:t> </a:t>
            </a:r>
            <a:r>
              <a:rPr lang="en-US" altLang="zh-CN" i="1" dirty="0"/>
              <a:t>instruction pipeline</a:t>
            </a:r>
          </a:p>
          <a:p>
            <a:r>
              <a:rPr lang="en-US" altLang="zh-CN" i="1" dirty="0"/>
              <a:t>Load-store data access…</a:t>
            </a:r>
            <a:endParaRPr lang="zh-CN" altLang="en-US" i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8B905F4-6F1E-4475-82E2-9FAB4948CB32}"/>
              </a:ext>
            </a:extLst>
          </p:cNvPr>
          <p:cNvSpPr txBox="1"/>
          <p:nvPr/>
        </p:nvSpPr>
        <p:spPr>
          <a:xfrm>
            <a:off x="6095999" y="2643606"/>
            <a:ext cx="332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Hardware World</a:t>
            </a:r>
          </a:p>
          <a:p>
            <a:r>
              <a:rPr lang="en-US" altLang="zh-CN" i="1" dirty="0"/>
              <a:t>Spatial processing elements</a:t>
            </a:r>
          </a:p>
          <a:p>
            <a:r>
              <a:rPr lang="en-US" altLang="zh-CN" i="1" dirty="0"/>
              <a:t>Direct data propagation…</a:t>
            </a:r>
            <a:endParaRPr lang="zh-CN" altLang="en-US" i="1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C5656AA-B0F4-4CE3-A42E-8DDDC4724ACD}"/>
              </a:ext>
            </a:extLst>
          </p:cNvPr>
          <p:cNvGrpSpPr/>
          <p:nvPr/>
        </p:nvGrpSpPr>
        <p:grpSpPr>
          <a:xfrm>
            <a:off x="1043874" y="4585221"/>
            <a:ext cx="1669338" cy="645600"/>
            <a:chOff x="1043874" y="4585221"/>
            <a:chExt cx="1669338" cy="645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1976EF8-3657-44F2-BF30-F6082FCCEEED}"/>
                    </a:ext>
                  </a:extLst>
                </p:cNvPr>
                <p:cNvSpPr txBox="1"/>
                <p:nvPr/>
              </p:nvSpPr>
              <p:spPr>
                <a:xfrm>
                  <a:off x="1045462" y="4905732"/>
                  <a:ext cx="1667750" cy="3250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𝑠𝑢𝑚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𝑘𝑗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1976EF8-3657-44F2-BF30-F6082FCCE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5462" y="4905732"/>
                  <a:ext cx="1667750" cy="325089"/>
                </a:xfrm>
                <a:prstGeom prst="rect">
                  <a:avLst/>
                </a:prstGeom>
                <a:blipFill>
                  <a:blip r:embed="rId5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A1808E1-8450-4C07-8B2A-6CE4FDFFBEE6}"/>
                </a:ext>
              </a:extLst>
            </p:cNvPr>
            <p:cNvSpPr txBox="1"/>
            <p:nvPr/>
          </p:nvSpPr>
          <p:spPr>
            <a:xfrm>
              <a:off x="1043874" y="4585221"/>
              <a:ext cx="1667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matmul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F03241FE-A277-4517-B243-CBDE2FA4DBC6}"/>
              </a:ext>
            </a:extLst>
          </p:cNvPr>
          <p:cNvCxnSpPr>
            <a:cxnSpLocks/>
          </p:cNvCxnSpPr>
          <p:nvPr/>
        </p:nvCxnSpPr>
        <p:spPr>
          <a:xfrm>
            <a:off x="2351584" y="4769887"/>
            <a:ext cx="508643" cy="1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3A2758D9-3166-4DD3-B327-33CF61962E2A}"/>
              </a:ext>
            </a:extLst>
          </p:cNvPr>
          <p:cNvCxnSpPr>
            <a:cxnSpLocks/>
          </p:cNvCxnSpPr>
          <p:nvPr/>
        </p:nvCxnSpPr>
        <p:spPr>
          <a:xfrm>
            <a:off x="7180707" y="4903808"/>
            <a:ext cx="508643" cy="1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4E506361-74EC-4BC1-A014-45C9B7B467CB}"/>
              </a:ext>
            </a:extLst>
          </p:cNvPr>
          <p:cNvSpPr txBox="1"/>
          <p:nvPr/>
        </p:nvSpPr>
        <p:spPr>
          <a:xfrm>
            <a:off x="2860227" y="4130536"/>
            <a:ext cx="4320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Dataflow Representation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CCF6B6B-1D8D-4EED-94ED-FC3551827DE3}"/>
              </a:ext>
            </a:extLst>
          </p:cNvPr>
          <p:cNvSpPr txBox="1"/>
          <p:nvPr/>
        </p:nvSpPr>
        <p:spPr>
          <a:xfrm>
            <a:off x="2860227" y="5236823"/>
            <a:ext cx="4320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Dataflow definition and mapping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F82B21D-6DAD-4F3C-8F15-EB7961E1B81E}"/>
              </a:ext>
            </a:extLst>
          </p:cNvPr>
          <p:cNvSpPr/>
          <p:nvPr/>
        </p:nvSpPr>
        <p:spPr>
          <a:xfrm>
            <a:off x="7688308" y="4580641"/>
            <a:ext cx="855964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Tiling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097B613F-7236-4520-96FD-2D32FA62ECB4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8544272" y="4903807"/>
            <a:ext cx="436635" cy="19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E8CFCC15-A3F6-4CC1-A68D-4C9B40FAFB8A}"/>
              </a:ext>
            </a:extLst>
          </p:cNvPr>
          <p:cNvSpPr/>
          <p:nvPr/>
        </p:nvSpPr>
        <p:spPr>
          <a:xfrm>
            <a:off x="8979864" y="4580641"/>
            <a:ext cx="932560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Vectorization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FE706F4D-B865-4EA1-A29F-20892D4EA7D8}"/>
              </a:ext>
            </a:extLst>
          </p:cNvPr>
          <p:cNvCxnSpPr>
            <a:cxnSpLocks/>
          </p:cNvCxnSpPr>
          <p:nvPr/>
        </p:nvCxnSpPr>
        <p:spPr>
          <a:xfrm>
            <a:off x="9912424" y="4903808"/>
            <a:ext cx="508643" cy="1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FECBC4A9-EA37-4C0D-A5CF-D7406CDDEFF7}"/>
              </a:ext>
            </a:extLst>
          </p:cNvPr>
          <p:cNvSpPr txBox="1"/>
          <p:nvPr/>
        </p:nvSpPr>
        <p:spPr>
          <a:xfrm>
            <a:off x="10416525" y="4608340"/>
            <a:ext cx="10846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Systolic Array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左大括号 45">
            <a:extLst>
              <a:ext uri="{FF2B5EF4-FFF2-40B4-BE49-F238E27FC236}">
                <a16:creationId xmlns:a16="http://schemas.microsoft.com/office/drawing/2014/main" id="{9116CB18-B902-4A83-BD37-CCDB246EBB7D}"/>
              </a:ext>
            </a:extLst>
          </p:cNvPr>
          <p:cNvSpPr/>
          <p:nvPr/>
        </p:nvSpPr>
        <p:spPr>
          <a:xfrm rot="5400000">
            <a:off x="8713646" y="3323994"/>
            <a:ext cx="173440" cy="2224116"/>
          </a:xfrm>
          <a:prstGeom prst="leftBrac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64879C6-B823-4F82-BAE6-E504814DB556}"/>
              </a:ext>
            </a:extLst>
          </p:cNvPr>
          <p:cNvSpPr txBox="1"/>
          <p:nvPr/>
        </p:nvSpPr>
        <p:spPr>
          <a:xfrm>
            <a:off x="7438526" y="3950470"/>
            <a:ext cx="272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Loop Transformation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F68FE73-3595-427A-A61E-73F2DCC13772}"/>
              </a:ext>
            </a:extLst>
          </p:cNvPr>
          <p:cNvSpPr txBox="1"/>
          <p:nvPr/>
        </p:nvSpPr>
        <p:spPr>
          <a:xfrm>
            <a:off x="7688308" y="5236823"/>
            <a:ext cx="222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Resource efficiency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9C77575-AAC3-4D6F-BC52-C2A986381CE1}"/>
              </a:ext>
            </a:extLst>
          </p:cNvPr>
          <p:cNvSpPr txBox="1"/>
          <p:nvPr/>
        </p:nvSpPr>
        <p:spPr>
          <a:xfrm>
            <a:off x="2860227" y="5575377"/>
            <a:ext cx="705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onsolas" panose="020B0609020204030204" pitchFamily="49" charset="0"/>
              </a:rPr>
              <a:t>(</a:t>
            </a:r>
            <a:r>
              <a:rPr lang="en-US" altLang="zh-CN" dirty="0" err="1">
                <a:latin typeface="Consolas" panose="020B0609020204030204" pitchFamily="49" charset="0"/>
              </a:rPr>
              <a:t>Func</a:t>
            </a:r>
            <a:r>
              <a:rPr lang="en-US" altLang="zh-CN" dirty="0">
                <a:latin typeface="Consolas" panose="020B0609020204030204" pitchFamily="49" charset="0"/>
              </a:rPr>
              <a:t> exp_[0-3], popa/examples/tutorial.cpp)</a:t>
            </a:r>
            <a:endParaRPr lang="zh-CN" altLang="en-US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8" grpId="0"/>
      <p:bldP spid="41" grpId="0" animBg="1"/>
      <p:bldP spid="43" grpId="0" animBg="1"/>
      <p:bldP spid="45" grpId="0"/>
      <p:bldP spid="46" grpId="0" animBg="1"/>
      <p:bldP spid="47" grpId="0"/>
      <p:bldP spid="48" grpId="0"/>
      <p:bldP spid="2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9644A-CD28-C527-EBF1-593468F5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GeMM</a:t>
            </a:r>
            <a:r>
              <a:rPr lang="en-US" altLang="zh-CN" dirty="0"/>
              <a:t> unrolled Example: Simulation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D862C1-7885-F91F-0321-BD7B6A27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1421929-5968-A4EA-CDC7-CC413B76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1943C144-AC96-ED6A-0D5D-9029585215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CAF18EB-CE60-6785-9C93-EF8BC77BF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1268760"/>
            <a:ext cx="4582244" cy="4185704"/>
          </a:xfrm>
          <a:prstGeom prst="rect">
            <a:avLst/>
          </a:prstGeom>
        </p:spPr>
      </p:pic>
      <p:sp>
        <p:nvSpPr>
          <p:cNvPr id="3" name="左大括号 2">
            <a:extLst>
              <a:ext uri="{FF2B5EF4-FFF2-40B4-BE49-F238E27FC236}">
                <a16:creationId xmlns:a16="http://schemas.microsoft.com/office/drawing/2014/main" id="{DA1C2636-87CA-CBC0-DD47-76F5F046F981}"/>
              </a:ext>
            </a:extLst>
          </p:cNvPr>
          <p:cNvSpPr/>
          <p:nvPr/>
        </p:nvSpPr>
        <p:spPr>
          <a:xfrm>
            <a:off x="6871773" y="3668164"/>
            <a:ext cx="216024" cy="432048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575D5E-05CD-C262-E2BA-D50F339ECF8B}"/>
              </a:ext>
            </a:extLst>
          </p:cNvPr>
          <p:cNvSpPr txBox="1"/>
          <p:nvPr/>
        </p:nvSpPr>
        <p:spPr>
          <a:xfrm>
            <a:off x="6217146" y="37170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1298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BC3DE11-D59B-7D74-2EC3-D469AE4E8D6D}"/>
              </a:ext>
            </a:extLst>
          </p:cNvPr>
          <p:cNvSpPr txBox="1"/>
          <p:nvPr/>
        </p:nvSpPr>
        <p:spPr>
          <a:xfrm>
            <a:off x="1631504" y="42810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Commands to run simulation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9516F49-5572-1957-651E-2F33DCB008AC}"/>
                  </a:ext>
                </a:extLst>
              </p:cNvPr>
              <p:cNvSpPr txBox="1"/>
              <p:nvPr/>
            </p:nvSpPr>
            <p:spPr>
              <a:xfrm>
                <a:off x="7285551" y="5455329"/>
                <a:ext cx="446449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Factor=4 results</a:t>
                </a:r>
              </a:p>
              <a:p>
                <a:pPr algn="ctr"/>
                <a:r>
                  <a:rPr lang="en-US" altLang="zh-CN" dirty="0"/>
                  <a:t>Cycles= 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altLang="zh-CN" dirty="0"/>
                  <a:t>   //k</a:t>
                </a:r>
              </a:p>
              <a:p>
                <a:pPr algn="ctr"/>
                <a:r>
                  <a:rPr lang="en-US" altLang="zh-CN" dirty="0"/>
                  <a:t>      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  ×16+1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 //j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           ×16+1</m:t>
                    </m:r>
                  </m:oMath>
                </a14:m>
                <a:r>
                  <a:rPr lang="en-US" altLang="zh-CN" dirty="0"/>
                  <a:t>   //</a:t>
                </a:r>
                <a:r>
                  <a:rPr lang="en-US" altLang="zh-CN" dirty="0" err="1"/>
                  <a:t>i</a:t>
                </a:r>
                <a:endParaRPr lang="en-US" altLang="zh-CN" dirty="0"/>
              </a:p>
              <a:p>
                <a:pPr algn="ctr"/>
                <a:r>
                  <a:rPr lang="en-US" altLang="zh-CN" dirty="0"/>
                  <a:t>= 1297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9516F49-5572-1957-651E-2F33DCB00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551" y="5455329"/>
                <a:ext cx="4464496" cy="1477328"/>
              </a:xfrm>
              <a:prstGeom prst="rect">
                <a:avLst/>
              </a:prstGeom>
              <a:blipFill>
                <a:blip r:embed="rId5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35A3265-9FBE-B097-7F0E-BFB08AA45121}"/>
                  </a:ext>
                </a:extLst>
              </p:cNvPr>
              <p:cNvSpPr txBox="1"/>
              <p:nvPr/>
            </p:nvSpPr>
            <p:spPr>
              <a:xfrm>
                <a:off x="5376888" y="4428166"/>
                <a:ext cx="1872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4370/1298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dirty="0"/>
                  <a:t>3.37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35A3265-9FBE-B097-7F0E-BFB08AA45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888" y="4428166"/>
                <a:ext cx="1872208" cy="369332"/>
              </a:xfrm>
              <a:prstGeom prst="rect">
                <a:avLst/>
              </a:prstGeom>
              <a:blipFill>
                <a:blip r:embed="rId6"/>
                <a:stretch>
                  <a:fillRect l="-326" t="-8197" r="-32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AC78C73D-8A8D-ECF6-F8AC-F7EC1700933D}"/>
              </a:ext>
            </a:extLst>
          </p:cNvPr>
          <p:cNvSpPr txBox="1"/>
          <p:nvPr/>
        </p:nvSpPr>
        <p:spPr>
          <a:xfrm>
            <a:off x="695400" y="2674608"/>
            <a:ext cx="5084364" cy="1477328"/>
          </a:xfr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Fira Code" panose="020B0809050000020004" pitchFamily="49" charset="0"/>
              <a:buChar char="⌨"/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 altLang="zh-CN" dirty="0"/>
              <a:t>cd $REPOS/cmt2</a:t>
            </a:r>
          </a:p>
          <a:p>
            <a:r>
              <a:rPr lang="en-US" altLang="zh-CN" dirty="0"/>
              <a:t>cargo run –-example </a:t>
            </a:r>
            <a:r>
              <a:rPr lang="en-US" altLang="zh-CN" dirty="0" err="1"/>
              <a:t>gemm_unrolled</a:t>
            </a:r>
            <a:endParaRPr lang="en-US" altLang="zh-CN" dirty="0"/>
          </a:p>
          <a:p>
            <a:r>
              <a:rPr lang="en-US" altLang="zh-CN" dirty="0"/>
              <a:t>cd ./tb/</a:t>
            </a:r>
            <a:r>
              <a:rPr lang="en-US" altLang="zh-CN" dirty="0" err="1"/>
              <a:t>gemm_unrolled_ksim</a:t>
            </a:r>
            <a:endParaRPr lang="en-US" altLang="zh-CN" dirty="0"/>
          </a:p>
          <a:p>
            <a:r>
              <a:rPr lang="en-US" altLang="zh-CN" dirty="0"/>
              <a:t>make all</a:t>
            </a:r>
          </a:p>
          <a:p>
            <a:r>
              <a:rPr lang="en-US" altLang="zh-CN" dirty="0"/>
              <a:t>./GEMMUnrolled_s16_i8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868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4E0A-2502-4146-A7C5-A4170C99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</a:t>
            </a:r>
            <a:r>
              <a:rPr lang="en-US" sz="4000">
                <a:latin typeface="Bahnschrift Condensed" panose="020B0502040204020203" pitchFamily="34" charset="0"/>
              </a:rPr>
              <a:t>cmt2</a:t>
            </a:r>
            <a:r>
              <a:rPr lang="en-US"/>
              <a:t> as </a:t>
            </a:r>
            <a:r>
              <a:rPr lang="en-US" altLang="zh-CN"/>
              <a:t>a </a:t>
            </a:r>
            <a:r>
              <a:rPr lang="en-US"/>
              <a:t>library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CE109-250C-43B9-A553-32BAC0D4E0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05EA4-9855-406F-9491-70DB0F54D2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75CF1-134E-4338-BDBB-6D03281CA1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5CDFC-48AB-4C7F-AD2F-5697C4C91F36}"/>
              </a:ext>
            </a:extLst>
          </p:cNvPr>
          <p:cNvSpPr txBox="1"/>
          <p:nvPr/>
        </p:nvSpPr>
        <p:spPr>
          <a:xfrm>
            <a:off x="609600" y="1196752"/>
            <a:ext cx="480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When you’re building a rust project…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D26E6-C967-47D1-8925-A75A128BD247}"/>
              </a:ext>
            </a:extLst>
          </p:cNvPr>
          <p:cNvSpPr txBox="1"/>
          <p:nvPr/>
        </p:nvSpPr>
        <p:spPr>
          <a:xfrm>
            <a:off x="609600" y="2584800"/>
            <a:ext cx="398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Add rust version and build flag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6E29C-5AF1-4E71-80B9-106D7DEC66D4}"/>
              </a:ext>
            </a:extLst>
          </p:cNvPr>
          <p:cNvSpPr txBox="1"/>
          <p:nvPr/>
        </p:nvSpPr>
        <p:spPr>
          <a:xfrm>
            <a:off x="609600" y="3847821"/>
            <a:ext cx="3263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Add </a:t>
            </a:r>
            <a:r>
              <a:rPr lang="en-US" sz="2400" b="1">
                <a:latin typeface="Bahnschrift Condensed" panose="020B0502040204020203" pitchFamily="34" charset="0"/>
                <a:ea typeface="等线" panose="02010600030101010101" pitchFamily="2" charset="-122"/>
                <a:cs typeface="Arial" panose="020B0604020202020204" pitchFamily="34" charset="0"/>
              </a:rPr>
              <a:t>cmt2</a:t>
            </a:r>
            <a:r>
              <a:rPr lang="en-US" sz="2400"/>
              <a:t> from </a:t>
            </a:r>
            <a:r>
              <a:rPr lang="en-US" sz="2400" b="1"/>
              <a:t>crates.io</a:t>
            </a:r>
            <a:r>
              <a:rPr lang="en-US" sz="2400"/>
              <a:t>! </a:t>
            </a:r>
          </a:p>
          <a:p>
            <a:r>
              <a:rPr lang="en-US" altLang="zh-CN" sz="2400"/>
              <a:t>T</a:t>
            </a:r>
            <a:r>
              <a:rPr lang="en-US" sz="2400"/>
              <a:t>his need internet!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14B8C-3F6C-48DC-A86B-81F6B274E51F}"/>
              </a:ext>
            </a:extLst>
          </p:cNvPr>
          <p:cNvSpPr txBox="1"/>
          <p:nvPr/>
        </p:nvSpPr>
        <p:spPr>
          <a:xfrm>
            <a:off x="609601" y="5118993"/>
            <a:ext cx="3470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Now, feel free to use </a:t>
            </a:r>
            <a:r>
              <a:rPr lang="en-US" altLang="zh-CN" sz="2400" b="1">
                <a:latin typeface="Bahnschrift Condensed" panose="020B0502040204020203" pitchFamily="34" charset="0"/>
                <a:ea typeface="等线" panose="02010600030101010101" pitchFamily="2" charset="-122"/>
                <a:cs typeface="Arial" panose="020B0604020202020204" pitchFamily="34" charset="0"/>
              </a:rPr>
              <a:t>cmt2</a:t>
            </a:r>
            <a:r>
              <a:rPr lang="en-US" altLang="zh-CN" sz="2400"/>
              <a:t> for hardware design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7E3EC-AF4E-4641-95EB-2C1F1A8772B8}"/>
              </a:ext>
            </a:extLst>
          </p:cNvPr>
          <p:cNvSpPr txBox="1"/>
          <p:nvPr/>
        </p:nvSpPr>
        <p:spPr>
          <a:xfrm>
            <a:off x="5664373" y="1043852"/>
            <a:ext cx="6364693" cy="738664"/>
          </a:xfrm>
          <a:custGeom>
            <a:avLst/>
            <a:gdLst>
              <a:gd name="connsiteX0" fmla="*/ 0 w 6364693"/>
              <a:gd name="connsiteY0" fmla="*/ 0 h 738664"/>
              <a:gd name="connsiteX1" fmla="*/ 6364693 w 6364693"/>
              <a:gd name="connsiteY1" fmla="*/ 0 h 738664"/>
              <a:gd name="connsiteX2" fmla="*/ 6364693 w 6364693"/>
              <a:gd name="connsiteY2" fmla="*/ 738664 h 738664"/>
              <a:gd name="connsiteX3" fmla="*/ 0 w 6364693"/>
              <a:gd name="connsiteY3" fmla="*/ 738664 h 738664"/>
              <a:gd name="connsiteX4" fmla="*/ 0 w 6364693"/>
              <a:gd name="connsiteY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4693" h="738664" fill="none" extrusionOk="0">
                <a:moveTo>
                  <a:pt x="0" y="0"/>
                </a:moveTo>
                <a:cubicBezTo>
                  <a:pt x="1004584" y="72676"/>
                  <a:pt x="4445536" y="94415"/>
                  <a:pt x="6364693" y="0"/>
                </a:cubicBezTo>
                <a:cubicBezTo>
                  <a:pt x="6303224" y="133393"/>
                  <a:pt x="6329894" y="512916"/>
                  <a:pt x="6364693" y="738664"/>
                </a:cubicBezTo>
                <a:cubicBezTo>
                  <a:pt x="5256866" y="607392"/>
                  <a:pt x="1703132" y="607856"/>
                  <a:pt x="0" y="738664"/>
                </a:cubicBezTo>
                <a:cubicBezTo>
                  <a:pt x="-56505" y="543695"/>
                  <a:pt x="-57021" y="320002"/>
                  <a:pt x="0" y="0"/>
                </a:cubicBezTo>
                <a:close/>
              </a:path>
              <a:path w="6364693" h="738664" stroke="0" extrusionOk="0">
                <a:moveTo>
                  <a:pt x="0" y="0"/>
                </a:moveTo>
                <a:cubicBezTo>
                  <a:pt x="647038" y="91941"/>
                  <a:pt x="4337609" y="-80030"/>
                  <a:pt x="6364693" y="0"/>
                </a:cubicBezTo>
                <a:cubicBezTo>
                  <a:pt x="6330582" y="170919"/>
                  <a:pt x="6315735" y="437287"/>
                  <a:pt x="6364693" y="738664"/>
                </a:cubicBezTo>
                <a:cubicBezTo>
                  <a:pt x="5199952" y="601151"/>
                  <a:pt x="3040838" y="891959"/>
                  <a:pt x="0" y="738664"/>
                </a:cubicBezTo>
                <a:cubicBezTo>
                  <a:pt x="-835" y="501604"/>
                  <a:pt x="-37679" y="25562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646705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182880" bIns="182880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cd $REPOS &amp;&amp; cargo new hello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15BA3B-0A65-4491-A99D-03ACE52DBD14}"/>
              </a:ext>
            </a:extLst>
          </p:cNvPr>
          <p:cNvSpPr txBox="1"/>
          <p:nvPr/>
        </p:nvSpPr>
        <p:spPr>
          <a:xfrm>
            <a:off x="5332743" y="2322654"/>
            <a:ext cx="6696323" cy="923330"/>
          </a:xfrm>
          <a:custGeom>
            <a:avLst/>
            <a:gdLst>
              <a:gd name="connsiteX0" fmla="*/ 0 w 6696323"/>
              <a:gd name="connsiteY0" fmla="*/ 0 h 923330"/>
              <a:gd name="connsiteX1" fmla="*/ 6696323 w 6696323"/>
              <a:gd name="connsiteY1" fmla="*/ 0 h 923330"/>
              <a:gd name="connsiteX2" fmla="*/ 6696323 w 6696323"/>
              <a:gd name="connsiteY2" fmla="*/ 923330 h 923330"/>
              <a:gd name="connsiteX3" fmla="*/ 0 w 6696323"/>
              <a:gd name="connsiteY3" fmla="*/ 923330 h 923330"/>
              <a:gd name="connsiteX4" fmla="*/ 0 w 6696323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23" h="923330" fill="none" extrusionOk="0">
                <a:moveTo>
                  <a:pt x="0" y="0"/>
                </a:moveTo>
                <a:cubicBezTo>
                  <a:pt x="1777778" y="106216"/>
                  <a:pt x="5679101" y="-142119"/>
                  <a:pt x="6696323" y="0"/>
                </a:cubicBezTo>
                <a:cubicBezTo>
                  <a:pt x="6725089" y="104151"/>
                  <a:pt x="6737475" y="619715"/>
                  <a:pt x="6696323" y="923330"/>
                </a:cubicBezTo>
                <a:cubicBezTo>
                  <a:pt x="5824868" y="894102"/>
                  <a:pt x="1330756" y="907636"/>
                  <a:pt x="0" y="923330"/>
                </a:cubicBezTo>
                <a:cubicBezTo>
                  <a:pt x="53370" y="730167"/>
                  <a:pt x="-18602" y="215544"/>
                  <a:pt x="0" y="0"/>
                </a:cubicBezTo>
                <a:close/>
              </a:path>
              <a:path w="6696323" h="923330" stroke="0" extrusionOk="0">
                <a:moveTo>
                  <a:pt x="0" y="0"/>
                </a:moveTo>
                <a:cubicBezTo>
                  <a:pt x="2549923" y="-71603"/>
                  <a:pt x="4984224" y="126493"/>
                  <a:pt x="6696323" y="0"/>
                </a:cubicBezTo>
                <a:cubicBezTo>
                  <a:pt x="6666528" y="164604"/>
                  <a:pt x="6770356" y="490458"/>
                  <a:pt x="6696323" y="923330"/>
                </a:cubicBezTo>
                <a:cubicBezTo>
                  <a:pt x="5058822" y="968174"/>
                  <a:pt x="2759335" y="766443"/>
                  <a:pt x="0" y="923330"/>
                </a:cubicBezTo>
                <a:cubicBezTo>
                  <a:pt x="-6875" y="772958"/>
                  <a:pt x="54058" y="26352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68373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cp</a:t>
            </a:r>
            <a:r>
              <a:rPr lang="zh-CN" altLang="en-US" sz="2400"/>
              <a:t> </a:t>
            </a:r>
            <a:r>
              <a:rPr lang="en-US" altLang="zh-CN" sz="2400"/>
              <a:t>-r</a:t>
            </a:r>
            <a:r>
              <a:rPr lang="zh-CN" altLang="en-US" sz="2400"/>
              <a:t> </a:t>
            </a:r>
            <a:r>
              <a:rPr lang="en-US" altLang="zh-CN" sz="2400"/>
              <a:t>./cmt2/.cargo ./cmt2/rust-toolchain.toml ./hello</a:t>
            </a:r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11FB4-8FF8-4C2C-A006-94E7B256ABCB}"/>
              </a:ext>
            </a:extLst>
          </p:cNvPr>
          <p:cNvSpPr txBox="1"/>
          <p:nvPr/>
        </p:nvSpPr>
        <p:spPr>
          <a:xfrm>
            <a:off x="5332743" y="3605901"/>
            <a:ext cx="6696323" cy="923330"/>
          </a:xfrm>
          <a:custGeom>
            <a:avLst/>
            <a:gdLst>
              <a:gd name="connsiteX0" fmla="*/ 0 w 6696323"/>
              <a:gd name="connsiteY0" fmla="*/ 0 h 923330"/>
              <a:gd name="connsiteX1" fmla="*/ 6696323 w 6696323"/>
              <a:gd name="connsiteY1" fmla="*/ 0 h 923330"/>
              <a:gd name="connsiteX2" fmla="*/ 6696323 w 6696323"/>
              <a:gd name="connsiteY2" fmla="*/ 923330 h 923330"/>
              <a:gd name="connsiteX3" fmla="*/ 0 w 6696323"/>
              <a:gd name="connsiteY3" fmla="*/ 923330 h 923330"/>
              <a:gd name="connsiteX4" fmla="*/ 0 w 6696323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23" h="923330" fill="none" extrusionOk="0">
                <a:moveTo>
                  <a:pt x="0" y="0"/>
                </a:moveTo>
                <a:cubicBezTo>
                  <a:pt x="1777778" y="106216"/>
                  <a:pt x="5679101" y="-142119"/>
                  <a:pt x="6696323" y="0"/>
                </a:cubicBezTo>
                <a:cubicBezTo>
                  <a:pt x="6725089" y="104151"/>
                  <a:pt x="6737475" y="619715"/>
                  <a:pt x="6696323" y="923330"/>
                </a:cubicBezTo>
                <a:cubicBezTo>
                  <a:pt x="5824868" y="894102"/>
                  <a:pt x="1330756" y="907636"/>
                  <a:pt x="0" y="923330"/>
                </a:cubicBezTo>
                <a:cubicBezTo>
                  <a:pt x="53370" y="730167"/>
                  <a:pt x="-18602" y="215544"/>
                  <a:pt x="0" y="0"/>
                </a:cubicBezTo>
                <a:close/>
              </a:path>
              <a:path w="6696323" h="923330" stroke="0" extrusionOk="0">
                <a:moveTo>
                  <a:pt x="0" y="0"/>
                </a:moveTo>
                <a:cubicBezTo>
                  <a:pt x="2549923" y="-71603"/>
                  <a:pt x="4984224" y="126493"/>
                  <a:pt x="6696323" y="0"/>
                </a:cubicBezTo>
                <a:cubicBezTo>
                  <a:pt x="6666528" y="164604"/>
                  <a:pt x="6770356" y="490458"/>
                  <a:pt x="6696323" y="923330"/>
                </a:cubicBezTo>
                <a:cubicBezTo>
                  <a:pt x="5058822" y="968174"/>
                  <a:pt x="2759335" y="766443"/>
                  <a:pt x="0" y="923330"/>
                </a:cubicBezTo>
                <a:cubicBezTo>
                  <a:pt x="-6875" y="772958"/>
                  <a:pt x="54058" y="26352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68373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cd hello</a:t>
            </a:r>
          </a:p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cargo add cmtrs cmtc anyhow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308552-7F4A-447A-965F-CFF77D34CF58}"/>
              </a:ext>
            </a:extLst>
          </p:cNvPr>
          <p:cNvSpPr txBox="1"/>
          <p:nvPr/>
        </p:nvSpPr>
        <p:spPr>
          <a:xfrm>
            <a:off x="4382592" y="4921294"/>
            <a:ext cx="7646475" cy="1292662"/>
          </a:xfrm>
          <a:custGeom>
            <a:avLst/>
            <a:gdLst>
              <a:gd name="connsiteX0" fmla="*/ 0 w 7646475"/>
              <a:gd name="connsiteY0" fmla="*/ 0 h 1292662"/>
              <a:gd name="connsiteX1" fmla="*/ 7646475 w 7646475"/>
              <a:gd name="connsiteY1" fmla="*/ 0 h 1292662"/>
              <a:gd name="connsiteX2" fmla="*/ 7646475 w 7646475"/>
              <a:gd name="connsiteY2" fmla="*/ 1292662 h 1292662"/>
              <a:gd name="connsiteX3" fmla="*/ 0 w 7646475"/>
              <a:gd name="connsiteY3" fmla="*/ 1292662 h 1292662"/>
              <a:gd name="connsiteX4" fmla="*/ 0 w 7646475"/>
              <a:gd name="connsiteY4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6475" h="1292662" fill="none" extrusionOk="0">
                <a:moveTo>
                  <a:pt x="0" y="0"/>
                </a:moveTo>
                <a:cubicBezTo>
                  <a:pt x="3050136" y="106216"/>
                  <a:pt x="5430673" y="-142119"/>
                  <a:pt x="7646475" y="0"/>
                </a:cubicBezTo>
                <a:cubicBezTo>
                  <a:pt x="7608761" y="587555"/>
                  <a:pt x="7621147" y="1102009"/>
                  <a:pt x="7646475" y="1292662"/>
                </a:cubicBezTo>
                <a:cubicBezTo>
                  <a:pt x="5104905" y="1263434"/>
                  <a:pt x="973157" y="1276968"/>
                  <a:pt x="0" y="1292662"/>
                </a:cubicBezTo>
                <a:cubicBezTo>
                  <a:pt x="-112830" y="765528"/>
                  <a:pt x="81117" y="323443"/>
                  <a:pt x="0" y="0"/>
                </a:cubicBezTo>
                <a:close/>
              </a:path>
              <a:path w="7646475" h="1292662" stroke="0" extrusionOk="0">
                <a:moveTo>
                  <a:pt x="0" y="0"/>
                </a:moveTo>
                <a:cubicBezTo>
                  <a:pt x="2718579" y="-71603"/>
                  <a:pt x="6039191" y="126493"/>
                  <a:pt x="7646475" y="0"/>
                </a:cubicBezTo>
                <a:cubicBezTo>
                  <a:pt x="7583440" y="498189"/>
                  <a:pt x="7620788" y="1045135"/>
                  <a:pt x="7646475" y="1292662"/>
                </a:cubicBezTo>
                <a:cubicBezTo>
                  <a:pt x="4592731" y="1337506"/>
                  <a:pt x="3505166" y="1135775"/>
                  <a:pt x="0" y="1292662"/>
                </a:cubicBezTo>
                <a:cubicBezTo>
                  <a:pt x="-106595" y="955588"/>
                  <a:pt x="54058" y="1517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68373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cp ../cmt2/crates/cmtc/examples/hello.rs ./src/main.rs &amp;&amp; cargo run</a:t>
            </a:r>
          </a:p>
        </p:txBody>
      </p:sp>
    </p:spTree>
    <p:extLst>
      <p:ext uri="{BB962C8B-B14F-4D97-AF65-F5344CB8AC3E}">
        <p14:creationId xmlns:p14="http://schemas.microsoft.com/office/powerpoint/2010/main" val="3711985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4" grpId="0"/>
      <p:bldP spid="10" grpId="0" animBg="1"/>
      <p:bldP spid="17" grpId="0" animBg="1"/>
      <p:bldP spid="1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4E0A-2502-4146-A7C5-A4170C99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</a:t>
            </a:r>
            <a:r>
              <a:rPr lang="en-US" sz="4000">
                <a:latin typeface="Bahnschrift Condensed" panose="020B0502040204020203" pitchFamily="34" charset="0"/>
              </a:rPr>
              <a:t>cmt2</a:t>
            </a:r>
            <a:r>
              <a:rPr lang="en-US"/>
              <a:t> as </a:t>
            </a:r>
            <a:r>
              <a:rPr lang="en-US" altLang="zh-CN"/>
              <a:t>a </a:t>
            </a:r>
            <a:r>
              <a:rPr lang="en-US"/>
              <a:t>library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CE109-250C-43B9-A553-32BAC0D4E0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05EA4-9855-406F-9491-70DB0F54D2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75CF1-134E-4338-BDBB-6D03281CA1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5CDFC-48AB-4C7F-AD2F-5697C4C91F36}"/>
              </a:ext>
            </a:extLst>
          </p:cNvPr>
          <p:cNvSpPr txBox="1"/>
          <p:nvPr/>
        </p:nvSpPr>
        <p:spPr>
          <a:xfrm>
            <a:off x="609600" y="1196752"/>
            <a:ext cx="480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When you’re building a rust project…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D26E6-C967-47D1-8925-A75A128BD247}"/>
              </a:ext>
            </a:extLst>
          </p:cNvPr>
          <p:cNvSpPr txBox="1"/>
          <p:nvPr/>
        </p:nvSpPr>
        <p:spPr>
          <a:xfrm>
            <a:off x="609600" y="2584800"/>
            <a:ext cx="398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Add rust version and build flag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6E29C-5AF1-4E71-80B9-106D7DEC66D4}"/>
              </a:ext>
            </a:extLst>
          </p:cNvPr>
          <p:cNvSpPr txBox="1"/>
          <p:nvPr/>
        </p:nvSpPr>
        <p:spPr>
          <a:xfrm>
            <a:off x="609600" y="3847821"/>
            <a:ext cx="3263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Add </a:t>
            </a:r>
            <a:r>
              <a:rPr lang="en-US" sz="2400" b="1">
                <a:latin typeface="Bahnschrift Condensed" panose="020B0502040204020203" pitchFamily="34" charset="0"/>
                <a:ea typeface="等线" panose="02010600030101010101" pitchFamily="2" charset="-122"/>
                <a:cs typeface="Arial" panose="020B0604020202020204" pitchFamily="34" charset="0"/>
              </a:rPr>
              <a:t>cmt2</a:t>
            </a:r>
            <a:r>
              <a:rPr lang="en-US" sz="2400"/>
              <a:t> from </a:t>
            </a:r>
            <a:r>
              <a:rPr lang="en-US" sz="2400" b="1"/>
              <a:t>crates.io</a:t>
            </a:r>
            <a:r>
              <a:rPr lang="en-US" sz="2400"/>
              <a:t>! </a:t>
            </a:r>
          </a:p>
          <a:p>
            <a:r>
              <a:rPr lang="en-US" altLang="zh-CN" sz="2400"/>
              <a:t>T</a:t>
            </a:r>
            <a:r>
              <a:rPr lang="en-US" sz="2400"/>
              <a:t>his need internet!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14B8C-3F6C-48DC-A86B-81F6B274E51F}"/>
              </a:ext>
            </a:extLst>
          </p:cNvPr>
          <p:cNvSpPr txBox="1"/>
          <p:nvPr/>
        </p:nvSpPr>
        <p:spPr>
          <a:xfrm>
            <a:off x="609601" y="5118993"/>
            <a:ext cx="3470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Now, feel free to use </a:t>
            </a:r>
            <a:r>
              <a:rPr lang="en-US" altLang="zh-CN" sz="2400" b="1">
                <a:latin typeface="Bahnschrift Condensed" panose="020B0502040204020203" pitchFamily="34" charset="0"/>
                <a:ea typeface="等线" panose="02010600030101010101" pitchFamily="2" charset="-122"/>
                <a:cs typeface="Arial" panose="020B0604020202020204" pitchFamily="34" charset="0"/>
              </a:rPr>
              <a:t>cmt2</a:t>
            </a:r>
            <a:r>
              <a:rPr lang="en-US" altLang="zh-CN" sz="2400"/>
              <a:t> for hardware design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7E3EC-AF4E-4641-95EB-2C1F1A8772B8}"/>
              </a:ext>
            </a:extLst>
          </p:cNvPr>
          <p:cNvSpPr txBox="1"/>
          <p:nvPr/>
        </p:nvSpPr>
        <p:spPr>
          <a:xfrm>
            <a:off x="5664373" y="1043852"/>
            <a:ext cx="6364693" cy="738664"/>
          </a:xfrm>
          <a:custGeom>
            <a:avLst/>
            <a:gdLst>
              <a:gd name="connsiteX0" fmla="*/ 0 w 6364693"/>
              <a:gd name="connsiteY0" fmla="*/ 0 h 738664"/>
              <a:gd name="connsiteX1" fmla="*/ 6364693 w 6364693"/>
              <a:gd name="connsiteY1" fmla="*/ 0 h 738664"/>
              <a:gd name="connsiteX2" fmla="*/ 6364693 w 6364693"/>
              <a:gd name="connsiteY2" fmla="*/ 738664 h 738664"/>
              <a:gd name="connsiteX3" fmla="*/ 0 w 6364693"/>
              <a:gd name="connsiteY3" fmla="*/ 738664 h 738664"/>
              <a:gd name="connsiteX4" fmla="*/ 0 w 6364693"/>
              <a:gd name="connsiteY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4693" h="738664" fill="none" extrusionOk="0">
                <a:moveTo>
                  <a:pt x="0" y="0"/>
                </a:moveTo>
                <a:cubicBezTo>
                  <a:pt x="1004584" y="72676"/>
                  <a:pt x="4445536" y="94415"/>
                  <a:pt x="6364693" y="0"/>
                </a:cubicBezTo>
                <a:cubicBezTo>
                  <a:pt x="6303224" y="133393"/>
                  <a:pt x="6329894" y="512916"/>
                  <a:pt x="6364693" y="738664"/>
                </a:cubicBezTo>
                <a:cubicBezTo>
                  <a:pt x="5256866" y="607392"/>
                  <a:pt x="1703132" y="607856"/>
                  <a:pt x="0" y="738664"/>
                </a:cubicBezTo>
                <a:cubicBezTo>
                  <a:pt x="-56505" y="543695"/>
                  <a:pt x="-57021" y="320002"/>
                  <a:pt x="0" y="0"/>
                </a:cubicBezTo>
                <a:close/>
              </a:path>
              <a:path w="6364693" h="738664" stroke="0" extrusionOk="0">
                <a:moveTo>
                  <a:pt x="0" y="0"/>
                </a:moveTo>
                <a:cubicBezTo>
                  <a:pt x="647038" y="91941"/>
                  <a:pt x="4337609" y="-80030"/>
                  <a:pt x="6364693" y="0"/>
                </a:cubicBezTo>
                <a:cubicBezTo>
                  <a:pt x="6330582" y="170919"/>
                  <a:pt x="6315735" y="437287"/>
                  <a:pt x="6364693" y="738664"/>
                </a:cubicBezTo>
                <a:cubicBezTo>
                  <a:pt x="5199952" y="601151"/>
                  <a:pt x="3040838" y="891959"/>
                  <a:pt x="0" y="738664"/>
                </a:cubicBezTo>
                <a:cubicBezTo>
                  <a:pt x="-835" y="501604"/>
                  <a:pt x="-37679" y="25562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646705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182880" bIns="182880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cd $REPOS &amp;&amp; cargo new hello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15BA3B-0A65-4491-A99D-03ACE52DBD14}"/>
              </a:ext>
            </a:extLst>
          </p:cNvPr>
          <p:cNvSpPr txBox="1"/>
          <p:nvPr/>
        </p:nvSpPr>
        <p:spPr>
          <a:xfrm>
            <a:off x="5332743" y="2322654"/>
            <a:ext cx="6696323" cy="923330"/>
          </a:xfrm>
          <a:custGeom>
            <a:avLst/>
            <a:gdLst>
              <a:gd name="connsiteX0" fmla="*/ 0 w 6696323"/>
              <a:gd name="connsiteY0" fmla="*/ 0 h 923330"/>
              <a:gd name="connsiteX1" fmla="*/ 6696323 w 6696323"/>
              <a:gd name="connsiteY1" fmla="*/ 0 h 923330"/>
              <a:gd name="connsiteX2" fmla="*/ 6696323 w 6696323"/>
              <a:gd name="connsiteY2" fmla="*/ 923330 h 923330"/>
              <a:gd name="connsiteX3" fmla="*/ 0 w 6696323"/>
              <a:gd name="connsiteY3" fmla="*/ 923330 h 923330"/>
              <a:gd name="connsiteX4" fmla="*/ 0 w 6696323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23" h="923330" fill="none" extrusionOk="0">
                <a:moveTo>
                  <a:pt x="0" y="0"/>
                </a:moveTo>
                <a:cubicBezTo>
                  <a:pt x="1777778" y="106216"/>
                  <a:pt x="5679101" y="-142119"/>
                  <a:pt x="6696323" y="0"/>
                </a:cubicBezTo>
                <a:cubicBezTo>
                  <a:pt x="6725089" y="104151"/>
                  <a:pt x="6737475" y="619715"/>
                  <a:pt x="6696323" y="923330"/>
                </a:cubicBezTo>
                <a:cubicBezTo>
                  <a:pt x="5824868" y="894102"/>
                  <a:pt x="1330756" y="907636"/>
                  <a:pt x="0" y="923330"/>
                </a:cubicBezTo>
                <a:cubicBezTo>
                  <a:pt x="53370" y="730167"/>
                  <a:pt x="-18602" y="215544"/>
                  <a:pt x="0" y="0"/>
                </a:cubicBezTo>
                <a:close/>
              </a:path>
              <a:path w="6696323" h="923330" stroke="0" extrusionOk="0">
                <a:moveTo>
                  <a:pt x="0" y="0"/>
                </a:moveTo>
                <a:cubicBezTo>
                  <a:pt x="2549923" y="-71603"/>
                  <a:pt x="4984224" y="126493"/>
                  <a:pt x="6696323" y="0"/>
                </a:cubicBezTo>
                <a:cubicBezTo>
                  <a:pt x="6666528" y="164604"/>
                  <a:pt x="6770356" y="490458"/>
                  <a:pt x="6696323" y="923330"/>
                </a:cubicBezTo>
                <a:cubicBezTo>
                  <a:pt x="5058822" y="968174"/>
                  <a:pt x="2759335" y="766443"/>
                  <a:pt x="0" y="923330"/>
                </a:cubicBezTo>
                <a:cubicBezTo>
                  <a:pt x="-6875" y="772958"/>
                  <a:pt x="54058" y="26352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68373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cp</a:t>
            </a:r>
            <a:r>
              <a:rPr lang="zh-CN" altLang="en-US" sz="2400"/>
              <a:t> </a:t>
            </a:r>
            <a:r>
              <a:rPr lang="en-US" altLang="zh-CN" sz="2400"/>
              <a:t>-r</a:t>
            </a:r>
            <a:r>
              <a:rPr lang="zh-CN" altLang="en-US" sz="2400"/>
              <a:t> </a:t>
            </a:r>
            <a:r>
              <a:rPr lang="en-US" altLang="zh-CN" sz="2400"/>
              <a:t>./cmt2/.cargo ./cmt2/rust-toolchain.toml ./hello</a:t>
            </a:r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11FB4-8FF8-4C2C-A006-94E7B256ABCB}"/>
              </a:ext>
            </a:extLst>
          </p:cNvPr>
          <p:cNvSpPr txBox="1"/>
          <p:nvPr/>
        </p:nvSpPr>
        <p:spPr>
          <a:xfrm>
            <a:off x="5332743" y="3605901"/>
            <a:ext cx="6696323" cy="923330"/>
          </a:xfrm>
          <a:custGeom>
            <a:avLst/>
            <a:gdLst>
              <a:gd name="connsiteX0" fmla="*/ 0 w 6696323"/>
              <a:gd name="connsiteY0" fmla="*/ 0 h 923330"/>
              <a:gd name="connsiteX1" fmla="*/ 6696323 w 6696323"/>
              <a:gd name="connsiteY1" fmla="*/ 0 h 923330"/>
              <a:gd name="connsiteX2" fmla="*/ 6696323 w 6696323"/>
              <a:gd name="connsiteY2" fmla="*/ 923330 h 923330"/>
              <a:gd name="connsiteX3" fmla="*/ 0 w 6696323"/>
              <a:gd name="connsiteY3" fmla="*/ 923330 h 923330"/>
              <a:gd name="connsiteX4" fmla="*/ 0 w 6696323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23" h="923330" fill="none" extrusionOk="0">
                <a:moveTo>
                  <a:pt x="0" y="0"/>
                </a:moveTo>
                <a:cubicBezTo>
                  <a:pt x="1777778" y="106216"/>
                  <a:pt x="5679101" y="-142119"/>
                  <a:pt x="6696323" y="0"/>
                </a:cubicBezTo>
                <a:cubicBezTo>
                  <a:pt x="6725089" y="104151"/>
                  <a:pt x="6737475" y="619715"/>
                  <a:pt x="6696323" y="923330"/>
                </a:cubicBezTo>
                <a:cubicBezTo>
                  <a:pt x="5824868" y="894102"/>
                  <a:pt x="1330756" y="907636"/>
                  <a:pt x="0" y="923330"/>
                </a:cubicBezTo>
                <a:cubicBezTo>
                  <a:pt x="53370" y="730167"/>
                  <a:pt x="-18602" y="215544"/>
                  <a:pt x="0" y="0"/>
                </a:cubicBezTo>
                <a:close/>
              </a:path>
              <a:path w="6696323" h="923330" stroke="0" extrusionOk="0">
                <a:moveTo>
                  <a:pt x="0" y="0"/>
                </a:moveTo>
                <a:cubicBezTo>
                  <a:pt x="2549923" y="-71603"/>
                  <a:pt x="4984224" y="126493"/>
                  <a:pt x="6696323" y="0"/>
                </a:cubicBezTo>
                <a:cubicBezTo>
                  <a:pt x="6666528" y="164604"/>
                  <a:pt x="6770356" y="490458"/>
                  <a:pt x="6696323" y="923330"/>
                </a:cubicBezTo>
                <a:cubicBezTo>
                  <a:pt x="5058822" y="968174"/>
                  <a:pt x="2759335" y="766443"/>
                  <a:pt x="0" y="923330"/>
                </a:cubicBezTo>
                <a:cubicBezTo>
                  <a:pt x="-6875" y="772958"/>
                  <a:pt x="54058" y="26352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68373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cd hello</a:t>
            </a:r>
          </a:p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cargo add cmtrs cmtc anyhow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308552-7F4A-447A-965F-CFF77D34CF58}"/>
              </a:ext>
            </a:extLst>
          </p:cNvPr>
          <p:cNvSpPr txBox="1"/>
          <p:nvPr/>
        </p:nvSpPr>
        <p:spPr>
          <a:xfrm>
            <a:off x="4382592" y="4921294"/>
            <a:ext cx="7646475" cy="1292662"/>
          </a:xfrm>
          <a:custGeom>
            <a:avLst/>
            <a:gdLst>
              <a:gd name="connsiteX0" fmla="*/ 0 w 7646475"/>
              <a:gd name="connsiteY0" fmla="*/ 0 h 1292662"/>
              <a:gd name="connsiteX1" fmla="*/ 7646475 w 7646475"/>
              <a:gd name="connsiteY1" fmla="*/ 0 h 1292662"/>
              <a:gd name="connsiteX2" fmla="*/ 7646475 w 7646475"/>
              <a:gd name="connsiteY2" fmla="*/ 1292662 h 1292662"/>
              <a:gd name="connsiteX3" fmla="*/ 0 w 7646475"/>
              <a:gd name="connsiteY3" fmla="*/ 1292662 h 1292662"/>
              <a:gd name="connsiteX4" fmla="*/ 0 w 7646475"/>
              <a:gd name="connsiteY4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6475" h="1292662" fill="none" extrusionOk="0">
                <a:moveTo>
                  <a:pt x="0" y="0"/>
                </a:moveTo>
                <a:cubicBezTo>
                  <a:pt x="3050136" y="106216"/>
                  <a:pt x="5430673" y="-142119"/>
                  <a:pt x="7646475" y="0"/>
                </a:cubicBezTo>
                <a:cubicBezTo>
                  <a:pt x="7608761" y="587555"/>
                  <a:pt x="7621147" y="1102009"/>
                  <a:pt x="7646475" y="1292662"/>
                </a:cubicBezTo>
                <a:cubicBezTo>
                  <a:pt x="5104905" y="1263434"/>
                  <a:pt x="973157" y="1276968"/>
                  <a:pt x="0" y="1292662"/>
                </a:cubicBezTo>
                <a:cubicBezTo>
                  <a:pt x="-112830" y="765528"/>
                  <a:pt x="81117" y="323443"/>
                  <a:pt x="0" y="0"/>
                </a:cubicBezTo>
                <a:close/>
              </a:path>
              <a:path w="7646475" h="1292662" stroke="0" extrusionOk="0">
                <a:moveTo>
                  <a:pt x="0" y="0"/>
                </a:moveTo>
                <a:cubicBezTo>
                  <a:pt x="2718579" y="-71603"/>
                  <a:pt x="6039191" y="126493"/>
                  <a:pt x="7646475" y="0"/>
                </a:cubicBezTo>
                <a:cubicBezTo>
                  <a:pt x="7583440" y="498189"/>
                  <a:pt x="7620788" y="1045135"/>
                  <a:pt x="7646475" y="1292662"/>
                </a:cubicBezTo>
                <a:cubicBezTo>
                  <a:pt x="4592731" y="1337506"/>
                  <a:pt x="3505166" y="1135775"/>
                  <a:pt x="0" y="1292662"/>
                </a:cubicBezTo>
                <a:cubicBezTo>
                  <a:pt x="-106595" y="955588"/>
                  <a:pt x="54058" y="1517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68373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/>
              <a:t>cp ../cmt2/crates/cmtc/examples/hello.rs ./src/main.rs &amp;&amp; cargo run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7277D0-0CE4-4500-A208-FA18C0025A49}"/>
              </a:ext>
            </a:extLst>
          </p:cNvPr>
          <p:cNvSpPr/>
          <p:nvPr/>
        </p:nvSpPr>
        <p:spPr>
          <a:xfrm>
            <a:off x="609599" y="983978"/>
            <a:ext cx="11563061" cy="524384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3F6BAC-85B8-4517-AE3D-7D0A712C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89" y="1278031"/>
            <a:ext cx="6854994" cy="26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670B37-BF9F-489E-AEA4-5B46A0C94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227" y="952976"/>
            <a:ext cx="2463362" cy="26686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1279A3-530C-460D-BA57-102FC7299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78" y="4050228"/>
            <a:ext cx="6843205" cy="18555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76F9AD-9D0E-4A81-BEC7-7D7FED3B6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683" y="3662234"/>
            <a:ext cx="2444021" cy="26266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442515-31FA-4D5F-93AB-5984272C3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66" y="3455648"/>
            <a:ext cx="2631444" cy="2631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35FA38-DA87-4280-9406-BDF3B38AC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4260" y="2714757"/>
            <a:ext cx="3743847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4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38808-6C7C-401C-AC6C-3BB5EB78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58B9C-D232-9273-CAC5-E4FBEF6C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LLM-Based Chip Design</a:t>
            </a:r>
            <a:endParaRPr lang="zh-CN" altLang="en-US" b="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D2F66B-6945-0145-D2CD-8D9F9B4BE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altLang="zh-CN" dirty="0"/>
              <a:t>Speaker:</a:t>
            </a:r>
            <a:r>
              <a:rPr lang="zh-CN" altLang="en-US" dirty="0"/>
              <a:t> </a:t>
            </a:r>
            <a:r>
              <a:rPr lang="en-US" altLang="zh-CN" dirty="0"/>
              <a:t>Fan Cui</a:t>
            </a:r>
          </a:p>
          <a:p>
            <a:r>
              <a:rPr lang="en-US" altLang="zh-CN" dirty="0"/>
              <a:t>               </a:t>
            </a:r>
            <a:r>
              <a:rPr lang="zh-CN" altLang="en-US" dirty="0"/>
              <a:t>崔璠</a:t>
            </a:r>
          </a:p>
        </p:txBody>
      </p:sp>
    </p:spTree>
    <p:extLst>
      <p:ext uri="{BB962C8B-B14F-4D97-AF65-F5344CB8AC3E}">
        <p14:creationId xmlns:p14="http://schemas.microsoft.com/office/powerpoint/2010/main" val="30677540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FC877B-95F1-1961-68E9-2AFF9586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C2B9BE-6819-5FA5-B541-B9C03CC7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114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F6E9DA-DBD2-752E-425D-4807086B42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zh-CN" dirty="0"/>
              <a:t>Introduction</a:t>
            </a:r>
          </a:p>
          <a:p>
            <a:pPr lvl="1"/>
            <a:r>
              <a:rPr kumimoji="1" lang="en-US" altLang="zh-CN" dirty="0"/>
              <a:t>LLM-Driven Hardware Design</a:t>
            </a:r>
          </a:p>
          <a:p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Warmup</a:t>
            </a:r>
          </a:p>
          <a:p>
            <a:pPr lvl="1"/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Adder</a:t>
            </a:r>
          </a:p>
          <a:p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GEMM</a:t>
            </a:r>
          </a:p>
          <a:p>
            <a:pPr lvl="1"/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Testbench</a:t>
            </a:r>
          </a:p>
          <a:p>
            <a:pPr lvl="1"/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2356950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标&#10;&#10;中度可信度描述已自动生成">
            <a:extLst>
              <a:ext uri="{FF2B5EF4-FFF2-40B4-BE49-F238E27FC236}">
                <a16:creationId xmlns:a16="http://schemas.microsoft.com/office/drawing/2014/main" id="{9C51C3EF-51D7-35C4-B254-11235E1EE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418" y="3330578"/>
            <a:ext cx="1358900" cy="9144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OriGen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115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4DA5A2-D775-ED6D-ED26-A9FF70423B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8" y="1159419"/>
            <a:ext cx="11178449" cy="1662431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  <a:ea typeface="等线" panose="02010600030101010101" charset="-122"/>
              </a:rPr>
              <a:t>Using the</a:t>
            </a:r>
            <a:r>
              <a:rPr lang="zh-CN" altLang="en-US" sz="2800" spc="-1" dirty="0">
                <a:solidFill>
                  <a:schemeClr val="dk1"/>
                </a:solidFill>
                <a:ea typeface="等线" panose="02010600030101010101" charset="-122"/>
              </a:rPr>
              <a:t> </a:t>
            </a:r>
            <a:r>
              <a:rPr lang="en-US" altLang="zh-CN" sz="2800" spc="-1" dirty="0">
                <a:solidFill>
                  <a:schemeClr val="dk1"/>
                </a:solidFill>
                <a:ea typeface="等线" panose="02010600030101010101" charset="-122"/>
              </a:rPr>
              <a:t>two datasets obtained in code-to-code augmentation</a:t>
            </a:r>
          </a:p>
          <a:p>
            <a:endParaRPr lang="en-US" altLang="zh-CN" sz="2800" spc="-1" dirty="0">
              <a:solidFill>
                <a:schemeClr val="dk1"/>
              </a:solidFill>
              <a:ea typeface="等线" panose="02010600030101010101" charset="-122"/>
            </a:endParaRPr>
          </a:p>
          <a:p>
            <a:r>
              <a:rPr lang="en-US" altLang="zh-CN" sz="2800" spc="-1" dirty="0">
                <a:solidFill>
                  <a:schemeClr val="dk1"/>
                </a:solidFill>
                <a:ea typeface="等线" panose="02010600030101010101" charset="-122"/>
              </a:rPr>
              <a:t>We train OriGen model based on </a:t>
            </a:r>
            <a:r>
              <a:rPr lang="en-US" altLang="zh-CN" sz="2800" spc="-1" dirty="0" err="1">
                <a:solidFill>
                  <a:schemeClr val="dk1"/>
                </a:solidFill>
                <a:ea typeface="等线" panose="02010600030101010101" charset="-122"/>
              </a:rPr>
              <a:t>Qwen</a:t>
            </a:r>
            <a:r>
              <a:rPr lang="en-US" altLang="zh-CN" sz="2800" spc="-1" dirty="0">
                <a:solidFill>
                  <a:schemeClr val="dk1"/>
                </a:solidFill>
                <a:ea typeface="等线" panose="02010600030101010101" charset="-122"/>
              </a:rPr>
              <a:t>-Coder</a:t>
            </a:r>
          </a:p>
          <a:p>
            <a:endParaRPr lang="en-US" altLang="zh-CN" sz="2800" spc="-1" dirty="0">
              <a:solidFill>
                <a:schemeClr val="dk1"/>
              </a:solidFill>
              <a:ea typeface="等线" panose="02010600030101010101" charset="-122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FAE95134-4B39-E460-466D-AE7983AD6201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581225" y="3421121"/>
            <a:ext cx="660193" cy="366657"/>
          </a:xfrm>
          <a:prstGeom prst="straightConnector1">
            <a:avLst/>
          </a:prstGeom>
          <a:ln w="38100" cap="rnd">
            <a:solidFill>
              <a:schemeClr val="bg2">
                <a:lumMod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845DAF21-9516-7D40-2233-323317EE7657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8581225" y="3787778"/>
            <a:ext cx="660193" cy="435324"/>
          </a:xfrm>
          <a:prstGeom prst="straightConnector1">
            <a:avLst/>
          </a:prstGeom>
          <a:ln w="38100" cap="rnd">
            <a:solidFill>
              <a:schemeClr val="bg2">
                <a:lumMod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F5EBB360-A25C-482E-D53F-47A9F57A00F9}"/>
              </a:ext>
            </a:extLst>
          </p:cNvPr>
          <p:cNvCxnSpPr>
            <a:cxnSpLocks/>
            <a:stCxn id="1028" idx="0"/>
            <a:endCxn id="25" idx="2"/>
          </p:cNvCxnSpPr>
          <p:nvPr/>
        </p:nvCxnSpPr>
        <p:spPr>
          <a:xfrm flipV="1">
            <a:off x="9920868" y="4244978"/>
            <a:ext cx="0" cy="427146"/>
          </a:xfrm>
          <a:prstGeom prst="straightConnector1">
            <a:avLst/>
          </a:prstGeom>
          <a:ln w="28575" cap="rnd">
            <a:solidFill>
              <a:schemeClr val="bg2">
                <a:lumMod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E78D8FD-A1A9-121D-F989-AB8D8853E689}"/>
              </a:ext>
            </a:extLst>
          </p:cNvPr>
          <p:cNvGrpSpPr/>
          <p:nvPr/>
        </p:nvGrpSpPr>
        <p:grpSpPr>
          <a:xfrm>
            <a:off x="1271239" y="3034240"/>
            <a:ext cx="7309986" cy="2037350"/>
            <a:chOff x="1271239" y="3034240"/>
            <a:chExt cx="7309986" cy="203735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F907819-B937-4087-4010-DEB65F4BD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935" t="9786" r="2001" b="1892"/>
            <a:stretch/>
          </p:blipFill>
          <p:spPr>
            <a:xfrm>
              <a:off x="6809319" y="3140132"/>
              <a:ext cx="1771906" cy="1776917"/>
            </a:xfrm>
            <a:prstGeom prst="rect">
              <a:avLst/>
            </a:prstGeom>
          </p:spPr>
        </p:pic>
        <p:pic>
          <p:nvPicPr>
            <p:cNvPr id="33" name="图片 32" descr="图示&#10;&#10;描述已自动生成">
              <a:extLst>
                <a:ext uri="{FF2B5EF4-FFF2-40B4-BE49-F238E27FC236}">
                  <a16:creationId xmlns:a16="http://schemas.microsoft.com/office/drawing/2014/main" id="{01B5DD4F-E77A-79EF-DAE4-F2CE30263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3" b="-3193"/>
            <a:stretch/>
          </p:blipFill>
          <p:spPr>
            <a:xfrm>
              <a:off x="1271239" y="3034240"/>
              <a:ext cx="5539458" cy="2037350"/>
            </a:xfrm>
            <a:prstGeom prst="rect">
              <a:avLst/>
            </a:prstGeom>
          </p:spPr>
        </p:pic>
      </p:grpSp>
      <p:pic>
        <p:nvPicPr>
          <p:cNvPr id="1028" name="Picture 4" descr="Qwen (千问) Color Logo (LightMod)">
            <a:extLst>
              <a:ext uri="{FF2B5EF4-FFF2-40B4-BE49-F238E27FC236}">
                <a16:creationId xmlns:a16="http://schemas.microsoft.com/office/drawing/2014/main" id="{3FC774E0-FE29-A89F-800E-359C1E25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639" y="4672124"/>
            <a:ext cx="1026457" cy="102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18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F98CB10-B090-7D7C-F178-47F11256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88" y="3386513"/>
            <a:ext cx="9420922" cy="286699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Complex Hardware Design Flow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116</a:t>
            </a:fld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4DA5A2-D775-ED6D-ED26-A9FF70423B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058863"/>
            <a:ext cx="11218605" cy="222318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For complex hardware, it is hard for LLM to implement the module fully autonomously.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The flow is step-by-step and needs human guidance, especially in the debug process.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F013954-8075-76F8-7970-183570DC222D}"/>
              </a:ext>
            </a:extLst>
          </p:cNvPr>
          <p:cNvSpPr/>
          <p:nvPr/>
        </p:nvSpPr>
        <p:spPr>
          <a:xfrm>
            <a:off x="4155291" y="5421339"/>
            <a:ext cx="1255363" cy="575558"/>
          </a:xfrm>
          <a:custGeom>
            <a:avLst/>
            <a:gdLst>
              <a:gd name="connsiteX0" fmla="*/ 0 w 1255363"/>
              <a:gd name="connsiteY0" fmla="*/ 0 h 575558"/>
              <a:gd name="connsiteX1" fmla="*/ 652789 w 1255363"/>
              <a:gd name="connsiteY1" fmla="*/ 0 h 575558"/>
              <a:gd name="connsiteX2" fmla="*/ 1255363 w 1255363"/>
              <a:gd name="connsiteY2" fmla="*/ 0 h 575558"/>
              <a:gd name="connsiteX3" fmla="*/ 1255363 w 1255363"/>
              <a:gd name="connsiteY3" fmla="*/ 575558 h 575558"/>
              <a:gd name="connsiteX4" fmla="*/ 640235 w 1255363"/>
              <a:gd name="connsiteY4" fmla="*/ 575558 h 575558"/>
              <a:gd name="connsiteX5" fmla="*/ 0 w 1255363"/>
              <a:gd name="connsiteY5" fmla="*/ 575558 h 575558"/>
              <a:gd name="connsiteX6" fmla="*/ 0 w 1255363"/>
              <a:gd name="connsiteY6" fmla="*/ 0 h 57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5363" h="575558" extrusionOk="0">
                <a:moveTo>
                  <a:pt x="0" y="0"/>
                </a:moveTo>
                <a:cubicBezTo>
                  <a:pt x="234679" y="9442"/>
                  <a:pt x="383647" y="-5839"/>
                  <a:pt x="652789" y="0"/>
                </a:cubicBezTo>
                <a:cubicBezTo>
                  <a:pt x="921931" y="5839"/>
                  <a:pt x="1085586" y="532"/>
                  <a:pt x="1255363" y="0"/>
                </a:cubicBezTo>
                <a:cubicBezTo>
                  <a:pt x="1249803" y="214247"/>
                  <a:pt x="1228801" y="334611"/>
                  <a:pt x="1255363" y="575558"/>
                </a:cubicBezTo>
                <a:cubicBezTo>
                  <a:pt x="1041774" y="566885"/>
                  <a:pt x="788394" y="592337"/>
                  <a:pt x="640235" y="575558"/>
                </a:cubicBezTo>
                <a:cubicBezTo>
                  <a:pt x="492076" y="558779"/>
                  <a:pt x="226932" y="569014"/>
                  <a:pt x="0" y="575558"/>
                </a:cubicBezTo>
                <a:cubicBezTo>
                  <a:pt x="-447" y="455243"/>
                  <a:pt x="5119" y="164010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01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E1DD4D6-3531-869E-C536-A780A5C5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88" y="3386513"/>
            <a:ext cx="9420922" cy="286699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Complex Hardware Design Flow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117</a:t>
            </a:fld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4DA5A2-D775-ED6D-ED26-A9FF70423B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058863"/>
            <a:ext cx="11218605" cy="222318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The initial prompt is critical, establishing the module's foundational behavior, </a:t>
            </a:r>
            <a:r>
              <a:rPr kumimoji="1" lang="en-US" altLang="zh-CN" sz="2800" spc="-1" dirty="0">
                <a:solidFill>
                  <a:schemeClr val="dk1"/>
                </a:solidFill>
                <a:ea typeface="等线" panose="02010600030101010101" charset="-122"/>
              </a:rPr>
              <a:t>adequate guidance from human is helpful.</a:t>
            </a:r>
            <a:endParaRPr lang="en-US" altLang="zh-CN" sz="2800" spc="-1" dirty="0">
              <a:solidFill>
                <a:schemeClr val="dk1"/>
              </a:solidFill>
              <a:ea typeface="等线" panose="02010600030101010101" charset="-122"/>
            </a:endParaRPr>
          </a:p>
          <a:p>
            <a:r>
              <a:rPr lang="en-US" altLang="zh-CN" sz="2800" b="0" strike="noStrike" spc="-1" dirty="0">
                <a:solidFill>
                  <a:schemeClr val="dk1"/>
                </a:solidFill>
                <a:ea typeface="等线" panose="02010600030101010101" charset="-122"/>
              </a:rPr>
              <a:t>LLMs can generate both testbench and kernel, but the testbench needs to be validated by human.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5A14F095-5B54-7E08-11F0-2C15AF774F3D}"/>
              </a:ext>
            </a:extLst>
          </p:cNvPr>
          <p:cNvSpPr/>
          <p:nvPr/>
        </p:nvSpPr>
        <p:spPr>
          <a:xfrm>
            <a:off x="3045821" y="4220106"/>
            <a:ext cx="1689316" cy="729327"/>
          </a:xfrm>
          <a:custGeom>
            <a:avLst/>
            <a:gdLst>
              <a:gd name="connsiteX0" fmla="*/ 0 w 1689316"/>
              <a:gd name="connsiteY0" fmla="*/ 0 h 729327"/>
              <a:gd name="connsiteX1" fmla="*/ 596892 w 1689316"/>
              <a:gd name="connsiteY1" fmla="*/ 0 h 729327"/>
              <a:gd name="connsiteX2" fmla="*/ 1193783 w 1689316"/>
              <a:gd name="connsiteY2" fmla="*/ 0 h 729327"/>
              <a:gd name="connsiteX3" fmla="*/ 1689316 w 1689316"/>
              <a:gd name="connsiteY3" fmla="*/ 0 h 729327"/>
              <a:gd name="connsiteX4" fmla="*/ 1689316 w 1689316"/>
              <a:gd name="connsiteY4" fmla="*/ 364664 h 729327"/>
              <a:gd name="connsiteX5" fmla="*/ 1689316 w 1689316"/>
              <a:gd name="connsiteY5" fmla="*/ 729327 h 729327"/>
              <a:gd name="connsiteX6" fmla="*/ 1159997 w 1689316"/>
              <a:gd name="connsiteY6" fmla="*/ 729327 h 729327"/>
              <a:gd name="connsiteX7" fmla="*/ 596892 w 1689316"/>
              <a:gd name="connsiteY7" fmla="*/ 729327 h 729327"/>
              <a:gd name="connsiteX8" fmla="*/ 0 w 1689316"/>
              <a:gd name="connsiteY8" fmla="*/ 729327 h 729327"/>
              <a:gd name="connsiteX9" fmla="*/ 0 w 1689316"/>
              <a:gd name="connsiteY9" fmla="*/ 386543 h 729327"/>
              <a:gd name="connsiteX10" fmla="*/ 0 w 1689316"/>
              <a:gd name="connsiteY10" fmla="*/ 0 h 72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9316" h="729327" extrusionOk="0">
                <a:moveTo>
                  <a:pt x="0" y="0"/>
                </a:moveTo>
                <a:cubicBezTo>
                  <a:pt x="216673" y="-16972"/>
                  <a:pt x="338743" y="-13402"/>
                  <a:pt x="596892" y="0"/>
                </a:cubicBezTo>
                <a:cubicBezTo>
                  <a:pt x="855041" y="13402"/>
                  <a:pt x="1063048" y="8479"/>
                  <a:pt x="1193783" y="0"/>
                </a:cubicBezTo>
                <a:cubicBezTo>
                  <a:pt x="1324518" y="-8479"/>
                  <a:pt x="1563680" y="24329"/>
                  <a:pt x="1689316" y="0"/>
                </a:cubicBezTo>
                <a:cubicBezTo>
                  <a:pt x="1695346" y="115520"/>
                  <a:pt x="1690595" y="195673"/>
                  <a:pt x="1689316" y="364664"/>
                </a:cubicBezTo>
                <a:cubicBezTo>
                  <a:pt x="1688037" y="533655"/>
                  <a:pt x="1701610" y="571756"/>
                  <a:pt x="1689316" y="729327"/>
                </a:cubicBezTo>
                <a:cubicBezTo>
                  <a:pt x="1449977" y="735620"/>
                  <a:pt x="1279863" y="736679"/>
                  <a:pt x="1159997" y="729327"/>
                </a:cubicBezTo>
                <a:cubicBezTo>
                  <a:pt x="1040131" y="721975"/>
                  <a:pt x="755539" y="715225"/>
                  <a:pt x="596892" y="729327"/>
                </a:cubicBezTo>
                <a:cubicBezTo>
                  <a:pt x="438246" y="743429"/>
                  <a:pt x="184202" y="710748"/>
                  <a:pt x="0" y="729327"/>
                </a:cubicBezTo>
                <a:cubicBezTo>
                  <a:pt x="-11218" y="631483"/>
                  <a:pt x="-13020" y="501304"/>
                  <a:pt x="0" y="386543"/>
                </a:cubicBezTo>
                <a:cubicBezTo>
                  <a:pt x="13020" y="271782"/>
                  <a:pt x="-10774" y="106594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0AE2511-68B2-C24C-9943-DE966E4207CD}"/>
              </a:ext>
            </a:extLst>
          </p:cNvPr>
          <p:cNvSpPr/>
          <p:nvPr/>
        </p:nvSpPr>
        <p:spPr>
          <a:xfrm>
            <a:off x="5973801" y="4081345"/>
            <a:ext cx="1481506" cy="1006847"/>
          </a:xfrm>
          <a:custGeom>
            <a:avLst/>
            <a:gdLst>
              <a:gd name="connsiteX0" fmla="*/ 0 w 1481506"/>
              <a:gd name="connsiteY0" fmla="*/ 0 h 1006847"/>
              <a:gd name="connsiteX1" fmla="*/ 523465 w 1481506"/>
              <a:gd name="connsiteY1" fmla="*/ 0 h 1006847"/>
              <a:gd name="connsiteX2" fmla="*/ 1046931 w 1481506"/>
              <a:gd name="connsiteY2" fmla="*/ 0 h 1006847"/>
              <a:gd name="connsiteX3" fmla="*/ 1481506 w 1481506"/>
              <a:gd name="connsiteY3" fmla="*/ 0 h 1006847"/>
              <a:gd name="connsiteX4" fmla="*/ 1481506 w 1481506"/>
              <a:gd name="connsiteY4" fmla="*/ 503424 h 1006847"/>
              <a:gd name="connsiteX5" fmla="*/ 1481506 w 1481506"/>
              <a:gd name="connsiteY5" fmla="*/ 1006847 h 1006847"/>
              <a:gd name="connsiteX6" fmla="*/ 1017301 w 1481506"/>
              <a:gd name="connsiteY6" fmla="*/ 1006847 h 1006847"/>
              <a:gd name="connsiteX7" fmla="*/ 523465 w 1481506"/>
              <a:gd name="connsiteY7" fmla="*/ 1006847 h 1006847"/>
              <a:gd name="connsiteX8" fmla="*/ 0 w 1481506"/>
              <a:gd name="connsiteY8" fmla="*/ 1006847 h 1006847"/>
              <a:gd name="connsiteX9" fmla="*/ 0 w 1481506"/>
              <a:gd name="connsiteY9" fmla="*/ 533629 h 1006847"/>
              <a:gd name="connsiteX10" fmla="*/ 0 w 1481506"/>
              <a:gd name="connsiteY10" fmla="*/ 0 h 100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1506" h="1006847" extrusionOk="0">
                <a:moveTo>
                  <a:pt x="0" y="0"/>
                </a:moveTo>
                <a:cubicBezTo>
                  <a:pt x="159711" y="-11800"/>
                  <a:pt x="362868" y="8287"/>
                  <a:pt x="523465" y="0"/>
                </a:cubicBezTo>
                <a:cubicBezTo>
                  <a:pt x="684063" y="-8287"/>
                  <a:pt x="928672" y="5273"/>
                  <a:pt x="1046931" y="0"/>
                </a:cubicBezTo>
                <a:cubicBezTo>
                  <a:pt x="1165190" y="-5273"/>
                  <a:pt x="1352683" y="-78"/>
                  <a:pt x="1481506" y="0"/>
                </a:cubicBezTo>
                <a:cubicBezTo>
                  <a:pt x="1477705" y="126385"/>
                  <a:pt x="1461275" y="323829"/>
                  <a:pt x="1481506" y="503424"/>
                </a:cubicBezTo>
                <a:cubicBezTo>
                  <a:pt x="1501737" y="683019"/>
                  <a:pt x="1474902" y="760760"/>
                  <a:pt x="1481506" y="1006847"/>
                </a:cubicBezTo>
                <a:cubicBezTo>
                  <a:pt x="1345290" y="1003407"/>
                  <a:pt x="1180729" y="1006520"/>
                  <a:pt x="1017301" y="1006847"/>
                </a:cubicBezTo>
                <a:cubicBezTo>
                  <a:pt x="853874" y="1007174"/>
                  <a:pt x="637255" y="1021816"/>
                  <a:pt x="523465" y="1006847"/>
                </a:cubicBezTo>
                <a:cubicBezTo>
                  <a:pt x="409675" y="991878"/>
                  <a:pt x="203386" y="990111"/>
                  <a:pt x="0" y="1006847"/>
                </a:cubicBezTo>
                <a:cubicBezTo>
                  <a:pt x="11179" y="849382"/>
                  <a:pt x="12885" y="702438"/>
                  <a:pt x="0" y="533629"/>
                </a:cubicBezTo>
                <a:cubicBezTo>
                  <a:pt x="-12885" y="364820"/>
                  <a:pt x="19502" y="204158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41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E253582-948E-7129-414D-C60C9381A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88" y="3386513"/>
            <a:ext cx="9420922" cy="286699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Complex Hardware Design Flow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118</a:t>
            </a:fld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4DA5A2-D775-ED6D-ED26-A9FF70423B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058862"/>
            <a:ext cx="11425084" cy="2370137"/>
          </a:xfrm>
        </p:spPr>
        <p:txBody>
          <a:bodyPr/>
          <a:lstStyle/>
          <a:p>
            <a:r>
              <a:rPr lang="en-US" altLang="zh-CN" sz="2400" spc="-1" dirty="0">
                <a:solidFill>
                  <a:schemeClr val="dk1"/>
                </a:solidFill>
              </a:rPr>
              <a:t>In the design flow, the LLM first generates the testbench based on the specification and then uses it to validate the kernel.</a:t>
            </a: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If the</a:t>
            </a:r>
            <a:r>
              <a:rPr lang="zh-CN" altLang="en-US" sz="2400" spc="-1" dirty="0">
                <a:solidFill>
                  <a:schemeClr val="dk1"/>
                </a:solidFill>
              </a:rPr>
              <a:t> </a:t>
            </a:r>
            <a:r>
              <a:rPr lang="en-US" altLang="zh-CN" sz="2400" spc="-1" dirty="0">
                <a:solidFill>
                  <a:schemeClr val="dk1"/>
                </a:solidFill>
              </a:rPr>
              <a:t>testbench or kernel contains bugs, minor syntax errors can be automatically corrected based on compiler feedback.</a:t>
            </a:r>
          </a:p>
          <a:p>
            <a:r>
              <a:rPr kumimoji="1" lang="en-US" altLang="zh-CN" sz="2400" spc="-1" dirty="0">
                <a:solidFill>
                  <a:schemeClr val="dk1"/>
                </a:solidFill>
                <a:ea typeface="等线" panose="02010600030101010101" charset="-122"/>
              </a:rPr>
              <a:t>Complex logic bugs need human guidance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F013954-8075-76F8-7970-183570DC222D}"/>
              </a:ext>
            </a:extLst>
          </p:cNvPr>
          <p:cNvSpPr/>
          <p:nvPr/>
        </p:nvSpPr>
        <p:spPr>
          <a:xfrm>
            <a:off x="4191292" y="5338916"/>
            <a:ext cx="1280360" cy="620496"/>
          </a:xfrm>
          <a:custGeom>
            <a:avLst/>
            <a:gdLst>
              <a:gd name="connsiteX0" fmla="*/ 0 w 1280360"/>
              <a:gd name="connsiteY0" fmla="*/ 0 h 620496"/>
              <a:gd name="connsiteX1" fmla="*/ 665787 w 1280360"/>
              <a:gd name="connsiteY1" fmla="*/ 0 h 620496"/>
              <a:gd name="connsiteX2" fmla="*/ 1280360 w 1280360"/>
              <a:gd name="connsiteY2" fmla="*/ 0 h 620496"/>
              <a:gd name="connsiteX3" fmla="*/ 1280360 w 1280360"/>
              <a:gd name="connsiteY3" fmla="*/ 620496 h 620496"/>
              <a:gd name="connsiteX4" fmla="*/ 652984 w 1280360"/>
              <a:gd name="connsiteY4" fmla="*/ 620496 h 620496"/>
              <a:gd name="connsiteX5" fmla="*/ 0 w 1280360"/>
              <a:gd name="connsiteY5" fmla="*/ 620496 h 620496"/>
              <a:gd name="connsiteX6" fmla="*/ 0 w 1280360"/>
              <a:gd name="connsiteY6" fmla="*/ 0 h 62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0360" h="620496" extrusionOk="0">
                <a:moveTo>
                  <a:pt x="0" y="0"/>
                </a:moveTo>
                <a:cubicBezTo>
                  <a:pt x="218683" y="8553"/>
                  <a:pt x="357822" y="23294"/>
                  <a:pt x="665787" y="0"/>
                </a:cubicBezTo>
                <a:cubicBezTo>
                  <a:pt x="973752" y="-23294"/>
                  <a:pt x="1058438" y="-11661"/>
                  <a:pt x="1280360" y="0"/>
                </a:cubicBezTo>
                <a:cubicBezTo>
                  <a:pt x="1267607" y="221133"/>
                  <a:pt x="1277284" y="415988"/>
                  <a:pt x="1280360" y="620496"/>
                </a:cubicBezTo>
                <a:cubicBezTo>
                  <a:pt x="974258" y="616981"/>
                  <a:pt x="904280" y="623937"/>
                  <a:pt x="652984" y="620496"/>
                </a:cubicBezTo>
                <a:cubicBezTo>
                  <a:pt x="401688" y="617055"/>
                  <a:pt x="305541" y="598497"/>
                  <a:pt x="0" y="620496"/>
                </a:cubicBezTo>
                <a:cubicBezTo>
                  <a:pt x="-28685" y="446337"/>
                  <a:pt x="-10586" y="289755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6387D56-A497-DE2D-FD14-997CFAD5BAE8}"/>
              </a:ext>
            </a:extLst>
          </p:cNvPr>
          <p:cNvSpPr/>
          <p:nvPr/>
        </p:nvSpPr>
        <p:spPr>
          <a:xfrm>
            <a:off x="7369422" y="4379794"/>
            <a:ext cx="1255363" cy="729327"/>
          </a:xfrm>
          <a:custGeom>
            <a:avLst/>
            <a:gdLst>
              <a:gd name="connsiteX0" fmla="*/ 0 w 1255363"/>
              <a:gd name="connsiteY0" fmla="*/ 0 h 729327"/>
              <a:gd name="connsiteX1" fmla="*/ 652789 w 1255363"/>
              <a:gd name="connsiteY1" fmla="*/ 0 h 729327"/>
              <a:gd name="connsiteX2" fmla="*/ 1255363 w 1255363"/>
              <a:gd name="connsiteY2" fmla="*/ 0 h 729327"/>
              <a:gd name="connsiteX3" fmla="*/ 1255363 w 1255363"/>
              <a:gd name="connsiteY3" fmla="*/ 379250 h 729327"/>
              <a:gd name="connsiteX4" fmla="*/ 1255363 w 1255363"/>
              <a:gd name="connsiteY4" fmla="*/ 729327 h 729327"/>
              <a:gd name="connsiteX5" fmla="*/ 640235 w 1255363"/>
              <a:gd name="connsiteY5" fmla="*/ 729327 h 729327"/>
              <a:gd name="connsiteX6" fmla="*/ 0 w 1255363"/>
              <a:gd name="connsiteY6" fmla="*/ 729327 h 729327"/>
              <a:gd name="connsiteX7" fmla="*/ 0 w 1255363"/>
              <a:gd name="connsiteY7" fmla="*/ 364664 h 729327"/>
              <a:gd name="connsiteX8" fmla="*/ 0 w 1255363"/>
              <a:gd name="connsiteY8" fmla="*/ 0 h 72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363" h="729327" extrusionOk="0">
                <a:moveTo>
                  <a:pt x="0" y="0"/>
                </a:moveTo>
                <a:cubicBezTo>
                  <a:pt x="234679" y="9442"/>
                  <a:pt x="383647" y="-5839"/>
                  <a:pt x="652789" y="0"/>
                </a:cubicBezTo>
                <a:cubicBezTo>
                  <a:pt x="921931" y="5839"/>
                  <a:pt x="1085586" y="532"/>
                  <a:pt x="1255363" y="0"/>
                </a:cubicBezTo>
                <a:cubicBezTo>
                  <a:pt x="1237585" y="175457"/>
                  <a:pt x="1252696" y="216208"/>
                  <a:pt x="1255363" y="379250"/>
                </a:cubicBezTo>
                <a:cubicBezTo>
                  <a:pt x="1258031" y="542292"/>
                  <a:pt x="1263593" y="610074"/>
                  <a:pt x="1255363" y="729327"/>
                </a:cubicBezTo>
                <a:cubicBezTo>
                  <a:pt x="1015904" y="712660"/>
                  <a:pt x="765981" y="729635"/>
                  <a:pt x="640235" y="729327"/>
                </a:cubicBezTo>
                <a:cubicBezTo>
                  <a:pt x="514489" y="729019"/>
                  <a:pt x="313348" y="736651"/>
                  <a:pt x="0" y="729327"/>
                </a:cubicBezTo>
                <a:cubicBezTo>
                  <a:pt x="14286" y="559724"/>
                  <a:pt x="-11335" y="443065"/>
                  <a:pt x="0" y="364664"/>
                </a:cubicBezTo>
                <a:cubicBezTo>
                  <a:pt x="11335" y="286263"/>
                  <a:pt x="-16736" y="90849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00D28EC-7B88-A60D-061E-8E2CA9621EEA}"/>
              </a:ext>
            </a:extLst>
          </p:cNvPr>
          <p:cNvGrpSpPr/>
          <p:nvPr/>
        </p:nvGrpSpPr>
        <p:grpSpPr>
          <a:xfrm rot="10800000">
            <a:off x="5319193" y="4052454"/>
            <a:ext cx="2712980" cy="327339"/>
            <a:chOff x="4438922" y="529404"/>
            <a:chExt cx="6453587" cy="353903"/>
          </a:xfrm>
        </p:grpSpPr>
        <p:cxnSp>
          <p:nvCxnSpPr>
            <p:cNvPr id="14" name="肘形连接符 13">
              <a:extLst>
                <a:ext uri="{FF2B5EF4-FFF2-40B4-BE49-F238E27FC236}">
                  <a16:creationId xmlns:a16="http://schemas.microsoft.com/office/drawing/2014/main" id="{AF0053AB-3466-8B82-A24E-60D8457D6DB3}"/>
                </a:ext>
              </a:extLst>
            </p:cNvPr>
            <p:cNvCxnSpPr>
              <a:cxnSpLocks/>
            </p:cNvCxnSpPr>
            <p:nvPr/>
          </p:nvCxnSpPr>
          <p:spPr>
            <a:xfrm>
              <a:off x="4438922" y="529404"/>
              <a:ext cx="6453587" cy="353903"/>
            </a:xfrm>
            <a:prstGeom prst="bentConnector3">
              <a:avLst>
                <a:gd name="adj1" fmla="val -102"/>
              </a:avLst>
            </a:prstGeom>
            <a:ln w="31750">
              <a:solidFill>
                <a:srgbClr val="FF0000"/>
              </a:solidFill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20111DA2-30AD-F8EA-B042-944EB48572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92509" y="548742"/>
              <a:ext cx="0" cy="321412"/>
            </a:xfrm>
            <a:prstGeom prst="straightConnector1">
              <a:avLst/>
            </a:prstGeom>
            <a:ln w="31750" cap="rnd">
              <a:solidFill>
                <a:srgbClr val="FF0000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59E7D029-737F-210A-6C65-A8EF98ACE685}"/>
              </a:ext>
            </a:extLst>
          </p:cNvPr>
          <p:cNvSpPr/>
          <p:nvPr/>
        </p:nvSpPr>
        <p:spPr>
          <a:xfrm>
            <a:off x="5939549" y="4130028"/>
            <a:ext cx="1178224" cy="473146"/>
          </a:xfrm>
          <a:custGeom>
            <a:avLst/>
            <a:gdLst>
              <a:gd name="connsiteX0" fmla="*/ 0 w 1178224"/>
              <a:gd name="connsiteY0" fmla="*/ 0 h 473146"/>
              <a:gd name="connsiteX1" fmla="*/ 612676 w 1178224"/>
              <a:gd name="connsiteY1" fmla="*/ 0 h 473146"/>
              <a:gd name="connsiteX2" fmla="*/ 1178224 w 1178224"/>
              <a:gd name="connsiteY2" fmla="*/ 0 h 473146"/>
              <a:gd name="connsiteX3" fmla="*/ 1178224 w 1178224"/>
              <a:gd name="connsiteY3" fmla="*/ 473146 h 473146"/>
              <a:gd name="connsiteX4" fmla="*/ 600894 w 1178224"/>
              <a:gd name="connsiteY4" fmla="*/ 473146 h 473146"/>
              <a:gd name="connsiteX5" fmla="*/ 0 w 1178224"/>
              <a:gd name="connsiteY5" fmla="*/ 473146 h 473146"/>
              <a:gd name="connsiteX6" fmla="*/ 0 w 1178224"/>
              <a:gd name="connsiteY6" fmla="*/ 0 h 4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224" h="473146" extrusionOk="0">
                <a:moveTo>
                  <a:pt x="0" y="0"/>
                </a:moveTo>
                <a:cubicBezTo>
                  <a:pt x="247021" y="17168"/>
                  <a:pt x="459855" y="21490"/>
                  <a:pt x="612676" y="0"/>
                </a:cubicBezTo>
                <a:cubicBezTo>
                  <a:pt x="765497" y="-21490"/>
                  <a:pt x="935794" y="-5266"/>
                  <a:pt x="1178224" y="0"/>
                </a:cubicBezTo>
                <a:cubicBezTo>
                  <a:pt x="1180899" y="102727"/>
                  <a:pt x="1186805" y="248734"/>
                  <a:pt x="1178224" y="473146"/>
                </a:cubicBezTo>
                <a:cubicBezTo>
                  <a:pt x="934831" y="445942"/>
                  <a:pt x="801449" y="470338"/>
                  <a:pt x="600894" y="473146"/>
                </a:cubicBezTo>
                <a:cubicBezTo>
                  <a:pt x="400339" y="475955"/>
                  <a:pt x="283579" y="465966"/>
                  <a:pt x="0" y="473146"/>
                </a:cubicBezTo>
                <a:cubicBezTo>
                  <a:pt x="14366" y="282891"/>
                  <a:pt x="660" y="94719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64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6" grpId="0" animBg="1"/>
      <p:bldP spid="16" grpId="1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0AF1F89-C07E-5C09-C92E-7F73F5775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88" y="3386513"/>
            <a:ext cx="9420922" cy="286699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Complex Hardware Design Flow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119</a:t>
            </a:fld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4DA5A2-D775-ED6D-ED26-A9FF70423B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50709"/>
            <a:ext cx="11425084" cy="15170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If we need to design several kernels, the previous design can serve as a reference to speed up the process.</a:t>
            </a:r>
            <a:endParaRPr kumimoji="1" lang="en-US" altLang="zh-CN" sz="2800" spc="-1" dirty="0">
              <a:solidFill>
                <a:schemeClr val="dk1"/>
              </a:solidFill>
              <a:ea typeface="等线" panose="02010600030101010101" charset="-122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6387D56-A497-DE2D-FD14-997CFAD5BAE8}"/>
              </a:ext>
            </a:extLst>
          </p:cNvPr>
          <p:cNvSpPr/>
          <p:nvPr/>
        </p:nvSpPr>
        <p:spPr>
          <a:xfrm>
            <a:off x="9217375" y="4400659"/>
            <a:ext cx="1298225" cy="504504"/>
          </a:xfrm>
          <a:custGeom>
            <a:avLst/>
            <a:gdLst>
              <a:gd name="connsiteX0" fmla="*/ 0 w 1298225"/>
              <a:gd name="connsiteY0" fmla="*/ 0 h 504504"/>
              <a:gd name="connsiteX1" fmla="*/ 675077 w 1298225"/>
              <a:gd name="connsiteY1" fmla="*/ 0 h 504504"/>
              <a:gd name="connsiteX2" fmla="*/ 1298225 w 1298225"/>
              <a:gd name="connsiteY2" fmla="*/ 0 h 504504"/>
              <a:gd name="connsiteX3" fmla="*/ 1298225 w 1298225"/>
              <a:gd name="connsiteY3" fmla="*/ 504504 h 504504"/>
              <a:gd name="connsiteX4" fmla="*/ 662095 w 1298225"/>
              <a:gd name="connsiteY4" fmla="*/ 504504 h 504504"/>
              <a:gd name="connsiteX5" fmla="*/ 0 w 1298225"/>
              <a:gd name="connsiteY5" fmla="*/ 504504 h 504504"/>
              <a:gd name="connsiteX6" fmla="*/ 0 w 1298225"/>
              <a:gd name="connsiteY6" fmla="*/ 0 h 50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8225" h="504504" extrusionOk="0">
                <a:moveTo>
                  <a:pt x="0" y="0"/>
                </a:moveTo>
                <a:cubicBezTo>
                  <a:pt x="178389" y="-28841"/>
                  <a:pt x="421209" y="1297"/>
                  <a:pt x="675077" y="0"/>
                </a:cubicBezTo>
                <a:cubicBezTo>
                  <a:pt x="928945" y="-1297"/>
                  <a:pt x="1138018" y="-4865"/>
                  <a:pt x="1298225" y="0"/>
                </a:cubicBezTo>
                <a:cubicBezTo>
                  <a:pt x="1291869" y="241614"/>
                  <a:pt x="1311749" y="320936"/>
                  <a:pt x="1298225" y="504504"/>
                </a:cubicBezTo>
                <a:cubicBezTo>
                  <a:pt x="1063192" y="502760"/>
                  <a:pt x="852330" y="486582"/>
                  <a:pt x="662095" y="504504"/>
                </a:cubicBezTo>
                <a:cubicBezTo>
                  <a:pt x="471860" y="522427"/>
                  <a:pt x="214343" y="471785"/>
                  <a:pt x="0" y="504504"/>
                </a:cubicBezTo>
                <a:cubicBezTo>
                  <a:pt x="-6858" y="306179"/>
                  <a:pt x="-6846" y="240556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08BFDEEA-9AC9-3AF9-1416-AD69AC78DF37}"/>
              </a:ext>
            </a:extLst>
          </p:cNvPr>
          <p:cNvSpPr/>
          <p:nvPr/>
        </p:nvSpPr>
        <p:spPr>
          <a:xfrm>
            <a:off x="5466732" y="5466236"/>
            <a:ext cx="1465494" cy="568534"/>
          </a:xfrm>
          <a:custGeom>
            <a:avLst/>
            <a:gdLst>
              <a:gd name="connsiteX0" fmla="*/ 0 w 1465494"/>
              <a:gd name="connsiteY0" fmla="*/ 0 h 568534"/>
              <a:gd name="connsiteX1" fmla="*/ 517808 w 1465494"/>
              <a:gd name="connsiteY1" fmla="*/ 0 h 568534"/>
              <a:gd name="connsiteX2" fmla="*/ 1035616 w 1465494"/>
              <a:gd name="connsiteY2" fmla="*/ 0 h 568534"/>
              <a:gd name="connsiteX3" fmla="*/ 1465494 w 1465494"/>
              <a:gd name="connsiteY3" fmla="*/ 0 h 568534"/>
              <a:gd name="connsiteX4" fmla="*/ 1465494 w 1465494"/>
              <a:gd name="connsiteY4" fmla="*/ 568534 h 568534"/>
              <a:gd name="connsiteX5" fmla="*/ 991651 w 1465494"/>
              <a:gd name="connsiteY5" fmla="*/ 568534 h 568534"/>
              <a:gd name="connsiteX6" fmla="*/ 503153 w 1465494"/>
              <a:gd name="connsiteY6" fmla="*/ 568534 h 568534"/>
              <a:gd name="connsiteX7" fmla="*/ 0 w 1465494"/>
              <a:gd name="connsiteY7" fmla="*/ 568534 h 568534"/>
              <a:gd name="connsiteX8" fmla="*/ 0 w 1465494"/>
              <a:gd name="connsiteY8" fmla="*/ 0 h 56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5494" h="568534" extrusionOk="0">
                <a:moveTo>
                  <a:pt x="0" y="0"/>
                </a:moveTo>
                <a:cubicBezTo>
                  <a:pt x="143826" y="22402"/>
                  <a:pt x="312409" y="16748"/>
                  <a:pt x="517808" y="0"/>
                </a:cubicBezTo>
                <a:cubicBezTo>
                  <a:pt x="723207" y="-16748"/>
                  <a:pt x="803264" y="-21884"/>
                  <a:pt x="1035616" y="0"/>
                </a:cubicBezTo>
                <a:cubicBezTo>
                  <a:pt x="1267968" y="21884"/>
                  <a:pt x="1359683" y="-16481"/>
                  <a:pt x="1465494" y="0"/>
                </a:cubicBezTo>
                <a:cubicBezTo>
                  <a:pt x="1439482" y="251838"/>
                  <a:pt x="1475518" y="413779"/>
                  <a:pt x="1465494" y="568534"/>
                </a:cubicBezTo>
                <a:cubicBezTo>
                  <a:pt x="1356580" y="572989"/>
                  <a:pt x="1202741" y="579608"/>
                  <a:pt x="991651" y="568534"/>
                </a:cubicBezTo>
                <a:cubicBezTo>
                  <a:pt x="780561" y="557460"/>
                  <a:pt x="655071" y="591959"/>
                  <a:pt x="503153" y="568534"/>
                </a:cubicBezTo>
                <a:cubicBezTo>
                  <a:pt x="351235" y="545109"/>
                  <a:pt x="218625" y="591358"/>
                  <a:pt x="0" y="568534"/>
                </a:cubicBezTo>
                <a:cubicBezTo>
                  <a:pt x="-25604" y="320981"/>
                  <a:pt x="22811" y="125678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CADB77D-2FBE-D404-EFB0-D653A39B19E1}"/>
              </a:ext>
            </a:extLst>
          </p:cNvPr>
          <p:cNvGrpSpPr/>
          <p:nvPr/>
        </p:nvGrpSpPr>
        <p:grpSpPr>
          <a:xfrm rot="10800000" flipV="1">
            <a:off x="6932391" y="4905163"/>
            <a:ext cx="2987538" cy="789057"/>
            <a:chOff x="4438922" y="529404"/>
            <a:chExt cx="6829669" cy="353904"/>
          </a:xfrm>
        </p:grpSpPr>
        <p:cxnSp>
          <p:nvCxnSpPr>
            <p:cNvPr id="14" name="肘形连接符 13">
              <a:extLst>
                <a:ext uri="{FF2B5EF4-FFF2-40B4-BE49-F238E27FC236}">
                  <a16:creationId xmlns:a16="http://schemas.microsoft.com/office/drawing/2014/main" id="{97838963-712C-F019-9405-8D474D6B193C}"/>
                </a:ext>
              </a:extLst>
            </p:cNvPr>
            <p:cNvCxnSpPr>
              <a:cxnSpLocks/>
            </p:cNvCxnSpPr>
            <p:nvPr/>
          </p:nvCxnSpPr>
          <p:spPr>
            <a:xfrm>
              <a:off x="4438922" y="529404"/>
              <a:ext cx="6453587" cy="353903"/>
            </a:xfrm>
            <a:prstGeom prst="bentConnector3">
              <a:avLst>
                <a:gd name="adj1" fmla="val -102"/>
              </a:avLst>
            </a:prstGeom>
            <a:ln w="31750">
              <a:solidFill>
                <a:srgbClr val="FF0000"/>
              </a:solidFill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B299F412-D874-BA27-66AC-A982694CEC9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892510" y="877942"/>
              <a:ext cx="376081" cy="5366"/>
            </a:xfrm>
            <a:prstGeom prst="straightConnector1">
              <a:avLst/>
            </a:prstGeom>
            <a:ln w="31750" cap="rnd">
              <a:solidFill>
                <a:srgbClr val="FF0000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037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8C454-F9D7-4F2B-A4BC-8EB35A40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dataflow of matrix multiply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6C1D13A-C575-4FA1-854B-3A9DD8F5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1623" y="6379117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8E515294-1145-4BC9-B629-2200782C412F}"/>
              </a:ext>
            </a:extLst>
          </p:cNvPr>
          <p:cNvGrpSpPr/>
          <p:nvPr/>
        </p:nvGrpSpPr>
        <p:grpSpPr>
          <a:xfrm>
            <a:off x="7502047" y="1439093"/>
            <a:ext cx="1580680" cy="4366171"/>
            <a:chOff x="7502047" y="527662"/>
            <a:chExt cx="1580680" cy="5776198"/>
          </a:xfrm>
        </p:grpSpPr>
        <p:sp>
          <p:nvSpPr>
            <p:cNvPr id="56" name="a00">
              <a:extLst>
                <a:ext uri="{FF2B5EF4-FFF2-40B4-BE49-F238E27FC236}">
                  <a16:creationId xmlns:a16="http://schemas.microsoft.com/office/drawing/2014/main" id="{BF92A1EF-BD1B-42F2-967E-EB8914864944}"/>
                </a:ext>
              </a:extLst>
            </p:cNvPr>
            <p:cNvSpPr txBox="1"/>
            <p:nvPr/>
          </p:nvSpPr>
          <p:spPr>
            <a:xfrm>
              <a:off x="8240083" y="2645154"/>
              <a:ext cx="842644" cy="7736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4000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22">
              <a:extLst>
                <a:ext uri="{FF2B5EF4-FFF2-40B4-BE49-F238E27FC236}">
                  <a16:creationId xmlns:a16="http://schemas.microsoft.com/office/drawing/2014/main" id="{8F6AB506-0C3E-4703-83C6-97E7E4E7C5F8}"/>
                </a:ext>
              </a:extLst>
            </p:cNvPr>
            <p:cNvSpPr/>
            <p:nvPr/>
          </p:nvSpPr>
          <p:spPr>
            <a:xfrm>
              <a:off x="7502047" y="3372199"/>
              <a:ext cx="1459639" cy="7799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ij(k-1)</a:t>
              </a:r>
              <a:endParaRPr lang="en-US" sz="3200" dirty="0"/>
            </a:p>
          </p:txBody>
        </p:sp>
        <p:sp>
          <p:nvSpPr>
            <p:cNvPr id="58" name="Rectangle 23">
              <a:extLst>
                <a:ext uri="{FF2B5EF4-FFF2-40B4-BE49-F238E27FC236}">
                  <a16:creationId xmlns:a16="http://schemas.microsoft.com/office/drawing/2014/main" id="{DE9245CC-C300-4027-97F4-3AEF8A0868E8}"/>
                </a:ext>
              </a:extLst>
            </p:cNvPr>
            <p:cNvSpPr/>
            <p:nvPr/>
          </p:nvSpPr>
          <p:spPr>
            <a:xfrm>
              <a:off x="7579065" y="1881667"/>
              <a:ext cx="1291731" cy="7634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ij0</a:t>
              </a:r>
              <a:endParaRPr lang="en-US" sz="3600" dirty="0"/>
            </a:p>
          </p:txBody>
        </p:sp>
        <p:cxnSp>
          <p:nvCxnSpPr>
            <p:cNvPr id="59" name="a00-&gt;point 000">
              <a:extLst>
                <a:ext uri="{FF2B5EF4-FFF2-40B4-BE49-F238E27FC236}">
                  <a16:creationId xmlns:a16="http://schemas.microsoft.com/office/drawing/2014/main" id="{79C25A2D-7DBC-4C24-81AC-B54D7D835544}"/>
                </a:ext>
              </a:extLst>
            </p:cNvPr>
            <p:cNvCxnSpPr>
              <a:cxnSpLocks/>
              <a:stCxn id="57" idx="2"/>
              <a:endCxn id="82" idx="0"/>
            </p:cNvCxnSpPr>
            <p:nvPr/>
          </p:nvCxnSpPr>
          <p:spPr>
            <a:xfrm flipH="1">
              <a:off x="8227891" y="4152170"/>
              <a:ext cx="3976" cy="705420"/>
            </a:xfrm>
            <a:prstGeom prst="straightConnector1">
              <a:avLst/>
            </a:prstGeom>
            <a:ln w="412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a00-&gt;point 000">
              <a:extLst>
                <a:ext uri="{FF2B5EF4-FFF2-40B4-BE49-F238E27FC236}">
                  <a16:creationId xmlns:a16="http://schemas.microsoft.com/office/drawing/2014/main" id="{E2347338-4164-4CB1-A0F3-50153F50FA57}"/>
                </a:ext>
              </a:extLst>
            </p:cNvPr>
            <p:cNvCxnSpPr>
              <a:cxnSpLocks/>
              <a:stCxn id="58" idx="2"/>
              <a:endCxn id="57" idx="0"/>
            </p:cNvCxnSpPr>
            <p:nvPr/>
          </p:nvCxnSpPr>
          <p:spPr>
            <a:xfrm>
              <a:off x="8224931" y="2645154"/>
              <a:ext cx="6936" cy="727045"/>
            </a:xfrm>
            <a:prstGeom prst="straightConnector1">
              <a:avLst/>
            </a:prstGeom>
            <a:ln w="412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a00-&gt;point 000">
              <a:extLst>
                <a:ext uri="{FF2B5EF4-FFF2-40B4-BE49-F238E27FC236}">
                  <a16:creationId xmlns:a16="http://schemas.microsoft.com/office/drawing/2014/main" id="{B0B6DE4E-4EB4-4C13-A51C-555AB38D76C6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>
              <a:off x="8224931" y="1361460"/>
              <a:ext cx="0" cy="520209"/>
            </a:xfrm>
            <a:prstGeom prst="straightConnector1">
              <a:avLst/>
            </a:prstGeom>
            <a:ln w="412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a00-&gt;point 000">
              <a:extLst>
                <a:ext uri="{FF2B5EF4-FFF2-40B4-BE49-F238E27FC236}">
                  <a16:creationId xmlns:a16="http://schemas.microsoft.com/office/drawing/2014/main" id="{4D38F93A-AD62-406B-9A14-4D8E6782C22A}"/>
                </a:ext>
              </a:extLst>
            </p:cNvPr>
            <p:cNvCxnSpPr>
              <a:cxnSpLocks/>
              <a:stCxn id="82" idx="2"/>
            </p:cNvCxnSpPr>
            <p:nvPr/>
          </p:nvCxnSpPr>
          <p:spPr>
            <a:xfrm>
              <a:off x="8227891" y="5637562"/>
              <a:ext cx="12192" cy="666298"/>
            </a:xfrm>
            <a:prstGeom prst="straightConnector1">
              <a:avLst/>
            </a:prstGeom>
            <a:ln w="412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a00">
              <a:extLst>
                <a:ext uri="{FF2B5EF4-FFF2-40B4-BE49-F238E27FC236}">
                  <a16:creationId xmlns:a16="http://schemas.microsoft.com/office/drawing/2014/main" id="{BC7FC145-6F7A-44C7-932E-06D550357679}"/>
                </a:ext>
              </a:extLst>
            </p:cNvPr>
            <p:cNvSpPr txBox="1"/>
            <p:nvPr/>
          </p:nvSpPr>
          <p:spPr>
            <a:xfrm>
              <a:off x="7533622" y="527662"/>
              <a:ext cx="1382615" cy="7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i="1" baseline="-25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ij </a:t>
              </a:r>
              <a:r>
                <a:rPr lang="en-US" sz="32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(0)</a:t>
              </a:r>
              <a:endParaRPr lang="en-US" sz="3200" i="1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TextBox 31">
            <a:extLst>
              <a:ext uri="{FF2B5EF4-FFF2-40B4-BE49-F238E27FC236}">
                <a16:creationId xmlns:a16="http://schemas.microsoft.com/office/drawing/2014/main" id="{6045F157-7441-4EF2-90C5-D0AAEF761F95}"/>
              </a:ext>
            </a:extLst>
          </p:cNvPr>
          <p:cNvSpPr txBox="1"/>
          <p:nvPr/>
        </p:nvSpPr>
        <p:spPr>
          <a:xfrm>
            <a:off x="1055442" y="2074278"/>
            <a:ext cx="5765364" cy="20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not related with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So reuse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4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along dimension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not related with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So reuse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24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along dimension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ij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(from 0) along dimension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10">
            <a:extLst>
              <a:ext uri="{FF2B5EF4-FFF2-40B4-BE49-F238E27FC236}">
                <a16:creationId xmlns:a16="http://schemas.microsoft.com/office/drawing/2014/main" id="{1760F467-090C-4916-945B-3FB9F3E7C13B}"/>
              </a:ext>
            </a:extLst>
          </p:cNvPr>
          <p:cNvGrpSpPr/>
          <p:nvPr/>
        </p:nvGrpSpPr>
        <p:grpSpPr>
          <a:xfrm>
            <a:off x="1117631" y="1340768"/>
            <a:ext cx="5631726" cy="584775"/>
            <a:chOff x="400546" y="1331903"/>
            <a:chExt cx="5631726" cy="584775"/>
          </a:xfrm>
        </p:grpSpPr>
        <p:sp>
          <p:nvSpPr>
            <p:cNvPr id="66" name="Rectangle 3">
              <a:extLst>
                <a:ext uri="{FF2B5EF4-FFF2-40B4-BE49-F238E27FC236}">
                  <a16:creationId xmlns:a16="http://schemas.microsoft.com/office/drawing/2014/main" id="{3677B30A-B151-46BA-8DC0-909221CAB77F}"/>
                </a:ext>
              </a:extLst>
            </p:cNvPr>
            <p:cNvSpPr/>
            <p:nvPr/>
          </p:nvSpPr>
          <p:spPr>
            <a:xfrm>
              <a:off x="1726699" y="1331903"/>
              <a:ext cx="733482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ijk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40">
              <a:extLst>
                <a:ext uri="{FF2B5EF4-FFF2-40B4-BE49-F238E27FC236}">
                  <a16:creationId xmlns:a16="http://schemas.microsoft.com/office/drawing/2014/main" id="{CC67905F-71A9-423C-89AC-7424DDCEAC10}"/>
                </a:ext>
              </a:extLst>
            </p:cNvPr>
            <p:cNvSpPr txBox="1"/>
            <p:nvPr/>
          </p:nvSpPr>
          <p:spPr>
            <a:xfrm>
              <a:off x="400546" y="1407124"/>
              <a:ext cx="1433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Legend: </a:t>
              </a:r>
            </a:p>
          </p:txBody>
        </p:sp>
        <p:sp>
          <p:nvSpPr>
            <p:cNvPr id="68" name="TextBox 41">
              <a:extLst>
                <a:ext uri="{FF2B5EF4-FFF2-40B4-BE49-F238E27FC236}">
                  <a16:creationId xmlns:a16="http://schemas.microsoft.com/office/drawing/2014/main" id="{1D28D38D-50FB-4DFB-B3EE-D56F8C2C6893}"/>
                </a:ext>
              </a:extLst>
            </p:cNvPr>
            <p:cNvSpPr txBox="1"/>
            <p:nvPr/>
          </p:nvSpPr>
          <p:spPr>
            <a:xfrm>
              <a:off x="2460179" y="1393456"/>
              <a:ext cx="3572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Iteration indexed by 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1874CA83-CC4E-4124-B563-4A6791BE3BF4}"/>
              </a:ext>
            </a:extLst>
          </p:cNvPr>
          <p:cNvGrpSpPr/>
          <p:nvPr/>
        </p:nvGrpSpPr>
        <p:grpSpPr>
          <a:xfrm>
            <a:off x="1222767" y="4419655"/>
            <a:ext cx="8545641" cy="884810"/>
            <a:chOff x="1222767" y="4605904"/>
            <a:chExt cx="8545641" cy="884810"/>
          </a:xfrm>
        </p:grpSpPr>
        <p:sp>
          <p:nvSpPr>
            <p:cNvPr id="79" name="a00">
              <a:extLst>
                <a:ext uri="{FF2B5EF4-FFF2-40B4-BE49-F238E27FC236}">
                  <a16:creationId xmlns:a16="http://schemas.microsoft.com/office/drawing/2014/main" id="{1C6F58C3-BB9D-4A2B-A70F-7FF18CA58F82}"/>
                </a:ext>
              </a:extLst>
            </p:cNvPr>
            <p:cNvSpPr txBox="1"/>
            <p:nvPr/>
          </p:nvSpPr>
          <p:spPr>
            <a:xfrm>
              <a:off x="4103886" y="4605904"/>
              <a:ext cx="842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32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0" name="a00-&gt;point 000">
              <a:extLst>
                <a:ext uri="{FF2B5EF4-FFF2-40B4-BE49-F238E27FC236}">
                  <a16:creationId xmlns:a16="http://schemas.microsoft.com/office/drawing/2014/main" id="{B1D163D2-197A-4ABE-B161-A86BF3B5B1C9}"/>
                </a:ext>
              </a:extLst>
            </p:cNvPr>
            <p:cNvCxnSpPr>
              <a:cxnSpLocks/>
              <a:stCxn id="83" idx="3"/>
              <a:endCxn id="82" idx="1"/>
            </p:cNvCxnSpPr>
            <p:nvPr/>
          </p:nvCxnSpPr>
          <p:spPr>
            <a:xfrm flipV="1">
              <a:off x="6518772" y="5193079"/>
              <a:ext cx="975325" cy="1424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00">
              <a:extLst>
                <a:ext uri="{FF2B5EF4-FFF2-40B4-BE49-F238E27FC236}">
                  <a16:creationId xmlns:a16="http://schemas.microsoft.com/office/drawing/2014/main" id="{0EBA3680-52CD-42AC-A833-89D51F1E934D}"/>
                </a:ext>
              </a:extLst>
            </p:cNvPr>
            <p:cNvSpPr txBox="1"/>
            <p:nvPr/>
          </p:nvSpPr>
          <p:spPr>
            <a:xfrm>
              <a:off x="1222767" y="4840560"/>
              <a:ext cx="90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i="1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ik</a:t>
              </a:r>
            </a:p>
          </p:txBody>
        </p:sp>
        <p:sp>
          <p:nvSpPr>
            <p:cNvPr id="82" name="Rectangle 144">
              <a:extLst>
                <a:ext uri="{FF2B5EF4-FFF2-40B4-BE49-F238E27FC236}">
                  <a16:creationId xmlns:a16="http://schemas.microsoft.com/office/drawing/2014/main" id="{EE7B6EBE-085D-4FAB-AA18-FAF9A5265D7A}"/>
                </a:ext>
              </a:extLst>
            </p:cNvPr>
            <p:cNvSpPr/>
            <p:nvPr/>
          </p:nvSpPr>
          <p:spPr>
            <a:xfrm>
              <a:off x="7494097" y="4898292"/>
              <a:ext cx="1467587" cy="58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ijk</a:t>
              </a:r>
              <a:endParaRPr lang="en-US" sz="3600" dirty="0"/>
            </a:p>
          </p:txBody>
        </p:sp>
        <p:sp>
          <p:nvSpPr>
            <p:cNvPr id="83" name="Rectangle 61">
              <a:extLst>
                <a:ext uri="{FF2B5EF4-FFF2-40B4-BE49-F238E27FC236}">
                  <a16:creationId xmlns:a16="http://schemas.microsoft.com/office/drawing/2014/main" id="{74C0C237-AE98-48C9-AE82-3D8640852E81}"/>
                </a:ext>
              </a:extLst>
            </p:cNvPr>
            <p:cNvSpPr/>
            <p:nvPr/>
          </p:nvSpPr>
          <p:spPr>
            <a:xfrm>
              <a:off x="5051185" y="4898292"/>
              <a:ext cx="1467587" cy="592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i(j-1)k</a:t>
              </a:r>
              <a:endParaRPr lang="en-US" sz="3200" dirty="0"/>
            </a:p>
          </p:txBody>
        </p:sp>
        <p:sp>
          <p:nvSpPr>
            <p:cNvPr id="84" name="Rectangle 62">
              <a:extLst>
                <a:ext uri="{FF2B5EF4-FFF2-40B4-BE49-F238E27FC236}">
                  <a16:creationId xmlns:a16="http://schemas.microsoft.com/office/drawing/2014/main" id="{E73288B8-54CB-4786-8778-5C3DEF8BC911}"/>
                </a:ext>
              </a:extLst>
            </p:cNvPr>
            <p:cNvSpPr/>
            <p:nvPr/>
          </p:nvSpPr>
          <p:spPr>
            <a:xfrm>
              <a:off x="2612586" y="4898292"/>
              <a:ext cx="1320908" cy="592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i0k</a:t>
              </a:r>
              <a:endParaRPr lang="en-US" sz="3600" dirty="0"/>
            </a:p>
          </p:txBody>
        </p:sp>
        <p:cxnSp>
          <p:nvCxnSpPr>
            <p:cNvPr id="85" name="a00-&gt;point 000">
              <a:extLst>
                <a:ext uri="{FF2B5EF4-FFF2-40B4-BE49-F238E27FC236}">
                  <a16:creationId xmlns:a16="http://schemas.microsoft.com/office/drawing/2014/main" id="{AAF47D65-76D5-4B84-A233-906BEEEBE00F}"/>
                </a:ext>
              </a:extLst>
            </p:cNvPr>
            <p:cNvCxnSpPr>
              <a:cxnSpLocks/>
              <a:stCxn id="84" idx="3"/>
              <a:endCxn id="83" idx="1"/>
            </p:cNvCxnSpPr>
            <p:nvPr/>
          </p:nvCxnSpPr>
          <p:spPr>
            <a:xfrm>
              <a:off x="3933494" y="5194503"/>
              <a:ext cx="1117691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a00-&gt;point 000">
              <a:extLst>
                <a:ext uri="{FF2B5EF4-FFF2-40B4-BE49-F238E27FC236}">
                  <a16:creationId xmlns:a16="http://schemas.microsoft.com/office/drawing/2014/main" id="{2ED82796-D214-4356-B286-68DFFC7833B2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>
              <a:off x="1931864" y="5193078"/>
              <a:ext cx="680722" cy="1425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a00-&gt;point 000">
              <a:extLst>
                <a:ext uri="{FF2B5EF4-FFF2-40B4-BE49-F238E27FC236}">
                  <a16:creationId xmlns:a16="http://schemas.microsoft.com/office/drawing/2014/main" id="{1D5A9043-61B8-42A3-B774-B4AB363A4B3F}"/>
                </a:ext>
              </a:extLst>
            </p:cNvPr>
            <p:cNvCxnSpPr>
              <a:cxnSpLocks/>
              <a:stCxn id="82" idx="3"/>
            </p:cNvCxnSpPr>
            <p:nvPr/>
          </p:nvCxnSpPr>
          <p:spPr>
            <a:xfrm flipV="1">
              <a:off x="8961684" y="5190943"/>
              <a:ext cx="806724" cy="2136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F22B45E-C393-4DA2-A7C9-5A95253DBB47}"/>
              </a:ext>
            </a:extLst>
          </p:cNvPr>
          <p:cNvGrpSpPr/>
          <p:nvPr/>
        </p:nvGrpSpPr>
        <p:grpSpPr>
          <a:xfrm>
            <a:off x="7856310" y="1442272"/>
            <a:ext cx="3638265" cy="4362993"/>
            <a:chOff x="7856310" y="1628521"/>
            <a:chExt cx="3638265" cy="4362993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94DD364F-742C-47D7-AA9E-B9A702D55A09}"/>
                </a:ext>
              </a:extLst>
            </p:cNvPr>
            <p:cNvGrpSpPr/>
            <p:nvPr/>
          </p:nvGrpSpPr>
          <p:grpSpPr>
            <a:xfrm>
              <a:off x="7856310" y="1628521"/>
              <a:ext cx="3638265" cy="4362993"/>
              <a:chOff x="7856310" y="1020843"/>
              <a:chExt cx="3638265" cy="4906385"/>
            </a:xfrm>
          </p:grpSpPr>
          <p:sp>
            <p:nvSpPr>
              <p:cNvPr id="70" name="a00">
                <a:extLst>
                  <a:ext uri="{FF2B5EF4-FFF2-40B4-BE49-F238E27FC236}">
                    <a16:creationId xmlns:a16="http://schemas.microsoft.com/office/drawing/2014/main" id="{A58401F4-FE2B-48D6-BC7F-D8D61FC1AF50}"/>
                  </a:ext>
                </a:extLst>
              </p:cNvPr>
              <p:cNvSpPr txBox="1"/>
              <p:nvPr/>
            </p:nvSpPr>
            <p:spPr>
              <a:xfrm>
                <a:off x="10368921" y="1020843"/>
                <a:ext cx="959576" cy="657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i="1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kj</a:t>
                </a:r>
              </a:p>
            </p:txBody>
          </p:sp>
          <p:sp>
            <p:nvSpPr>
              <p:cNvPr id="71" name="Rectangle 181">
                <a:extLst>
                  <a:ext uri="{FF2B5EF4-FFF2-40B4-BE49-F238E27FC236}">
                    <a16:creationId xmlns:a16="http://schemas.microsoft.com/office/drawing/2014/main" id="{EE9E8C9C-F199-4E1B-8C1D-0A11DFF36CD8}"/>
                  </a:ext>
                </a:extLst>
              </p:cNvPr>
              <p:cNvSpPr/>
              <p:nvPr/>
            </p:nvSpPr>
            <p:spPr>
              <a:xfrm>
                <a:off x="9504249" y="3432818"/>
                <a:ext cx="1397191" cy="64658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(i-1)jk</a:t>
                </a:r>
                <a:endParaRPr lang="en-US" sz="3200" dirty="0"/>
              </a:p>
            </p:txBody>
          </p:sp>
          <p:sp>
            <p:nvSpPr>
              <p:cNvPr id="72" name="Rectangle 182">
                <a:extLst>
                  <a:ext uri="{FF2B5EF4-FFF2-40B4-BE49-F238E27FC236}">
                    <a16:creationId xmlns:a16="http://schemas.microsoft.com/office/drawing/2014/main" id="{F8124806-EC0C-4337-9B30-BB71AFEEF66D}"/>
                  </a:ext>
                </a:extLst>
              </p:cNvPr>
              <p:cNvSpPr/>
              <p:nvPr/>
            </p:nvSpPr>
            <p:spPr>
              <a:xfrm>
                <a:off x="10202844" y="2168217"/>
                <a:ext cx="1291731" cy="64898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0jk</a:t>
                </a:r>
                <a:endParaRPr lang="en-US" sz="3200" dirty="0"/>
              </a:p>
            </p:txBody>
          </p:sp>
          <p:sp>
            <p:nvSpPr>
              <p:cNvPr id="73" name="a00">
                <a:extLst>
                  <a:ext uri="{FF2B5EF4-FFF2-40B4-BE49-F238E27FC236}">
                    <a16:creationId xmlns:a16="http://schemas.microsoft.com/office/drawing/2014/main" id="{5CEFF523-CDA6-400F-9EF5-F5D17F829B37}"/>
                  </a:ext>
                </a:extLst>
              </p:cNvPr>
              <p:cNvSpPr txBox="1"/>
              <p:nvPr/>
            </p:nvSpPr>
            <p:spPr>
              <a:xfrm rot="18433273">
                <a:off x="9402909" y="2566652"/>
                <a:ext cx="9475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lang="en-US" sz="32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4" name="a00-&gt;point 000">
                <a:extLst>
                  <a:ext uri="{FF2B5EF4-FFF2-40B4-BE49-F238E27FC236}">
                    <a16:creationId xmlns:a16="http://schemas.microsoft.com/office/drawing/2014/main" id="{7E8EBAA2-3E84-4D1F-9228-BB02BA6AE1F1}"/>
                  </a:ext>
                </a:extLst>
              </p:cNvPr>
              <p:cNvCxnSpPr>
                <a:cxnSpLocks/>
                <a:stCxn id="71" idx="1"/>
              </p:cNvCxnSpPr>
              <p:nvPr/>
            </p:nvCxnSpPr>
            <p:spPr>
              <a:xfrm flipH="1">
                <a:off x="8870797" y="3756113"/>
                <a:ext cx="633452" cy="944659"/>
              </a:xfrm>
              <a:prstGeom prst="straightConnector1">
                <a:avLst/>
              </a:prstGeom>
              <a:ln w="41275">
                <a:solidFill>
                  <a:srgbClr val="7030A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a00-&gt;point 000">
                <a:extLst>
                  <a:ext uri="{FF2B5EF4-FFF2-40B4-BE49-F238E27FC236}">
                    <a16:creationId xmlns:a16="http://schemas.microsoft.com/office/drawing/2014/main" id="{989036DA-E6D9-495F-960A-23EDDFC770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6310" y="5360849"/>
                <a:ext cx="383774" cy="566379"/>
              </a:xfrm>
              <a:prstGeom prst="straightConnector1">
                <a:avLst/>
              </a:prstGeom>
              <a:ln w="41275">
                <a:solidFill>
                  <a:srgbClr val="7030A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a00-&gt;point 000">
                <a:extLst>
                  <a:ext uri="{FF2B5EF4-FFF2-40B4-BE49-F238E27FC236}">
                    <a16:creationId xmlns:a16="http://schemas.microsoft.com/office/drawing/2014/main" id="{6584DA30-13E1-4AB3-BDA9-02A22B90DC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96017" y="2801614"/>
                <a:ext cx="440209" cy="646588"/>
              </a:xfrm>
              <a:prstGeom prst="straightConnector1">
                <a:avLst/>
              </a:prstGeom>
              <a:ln w="41275">
                <a:solidFill>
                  <a:srgbClr val="7030A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a00-&gt;point 000">
              <a:extLst>
                <a:ext uri="{FF2B5EF4-FFF2-40B4-BE49-F238E27FC236}">
                  <a16:creationId xmlns:a16="http://schemas.microsoft.com/office/drawing/2014/main" id="{08FE416F-D0AF-43D5-91CF-6821C6184089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>
              <a:off x="10848709" y="2255602"/>
              <a:ext cx="1" cy="393219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85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FC877B-95F1-1961-68E9-2AFF9586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C2B9BE-6819-5FA5-B541-B9C03CC7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120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F6E9DA-DBD2-752E-425D-4807086B42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Introduction</a:t>
            </a:r>
          </a:p>
          <a:p>
            <a:pPr lvl="1"/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LLM-Driven FPGA Kernel Design</a:t>
            </a:r>
          </a:p>
          <a:p>
            <a:r>
              <a:rPr kumimoji="1" lang="en-US" altLang="zh-CN" dirty="0"/>
              <a:t>Warmup</a:t>
            </a:r>
          </a:p>
          <a:p>
            <a:pPr lvl="1"/>
            <a:r>
              <a:rPr kumimoji="1" lang="en-US" altLang="zh-CN" dirty="0"/>
              <a:t>Adder</a:t>
            </a:r>
          </a:p>
          <a:p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GEMM</a:t>
            </a:r>
          </a:p>
          <a:p>
            <a:pPr lvl="1"/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Testbench</a:t>
            </a:r>
          </a:p>
          <a:p>
            <a:pPr lvl="1"/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156926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121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2"/>
            <a:ext cx="10820399" cy="4476523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The</a:t>
            </a:r>
            <a:r>
              <a:rPr lang="zh-CN" altLang="en-US" sz="2800" spc="-1" dirty="0">
                <a:solidFill>
                  <a:schemeClr val="dk1"/>
                </a:solidFill>
              </a:rPr>
              <a:t> </a:t>
            </a:r>
            <a:r>
              <a:rPr lang="en-US" altLang="zh-CN" sz="2800" spc="-1" dirty="0">
                <a:solidFill>
                  <a:schemeClr val="dk1"/>
                </a:solidFill>
              </a:rPr>
              <a:t>chat interface is on </a:t>
            </a:r>
            <a:r>
              <a:rPr lang="en-US" altLang="zh-CN" sz="2800" spc="-1" dirty="0" err="1">
                <a:solidFill>
                  <a:srgbClr val="0070C0"/>
                </a:solidFill>
              </a:rPr>
              <a:t>origen.ahs.ericlyun.me</a:t>
            </a:r>
            <a:endParaRPr lang="en-US" altLang="zh-CN" sz="2800" spc="-1" dirty="0">
              <a:solidFill>
                <a:srgbClr val="0070C0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Please sign up first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Then you will see the chat interface</a:t>
            </a:r>
          </a:p>
        </p:txBody>
      </p:sp>
      <p:pic>
        <p:nvPicPr>
          <p:cNvPr id="10" name="图片 9" descr="手机屏幕截图&#10;&#10;描述已自动生成">
            <a:extLst>
              <a:ext uri="{FF2B5EF4-FFF2-40B4-BE49-F238E27FC236}">
                <a16:creationId xmlns:a16="http://schemas.microsoft.com/office/drawing/2014/main" id="{B7B6DE55-9C19-9B20-695A-AC361350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78" y="1708393"/>
            <a:ext cx="4660423" cy="4249964"/>
          </a:xfrm>
          <a:prstGeom prst="rect">
            <a:avLst/>
          </a:prstGeom>
        </p:spPr>
      </p:pic>
      <p:pic>
        <p:nvPicPr>
          <p:cNvPr id="12" name="图片 11" descr="图形用户界面, 应用程序&#10;&#10;描述已自动生成">
            <a:extLst>
              <a:ext uri="{FF2B5EF4-FFF2-40B4-BE49-F238E27FC236}">
                <a16:creationId xmlns:a16="http://schemas.microsoft.com/office/drawing/2014/main" id="{58C78DE1-B852-8305-4FA7-0CC74204A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18733" r="3882" b="8269"/>
          <a:stretch/>
        </p:blipFill>
        <p:spPr>
          <a:xfrm>
            <a:off x="2992580" y="2695046"/>
            <a:ext cx="6757595" cy="34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24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Prompts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122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8900158" cy="4793298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To ensure consistent chat behavior, we've saved the prompts in the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prompt</a:t>
            </a:r>
            <a:r>
              <a:rPr lang="en-US" altLang="zh-CN" sz="2800" spc="-1" dirty="0">
                <a:solidFill>
                  <a:schemeClr val="dk1"/>
                </a:solidFill>
              </a:rPr>
              <a:t> directory.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You can access it on </a:t>
            </a:r>
            <a:br>
              <a:rPr lang="en-US" altLang="zh-CN" sz="2800" spc="-1" dirty="0">
                <a:solidFill>
                  <a:schemeClr val="dk1"/>
                </a:solidFill>
              </a:rPr>
            </a:br>
            <a:r>
              <a:rPr lang="en-US" altLang="zh-CN" sz="2800" spc="-1" dirty="0">
                <a:solidFill>
                  <a:srgbClr val="0070C0"/>
                </a:solidFill>
              </a:rPr>
              <a:t>https://</a:t>
            </a:r>
            <a:r>
              <a:rPr lang="en-US" altLang="zh-CN" sz="2800" spc="-1" dirty="0" err="1">
                <a:solidFill>
                  <a:srgbClr val="0070C0"/>
                </a:solidFill>
              </a:rPr>
              <a:t>github.com</a:t>
            </a:r>
            <a:r>
              <a:rPr lang="en-US" altLang="zh-CN" sz="2800" spc="-1" dirty="0">
                <a:solidFill>
                  <a:srgbClr val="0070C0"/>
                </a:solidFill>
              </a:rPr>
              <a:t>/</a:t>
            </a:r>
            <a:r>
              <a:rPr lang="en-US" altLang="zh-CN" sz="2800" spc="-1" dirty="0" err="1">
                <a:solidFill>
                  <a:srgbClr val="0070C0"/>
                </a:solidFill>
              </a:rPr>
              <a:t>pku</a:t>
            </a:r>
            <a:r>
              <a:rPr lang="en-US" altLang="zh-CN" sz="2800" spc="-1" dirty="0">
                <a:solidFill>
                  <a:srgbClr val="0070C0"/>
                </a:solidFill>
              </a:rPr>
              <a:t>-liang/</a:t>
            </a:r>
            <a:r>
              <a:rPr lang="en-US" altLang="zh-CN" sz="2800" spc="-1" dirty="0" err="1">
                <a:solidFill>
                  <a:srgbClr val="0070C0"/>
                </a:solidFill>
              </a:rPr>
              <a:t>origen_examples</a:t>
            </a:r>
            <a:endParaRPr lang="en-US" altLang="zh-CN" sz="2800" spc="-1" dirty="0">
              <a:solidFill>
                <a:srgbClr val="0070C0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Each numbered file contains the prompts for the corresponding conversation round. 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E4DEA96-6F96-056B-39D4-F2B04756CC3E}"/>
              </a:ext>
            </a:extLst>
          </p:cNvPr>
          <p:cNvGrpSpPr/>
          <p:nvPr/>
        </p:nvGrpSpPr>
        <p:grpSpPr>
          <a:xfrm>
            <a:off x="9855782" y="896961"/>
            <a:ext cx="1967016" cy="5731844"/>
            <a:chOff x="9105012" y="896961"/>
            <a:chExt cx="1967016" cy="5731844"/>
          </a:xfrm>
        </p:grpSpPr>
        <p:pic>
          <p:nvPicPr>
            <p:cNvPr id="5" name="图片 4" descr="屏幕上有字&#10;&#10;描述已自动生成">
              <a:extLst>
                <a:ext uri="{FF2B5EF4-FFF2-40B4-BE49-F238E27FC236}">
                  <a16:creationId xmlns:a16="http://schemas.microsoft.com/office/drawing/2014/main" id="{7E97FF87-6DF6-00D4-27AE-3DA53DE6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5012" y="896961"/>
              <a:ext cx="1967016" cy="5731844"/>
            </a:xfrm>
            <a:prstGeom prst="rect">
              <a:avLst/>
            </a:prstGeom>
          </p:spPr>
        </p:pic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4F46560D-4F08-5075-69EE-E862306C9121}"/>
                </a:ext>
              </a:extLst>
            </p:cNvPr>
            <p:cNvSpPr/>
            <p:nvPr/>
          </p:nvSpPr>
          <p:spPr>
            <a:xfrm flipV="1">
              <a:off x="9663764" y="1848051"/>
              <a:ext cx="904775" cy="596766"/>
            </a:xfrm>
            <a:custGeom>
              <a:avLst/>
              <a:gdLst>
                <a:gd name="connsiteX0" fmla="*/ 0 w 904775"/>
                <a:gd name="connsiteY0" fmla="*/ 0 h 596766"/>
                <a:gd name="connsiteX1" fmla="*/ 470483 w 904775"/>
                <a:gd name="connsiteY1" fmla="*/ 0 h 596766"/>
                <a:gd name="connsiteX2" fmla="*/ 904775 w 904775"/>
                <a:gd name="connsiteY2" fmla="*/ 0 h 596766"/>
                <a:gd name="connsiteX3" fmla="*/ 904775 w 904775"/>
                <a:gd name="connsiteY3" fmla="*/ 596766 h 596766"/>
                <a:gd name="connsiteX4" fmla="*/ 461435 w 904775"/>
                <a:gd name="connsiteY4" fmla="*/ 596766 h 596766"/>
                <a:gd name="connsiteX5" fmla="*/ 0 w 904775"/>
                <a:gd name="connsiteY5" fmla="*/ 596766 h 596766"/>
                <a:gd name="connsiteX6" fmla="*/ 0 w 904775"/>
                <a:gd name="connsiteY6" fmla="*/ 0 h 59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75" h="596766" extrusionOk="0">
                  <a:moveTo>
                    <a:pt x="0" y="0"/>
                  </a:moveTo>
                  <a:cubicBezTo>
                    <a:pt x="178739" y="19300"/>
                    <a:pt x="272108" y="17612"/>
                    <a:pt x="470483" y="0"/>
                  </a:cubicBezTo>
                  <a:cubicBezTo>
                    <a:pt x="668858" y="-17612"/>
                    <a:pt x="729416" y="16690"/>
                    <a:pt x="904775" y="0"/>
                  </a:cubicBezTo>
                  <a:cubicBezTo>
                    <a:pt x="899492" y="137856"/>
                    <a:pt x="897207" y="314758"/>
                    <a:pt x="904775" y="596766"/>
                  </a:cubicBezTo>
                  <a:cubicBezTo>
                    <a:pt x="688566" y="603432"/>
                    <a:pt x="561385" y="581458"/>
                    <a:pt x="461435" y="596766"/>
                  </a:cubicBezTo>
                  <a:cubicBezTo>
                    <a:pt x="361485" y="612074"/>
                    <a:pt x="178318" y="580597"/>
                    <a:pt x="0" y="596766"/>
                  </a:cubicBezTo>
                  <a:cubicBezTo>
                    <a:pt x="-2894" y="439548"/>
                    <a:pt x="8849" y="209125"/>
                    <a:pt x="0" y="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320443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25D084B3-F209-D3D7-2F66-329EE0EDD422}"/>
                </a:ext>
              </a:extLst>
            </p:cNvPr>
            <p:cNvSpPr/>
            <p:nvPr/>
          </p:nvSpPr>
          <p:spPr>
            <a:xfrm flipV="1">
              <a:off x="9963156" y="3665620"/>
              <a:ext cx="904775" cy="1167851"/>
            </a:xfrm>
            <a:custGeom>
              <a:avLst/>
              <a:gdLst>
                <a:gd name="connsiteX0" fmla="*/ 0 w 904775"/>
                <a:gd name="connsiteY0" fmla="*/ 0 h 1167851"/>
                <a:gd name="connsiteX1" fmla="*/ 470483 w 904775"/>
                <a:gd name="connsiteY1" fmla="*/ 0 h 1167851"/>
                <a:gd name="connsiteX2" fmla="*/ 904775 w 904775"/>
                <a:gd name="connsiteY2" fmla="*/ 0 h 1167851"/>
                <a:gd name="connsiteX3" fmla="*/ 904775 w 904775"/>
                <a:gd name="connsiteY3" fmla="*/ 607283 h 1167851"/>
                <a:gd name="connsiteX4" fmla="*/ 904775 w 904775"/>
                <a:gd name="connsiteY4" fmla="*/ 1167851 h 1167851"/>
                <a:gd name="connsiteX5" fmla="*/ 461435 w 904775"/>
                <a:gd name="connsiteY5" fmla="*/ 1167851 h 1167851"/>
                <a:gd name="connsiteX6" fmla="*/ 0 w 904775"/>
                <a:gd name="connsiteY6" fmla="*/ 1167851 h 1167851"/>
                <a:gd name="connsiteX7" fmla="*/ 0 w 904775"/>
                <a:gd name="connsiteY7" fmla="*/ 583926 h 1167851"/>
                <a:gd name="connsiteX8" fmla="*/ 0 w 904775"/>
                <a:gd name="connsiteY8" fmla="*/ 0 h 11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775" h="1167851" extrusionOk="0">
                  <a:moveTo>
                    <a:pt x="0" y="0"/>
                  </a:moveTo>
                  <a:cubicBezTo>
                    <a:pt x="178739" y="19300"/>
                    <a:pt x="272108" y="17612"/>
                    <a:pt x="470483" y="0"/>
                  </a:cubicBezTo>
                  <a:cubicBezTo>
                    <a:pt x="668858" y="-17612"/>
                    <a:pt x="729416" y="16690"/>
                    <a:pt x="904775" y="0"/>
                  </a:cubicBezTo>
                  <a:cubicBezTo>
                    <a:pt x="904615" y="297687"/>
                    <a:pt x="908683" y="379106"/>
                    <a:pt x="904775" y="607283"/>
                  </a:cubicBezTo>
                  <a:cubicBezTo>
                    <a:pt x="900867" y="835460"/>
                    <a:pt x="906807" y="1019916"/>
                    <a:pt x="904775" y="1167851"/>
                  </a:cubicBezTo>
                  <a:cubicBezTo>
                    <a:pt x="762839" y="1167581"/>
                    <a:pt x="653624" y="1145980"/>
                    <a:pt x="461435" y="1167851"/>
                  </a:cubicBezTo>
                  <a:cubicBezTo>
                    <a:pt x="269246" y="1189722"/>
                    <a:pt x="200210" y="1183750"/>
                    <a:pt x="0" y="1167851"/>
                  </a:cubicBezTo>
                  <a:cubicBezTo>
                    <a:pt x="21311" y="1045247"/>
                    <a:pt x="-3097" y="824791"/>
                    <a:pt x="0" y="583926"/>
                  </a:cubicBezTo>
                  <a:cubicBezTo>
                    <a:pt x="3097" y="343062"/>
                    <a:pt x="-25810" y="235095"/>
                    <a:pt x="0" y="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320443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FB0BCA03-21E4-375F-0B00-2C97976DF869}"/>
                </a:ext>
              </a:extLst>
            </p:cNvPr>
            <p:cNvSpPr/>
            <p:nvPr/>
          </p:nvSpPr>
          <p:spPr>
            <a:xfrm flipV="1">
              <a:off x="9963156" y="5293895"/>
              <a:ext cx="990393" cy="969784"/>
            </a:xfrm>
            <a:custGeom>
              <a:avLst/>
              <a:gdLst>
                <a:gd name="connsiteX0" fmla="*/ 0 w 990393"/>
                <a:gd name="connsiteY0" fmla="*/ 0 h 969784"/>
                <a:gd name="connsiteX1" fmla="*/ 515004 w 990393"/>
                <a:gd name="connsiteY1" fmla="*/ 0 h 969784"/>
                <a:gd name="connsiteX2" fmla="*/ 990393 w 990393"/>
                <a:gd name="connsiteY2" fmla="*/ 0 h 969784"/>
                <a:gd name="connsiteX3" fmla="*/ 990393 w 990393"/>
                <a:gd name="connsiteY3" fmla="*/ 504288 h 969784"/>
                <a:gd name="connsiteX4" fmla="*/ 990393 w 990393"/>
                <a:gd name="connsiteY4" fmla="*/ 969784 h 969784"/>
                <a:gd name="connsiteX5" fmla="*/ 505100 w 990393"/>
                <a:gd name="connsiteY5" fmla="*/ 969784 h 969784"/>
                <a:gd name="connsiteX6" fmla="*/ 0 w 990393"/>
                <a:gd name="connsiteY6" fmla="*/ 969784 h 969784"/>
                <a:gd name="connsiteX7" fmla="*/ 0 w 990393"/>
                <a:gd name="connsiteY7" fmla="*/ 484892 h 969784"/>
                <a:gd name="connsiteX8" fmla="*/ 0 w 990393"/>
                <a:gd name="connsiteY8" fmla="*/ 0 h 96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393" h="969784" extrusionOk="0">
                  <a:moveTo>
                    <a:pt x="0" y="0"/>
                  </a:moveTo>
                  <a:cubicBezTo>
                    <a:pt x="146376" y="-16612"/>
                    <a:pt x="270816" y="-3915"/>
                    <a:pt x="515004" y="0"/>
                  </a:cubicBezTo>
                  <a:cubicBezTo>
                    <a:pt x="759192" y="3915"/>
                    <a:pt x="780159" y="10150"/>
                    <a:pt x="990393" y="0"/>
                  </a:cubicBezTo>
                  <a:cubicBezTo>
                    <a:pt x="982961" y="203913"/>
                    <a:pt x="1000400" y="336303"/>
                    <a:pt x="990393" y="504288"/>
                  </a:cubicBezTo>
                  <a:cubicBezTo>
                    <a:pt x="980386" y="672273"/>
                    <a:pt x="983034" y="868565"/>
                    <a:pt x="990393" y="969784"/>
                  </a:cubicBezTo>
                  <a:cubicBezTo>
                    <a:pt x="886422" y="953742"/>
                    <a:pt x="623877" y="977425"/>
                    <a:pt x="505100" y="969784"/>
                  </a:cubicBezTo>
                  <a:cubicBezTo>
                    <a:pt x="386323" y="962143"/>
                    <a:pt x="173491" y="944969"/>
                    <a:pt x="0" y="969784"/>
                  </a:cubicBezTo>
                  <a:cubicBezTo>
                    <a:pt x="-15753" y="794543"/>
                    <a:pt x="-13660" y="660625"/>
                    <a:pt x="0" y="484892"/>
                  </a:cubicBezTo>
                  <a:cubicBezTo>
                    <a:pt x="13660" y="309159"/>
                    <a:pt x="4152" y="226194"/>
                    <a:pt x="0" y="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320443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08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Warmup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123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3"/>
            <a:ext cx="10555703" cy="5005054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First, we ask LLM to generate a simple 8 bit adder and simulate using </a:t>
            </a:r>
            <a:r>
              <a:rPr lang="en-US" altLang="zh-CN" sz="2800" spc="-1" dirty="0" err="1">
                <a:solidFill>
                  <a:schemeClr val="dk1"/>
                </a:solidFill>
              </a:rPr>
              <a:t>ksim</a:t>
            </a:r>
            <a:r>
              <a:rPr lang="en-US" altLang="zh-CN" sz="2800" spc="-1" dirty="0">
                <a:solidFill>
                  <a:schemeClr val="dk1"/>
                </a:solidFill>
              </a:rPr>
              <a:t>.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Copy the prompt of 1.txt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E4B0B56-D7BA-532B-8700-DF93D644F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6" y="3299780"/>
            <a:ext cx="8326673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9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Warmup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124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3"/>
            <a:ext cx="6513093" cy="5005054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The generated code is too complicated!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Copy the prompt of 2.txt to simplify.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Much better now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1D1D2519-4247-A504-1694-19BEF3E40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69" y="1031534"/>
            <a:ext cx="5154231" cy="47949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2CB606-A1BA-64E0-DD68-B978328D6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67361"/>
            <a:ext cx="6189703" cy="294029"/>
          </a:xfrm>
          <a:prstGeom prst="rect">
            <a:avLst/>
          </a:prstGeom>
        </p:spPr>
      </p:pic>
      <p:pic>
        <p:nvPicPr>
          <p:cNvPr id="11" name="图片 10" descr="图形用户界面&#10;&#10;中度可信度描述已自动生成">
            <a:extLst>
              <a:ext uri="{FF2B5EF4-FFF2-40B4-BE49-F238E27FC236}">
                <a16:creationId xmlns:a16="http://schemas.microsoft.com/office/drawing/2014/main" id="{CF767C56-6B56-E605-169F-2BAF8A8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352" b="-3312"/>
          <a:stretch/>
        </p:blipFill>
        <p:spPr>
          <a:xfrm>
            <a:off x="6985936" y="1295613"/>
            <a:ext cx="5257896" cy="26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25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Warmup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125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3"/>
            <a:ext cx="9261763" cy="4988646"/>
          </a:xfrm>
        </p:spPr>
        <p:txBody>
          <a:bodyPr/>
          <a:lstStyle/>
          <a:p>
            <a:r>
              <a:rPr lang="en-US" altLang="zh-CN" sz="2400" spc="-1" dirty="0">
                <a:solidFill>
                  <a:schemeClr val="dk1"/>
                </a:solidFill>
              </a:rPr>
              <a:t>Now run </a:t>
            </a:r>
            <a:r>
              <a:rPr lang="en-US" altLang="zh-CN" sz="2400" spc="-1" dirty="0" err="1">
                <a:solidFill>
                  <a:schemeClr val="dk1"/>
                </a:solidFill>
              </a:rPr>
              <a:t>run.sh</a:t>
            </a:r>
            <a:r>
              <a:rPr lang="en-US" altLang="zh-CN" sz="2400" spc="-1" dirty="0">
                <a:solidFill>
                  <a:schemeClr val="dk1"/>
                </a:solidFill>
              </a:rPr>
              <a:t> under adder to simulate in </a:t>
            </a:r>
            <a:r>
              <a:rPr lang="en-US" altLang="zh-CN" sz="2400" b="1" spc="-1" dirty="0" err="1">
                <a:solidFill>
                  <a:schemeClr val="dk1"/>
                </a:solidFill>
              </a:rPr>
              <a:t>ksim</a:t>
            </a:r>
            <a:endParaRPr lang="en-US" altLang="zh-CN" sz="2400" b="1" spc="-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altLang="zh-CN" sz="2400" b="1" spc="-1" dirty="0">
              <a:solidFill>
                <a:schemeClr val="dk1"/>
              </a:solidFill>
            </a:endParaRPr>
          </a:p>
          <a:p>
            <a:endParaRPr lang="en-US" altLang="zh-CN" sz="2400" spc="-1" dirty="0">
              <a:solidFill>
                <a:schemeClr val="dk1"/>
              </a:solidFill>
            </a:endParaRP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The result is as expected</a:t>
            </a:r>
          </a:p>
          <a:p>
            <a:endParaRPr lang="en-US" altLang="zh-CN" sz="2800" b="1" spc="-1" dirty="0">
              <a:solidFill>
                <a:schemeClr val="dk1"/>
              </a:solidFill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91F23215-C40C-99D4-EE5A-5EEA34396F4E}"/>
              </a:ext>
            </a:extLst>
          </p:cNvPr>
          <p:cNvSpPr txBox="1"/>
          <p:nvPr/>
        </p:nvSpPr>
        <p:spPr>
          <a:xfrm>
            <a:off x="943569" y="1605027"/>
            <a:ext cx="9779849" cy="461665"/>
          </a:xfrm>
          <a:custGeom>
            <a:avLst/>
            <a:gdLst>
              <a:gd name="connsiteX0" fmla="*/ 0 w 9779849"/>
              <a:gd name="connsiteY0" fmla="*/ 0 h 461665"/>
              <a:gd name="connsiteX1" fmla="*/ 9779849 w 9779849"/>
              <a:gd name="connsiteY1" fmla="*/ 0 h 461665"/>
              <a:gd name="connsiteX2" fmla="*/ 9779849 w 9779849"/>
              <a:gd name="connsiteY2" fmla="*/ 461665 h 461665"/>
              <a:gd name="connsiteX3" fmla="*/ 0 w 9779849"/>
              <a:gd name="connsiteY3" fmla="*/ 461665 h 461665"/>
              <a:gd name="connsiteX4" fmla="*/ 0 w 9779849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9849" h="461665" fill="none" extrusionOk="0">
                <a:moveTo>
                  <a:pt x="0" y="0"/>
                </a:moveTo>
                <a:cubicBezTo>
                  <a:pt x="4721949" y="-52728"/>
                  <a:pt x="6005884" y="-50396"/>
                  <a:pt x="9779849" y="0"/>
                </a:cubicBezTo>
                <a:cubicBezTo>
                  <a:pt x="9784709" y="196793"/>
                  <a:pt x="9793492" y="290634"/>
                  <a:pt x="9779849" y="461665"/>
                </a:cubicBezTo>
                <a:cubicBezTo>
                  <a:pt x="6287344" y="439186"/>
                  <a:pt x="1050152" y="531919"/>
                  <a:pt x="0" y="461665"/>
                </a:cubicBezTo>
                <a:cubicBezTo>
                  <a:pt x="-19295" y="241272"/>
                  <a:pt x="18060" y="119364"/>
                  <a:pt x="0" y="0"/>
                </a:cubicBezTo>
                <a:close/>
              </a:path>
              <a:path w="9779849" h="461665" stroke="0" extrusionOk="0">
                <a:moveTo>
                  <a:pt x="0" y="0"/>
                </a:moveTo>
                <a:cubicBezTo>
                  <a:pt x="1115734" y="-78112"/>
                  <a:pt x="6096454" y="-31176"/>
                  <a:pt x="9779849" y="0"/>
                </a:cubicBezTo>
                <a:cubicBezTo>
                  <a:pt x="9762869" y="50457"/>
                  <a:pt x="9781784" y="404896"/>
                  <a:pt x="9779849" y="461665"/>
                </a:cubicBezTo>
                <a:cubicBezTo>
                  <a:pt x="7617539" y="561199"/>
                  <a:pt x="4484450" y="574406"/>
                  <a:pt x="0" y="461665"/>
                </a:cubicBezTo>
                <a:cubicBezTo>
                  <a:pt x="-12567" y="347015"/>
                  <a:pt x="510" y="17468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298807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 dirty="0"/>
              <a:t>bash $REPOS/</a:t>
            </a:r>
            <a:r>
              <a:rPr lang="en-US" sz="2400" dirty="0" err="1"/>
              <a:t>origen</a:t>
            </a:r>
            <a:r>
              <a:rPr lang="en-US" sz="2400" dirty="0"/>
              <a:t>/adder/</a:t>
            </a:r>
            <a:r>
              <a:rPr lang="en-US" sz="2400" dirty="0" err="1"/>
              <a:t>run.sh</a:t>
            </a:r>
            <a:endParaRPr 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76CFBA-846F-219F-06F9-6938C1CA6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69" y="3005128"/>
            <a:ext cx="8027936" cy="320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FC877B-95F1-1961-68E9-2AFF9586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C2B9BE-6819-5FA5-B541-B9C03CC7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126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F6E9DA-DBD2-752E-425D-4807086B42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Introduction</a:t>
            </a:r>
          </a:p>
          <a:p>
            <a:pPr lvl="1"/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LLM-Driven FPGA Kernel Design</a:t>
            </a:r>
          </a:p>
          <a:p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Warmup</a:t>
            </a:r>
          </a:p>
          <a:p>
            <a:pPr lvl="1"/>
            <a:r>
              <a:rPr kumimoji="1" lang="en-US" altLang="zh-CN" dirty="0">
                <a:solidFill>
                  <a:schemeClr val="tx1">
                    <a:alpha val="10000"/>
                  </a:schemeClr>
                </a:solidFill>
              </a:rPr>
              <a:t>Adder</a:t>
            </a:r>
          </a:p>
          <a:p>
            <a:r>
              <a:rPr kumimoji="1" lang="en-US" altLang="zh-CN" dirty="0"/>
              <a:t>GEMM</a:t>
            </a:r>
          </a:p>
          <a:p>
            <a:pPr lvl="1"/>
            <a:r>
              <a:rPr kumimoji="1" lang="en-US" altLang="zh-CN" dirty="0"/>
              <a:t>Testbench</a:t>
            </a:r>
          </a:p>
          <a:p>
            <a:pPr lvl="1"/>
            <a:r>
              <a:rPr kumimoji="1" lang="en-US" altLang="zh-CN" dirty="0"/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2289573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GEMM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127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2"/>
            <a:ext cx="6965479" cy="5037138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In this case, we will use OriGen to generate both the testbench and kernel for GEMM.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We use single-cycle latency multiplier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Dual port ram</a:t>
            </a:r>
          </a:p>
          <a:p>
            <a:pPr lvl="1"/>
            <a:r>
              <a:rPr lang="en-US" altLang="zh-CN" sz="2400" spc="-1" dirty="0">
                <a:solidFill>
                  <a:schemeClr val="dk1"/>
                </a:solidFill>
              </a:rPr>
              <a:t>Initialized from a hex file</a:t>
            </a:r>
          </a:p>
          <a:p>
            <a:pPr lvl="1"/>
            <a:r>
              <a:rPr lang="en-US" altLang="zh-CN" sz="2400" spc="-1" dirty="0">
                <a:solidFill>
                  <a:schemeClr val="dk1"/>
                </a:solidFill>
              </a:rPr>
              <a:t>Synchronous write</a:t>
            </a:r>
          </a:p>
          <a:p>
            <a:pPr lvl="1"/>
            <a:r>
              <a:rPr lang="en-US" altLang="zh-CN" sz="2400" spc="-1" dirty="0">
                <a:solidFill>
                  <a:schemeClr val="dk1"/>
                </a:solidFill>
              </a:rPr>
              <a:t>Asynchronous read</a:t>
            </a:r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Defined in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utils/</a:t>
            </a:r>
            <a:r>
              <a:rPr lang="en-US" altLang="zh-CN" sz="2800" b="1" i="1" spc="-1" dirty="0" err="1">
                <a:solidFill>
                  <a:schemeClr val="dk1"/>
                </a:solidFill>
              </a:rPr>
              <a:t>lib.sv</a:t>
            </a:r>
            <a:endParaRPr lang="en-US" altLang="zh-CN" sz="2800" b="1" i="1" spc="-1" dirty="0">
              <a:solidFill>
                <a:schemeClr val="dk1"/>
              </a:solidFill>
            </a:endParaRPr>
          </a:p>
          <a:p>
            <a:endParaRPr lang="en-US" altLang="zh-CN" sz="2800" b="1" i="1" spc="-1" dirty="0">
              <a:solidFill>
                <a:schemeClr val="dk1"/>
              </a:solidFill>
            </a:endParaRPr>
          </a:p>
          <a:p>
            <a:pPr lvl="1"/>
            <a:endParaRPr lang="en-US" altLang="zh-CN" sz="2400" spc="-1" dirty="0">
              <a:solidFill>
                <a:schemeClr val="dk1"/>
              </a:solidFill>
            </a:endParaRPr>
          </a:p>
        </p:txBody>
      </p:sp>
      <p:pic>
        <p:nvPicPr>
          <p:cNvPr id="5" name="图片 4" descr="图形用户界面, 文本&#10;&#10;描述已自动生成">
            <a:extLst>
              <a:ext uri="{FF2B5EF4-FFF2-40B4-BE49-F238E27FC236}">
                <a16:creationId xmlns:a16="http://schemas.microsoft.com/office/drawing/2014/main" id="{0FBB45BE-AB59-E9CE-83F8-0E5C081AF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81" y="1771115"/>
            <a:ext cx="4324885" cy="4324885"/>
          </a:xfrm>
          <a:prstGeom prst="rect">
            <a:avLst/>
          </a:prstGeom>
        </p:spPr>
      </p:pic>
      <p:pic>
        <p:nvPicPr>
          <p:cNvPr id="7" name="图片 6" descr="手机屏幕的截图&#10;&#10;描述已自动生成">
            <a:extLst>
              <a:ext uri="{FF2B5EF4-FFF2-40B4-BE49-F238E27FC236}">
                <a16:creationId xmlns:a16="http://schemas.microsoft.com/office/drawing/2014/main" id="{B97C4BCA-87F8-36AC-9921-7234E9FC4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37" y="762000"/>
            <a:ext cx="4127772" cy="5679762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4FC7F360-E83F-A4A1-3597-390A8E0B6562}"/>
              </a:ext>
            </a:extLst>
          </p:cNvPr>
          <p:cNvSpPr/>
          <p:nvPr/>
        </p:nvSpPr>
        <p:spPr>
          <a:xfrm flipV="1">
            <a:off x="7673636" y="3577430"/>
            <a:ext cx="3952787" cy="1108869"/>
          </a:xfrm>
          <a:custGeom>
            <a:avLst/>
            <a:gdLst>
              <a:gd name="connsiteX0" fmla="*/ 0 w 3952787"/>
              <a:gd name="connsiteY0" fmla="*/ 0 h 1108869"/>
              <a:gd name="connsiteX1" fmla="*/ 737854 w 3952787"/>
              <a:gd name="connsiteY1" fmla="*/ 0 h 1108869"/>
              <a:gd name="connsiteX2" fmla="*/ 1475707 w 3952787"/>
              <a:gd name="connsiteY2" fmla="*/ 0 h 1108869"/>
              <a:gd name="connsiteX3" fmla="*/ 2213561 w 3952787"/>
              <a:gd name="connsiteY3" fmla="*/ 0 h 1108869"/>
              <a:gd name="connsiteX4" fmla="*/ 2872359 w 3952787"/>
              <a:gd name="connsiteY4" fmla="*/ 0 h 1108869"/>
              <a:gd name="connsiteX5" fmla="*/ 3952787 w 3952787"/>
              <a:gd name="connsiteY5" fmla="*/ 0 h 1108869"/>
              <a:gd name="connsiteX6" fmla="*/ 3952787 w 3952787"/>
              <a:gd name="connsiteY6" fmla="*/ 576612 h 1108869"/>
              <a:gd name="connsiteX7" fmla="*/ 3952787 w 3952787"/>
              <a:gd name="connsiteY7" fmla="*/ 1108869 h 1108869"/>
              <a:gd name="connsiteX8" fmla="*/ 3254461 w 3952787"/>
              <a:gd name="connsiteY8" fmla="*/ 1108869 h 1108869"/>
              <a:gd name="connsiteX9" fmla="*/ 2714247 w 3952787"/>
              <a:gd name="connsiteY9" fmla="*/ 1108869 h 1108869"/>
              <a:gd name="connsiteX10" fmla="*/ 1976394 w 3952787"/>
              <a:gd name="connsiteY10" fmla="*/ 1108869 h 1108869"/>
              <a:gd name="connsiteX11" fmla="*/ 1357124 w 3952787"/>
              <a:gd name="connsiteY11" fmla="*/ 1108869 h 1108869"/>
              <a:gd name="connsiteX12" fmla="*/ 737854 w 3952787"/>
              <a:gd name="connsiteY12" fmla="*/ 1108869 h 1108869"/>
              <a:gd name="connsiteX13" fmla="*/ 0 w 3952787"/>
              <a:gd name="connsiteY13" fmla="*/ 1108869 h 1108869"/>
              <a:gd name="connsiteX14" fmla="*/ 0 w 3952787"/>
              <a:gd name="connsiteY14" fmla="*/ 554435 h 1108869"/>
              <a:gd name="connsiteX15" fmla="*/ 0 w 3952787"/>
              <a:gd name="connsiteY15" fmla="*/ 0 h 110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52787" h="1108869" extrusionOk="0">
                <a:moveTo>
                  <a:pt x="0" y="0"/>
                </a:moveTo>
                <a:cubicBezTo>
                  <a:pt x="348772" y="5188"/>
                  <a:pt x="419595" y="-29542"/>
                  <a:pt x="737854" y="0"/>
                </a:cubicBezTo>
                <a:cubicBezTo>
                  <a:pt x="1056113" y="29542"/>
                  <a:pt x="1180876" y="-7438"/>
                  <a:pt x="1475707" y="0"/>
                </a:cubicBezTo>
                <a:cubicBezTo>
                  <a:pt x="1770538" y="7438"/>
                  <a:pt x="1902061" y="-16476"/>
                  <a:pt x="2213561" y="0"/>
                </a:cubicBezTo>
                <a:cubicBezTo>
                  <a:pt x="2525061" y="16476"/>
                  <a:pt x="2553075" y="549"/>
                  <a:pt x="2872359" y="0"/>
                </a:cubicBezTo>
                <a:cubicBezTo>
                  <a:pt x="3191643" y="-549"/>
                  <a:pt x="3687093" y="18715"/>
                  <a:pt x="3952787" y="0"/>
                </a:cubicBezTo>
                <a:cubicBezTo>
                  <a:pt x="3973136" y="121964"/>
                  <a:pt x="3926974" y="307614"/>
                  <a:pt x="3952787" y="576612"/>
                </a:cubicBezTo>
                <a:cubicBezTo>
                  <a:pt x="3978600" y="845610"/>
                  <a:pt x="3974456" y="859026"/>
                  <a:pt x="3952787" y="1108869"/>
                </a:cubicBezTo>
                <a:cubicBezTo>
                  <a:pt x="3761032" y="1085471"/>
                  <a:pt x="3444014" y="1141971"/>
                  <a:pt x="3254461" y="1108869"/>
                </a:cubicBezTo>
                <a:cubicBezTo>
                  <a:pt x="3064908" y="1075767"/>
                  <a:pt x="2850261" y="1102826"/>
                  <a:pt x="2714247" y="1108869"/>
                </a:cubicBezTo>
                <a:cubicBezTo>
                  <a:pt x="2578233" y="1114912"/>
                  <a:pt x="2131670" y="1120824"/>
                  <a:pt x="1976394" y="1108869"/>
                </a:cubicBezTo>
                <a:cubicBezTo>
                  <a:pt x="1821118" y="1096914"/>
                  <a:pt x="1621634" y="1128339"/>
                  <a:pt x="1357124" y="1108869"/>
                </a:cubicBezTo>
                <a:cubicBezTo>
                  <a:pt x="1092614" y="1089400"/>
                  <a:pt x="1025634" y="1116698"/>
                  <a:pt x="737854" y="1108869"/>
                </a:cubicBezTo>
                <a:cubicBezTo>
                  <a:pt x="450074" y="1101041"/>
                  <a:pt x="253082" y="1100075"/>
                  <a:pt x="0" y="1108869"/>
                </a:cubicBezTo>
                <a:cubicBezTo>
                  <a:pt x="-1625" y="871525"/>
                  <a:pt x="2605" y="795415"/>
                  <a:pt x="0" y="554435"/>
                </a:cubicBezTo>
                <a:cubicBezTo>
                  <a:pt x="-2605" y="313455"/>
                  <a:pt x="-2501" y="247585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69735B5-8B9B-42D8-05F2-6D54CA57A82F}"/>
              </a:ext>
            </a:extLst>
          </p:cNvPr>
          <p:cNvSpPr/>
          <p:nvPr/>
        </p:nvSpPr>
        <p:spPr>
          <a:xfrm flipV="1">
            <a:off x="7673635" y="4769426"/>
            <a:ext cx="2197729" cy="873341"/>
          </a:xfrm>
          <a:custGeom>
            <a:avLst/>
            <a:gdLst>
              <a:gd name="connsiteX0" fmla="*/ 0 w 2197729"/>
              <a:gd name="connsiteY0" fmla="*/ 0 h 873341"/>
              <a:gd name="connsiteX1" fmla="*/ 593387 w 2197729"/>
              <a:gd name="connsiteY1" fmla="*/ 0 h 873341"/>
              <a:gd name="connsiteX2" fmla="*/ 1186774 w 2197729"/>
              <a:gd name="connsiteY2" fmla="*/ 0 h 873341"/>
              <a:gd name="connsiteX3" fmla="*/ 2197729 w 2197729"/>
              <a:gd name="connsiteY3" fmla="*/ 0 h 873341"/>
              <a:gd name="connsiteX4" fmla="*/ 2197729 w 2197729"/>
              <a:gd name="connsiteY4" fmla="*/ 436671 h 873341"/>
              <a:gd name="connsiteX5" fmla="*/ 2197729 w 2197729"/>
              <a:gd name="connsiteY5" fmla="*/ 873341 h 873341"/>
              <a:gd name="connsiteX6" fmla="*/ 1692251 w 2197729"/>
              <a:gd name="connsiteY6" fmla="*/ 873341 h 873341"/>
              <a:gd name="connsiteX7" fmla="*/ 1142819 w 2197729"/>
              <a:gd name="connsiteY7" fmla="*/ 873341 h 873341"/>
              <a:gd name="connsiteX8" fmla="*/ 593387 w 2197729"/>
              <a:gd name="connsiteY8" fmla="*/ 873341 h 873341"/>
              <a:gd name="connsiteX9" fmla="*/ 0 w 2197729"/>
              <a:gd name="connsiteY9" fmla="*/ 873341 h 873341"/>
              <a:gd name="connsiteX10" fmla="*/ 0 w 2197729"/>
              <a:gd name="connsiteY10" fmla="*/ 419204 h 873341"/>
              <a:gd name="connsiteX11" fmla="*/ 0 w 2197729"/>
              <a:gd name="connsiteY11" fmla="*/ 0 h 87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7729" h="873341" extrusionOk="0">
                <a:moveTo>
                  <a:pt x="0" y="0"/>
                </a:moveTo>
                <a:cubicBezTo>
                  <a:pt x="165851" y="10126"/>
                  <a:pt x="460735" y="-25560"/>
                  <a:pt x="593387" y="0"/>
                </a:cubicBezTo>
                <a:cubicBezTo>
                  <a:pt x="726039" y="25560"/>
                  <a:pt x="913276" y="24267"/>
                  <a:pt x="1186774" y="0"/>
                </a:cubicBezTo>
                <a:cubicBezTo>
                  <a:pt x="1460272" y="-24267"/>
                  <a:pt x="1790413" y="-46637"/>
                  <a:pt x="2197729" y="0"/>
                </a:cubicBezTo>
                <a:cubicBezTo>
                  <a:pt x="2178662" y="173667"/>
                  <a:pt x="2199501" y="225335"/>
                  <a:pt x="2197729" y="436671"/>
                </a:cubicBezTo>
                <a:cubicBezTo>
                  <a:pt x="2195957" y="648007"/>
                  <a:pt x="2213663" y="701943"/>
                  <a:pt x="2197729" y="873341"/>
                </a:cubicBezTo>
                <a:cubicBezTo>
                  <a:pt x="2009671" y="873910"/>
                  <a:pt x="1881691" y="855331"/>
                  <a:pt x="1692251" y="873341"/>
                </a:cubicBezTo>
                <a:cubicBezTo>
                  <a:pt x="1502811" y="891351"/>
                  <a:pt x="1368699" y="854347"/>
                  <a:pt x="1142819" y="873341"/>
                </a:cubicBezTo>
                <a:cubicBezTo>
                  <a:pt x="916939" y="892335"/>
                  <a:pt x="805192" y="850873"/>
                  <a:pt x="593387" y="873341"/>
                </a:cubicBezTo>
                <a:cubicBezTo>
                  <a:pt x="381582" y="895809"/>
                  <a:pt x="237917" y="867976"/>
                  <a:pt x="0" y="873341"/>
                </a:cubicBezTo>
                <a:cubicBezTo>
                  <a:pt x="-6826" y="741559"/>
                  <a:pt x="-21003" y="529927"/>
                  <a:pt x="0" y="419204"/>
                </a:cubicBezTo>
                <a:cubicBezTo>
                  <a:pt x="21003" y="308481"/>
                  <a:pt x="3464" y="184001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78214511-22BC-53C0-9339-64D3CC43DA17}"/>
              </a:ext>
            </a:extLst>
          </p:cNvPr>
          <p:cNvSpPr/>
          <p:nvPr/>
        </p:nvSpPr>
        <p:spPr>
          <a:xfrm flipV="1">
            <a:off x="7673635" y="5725893"/>
            <a:ext cx="2197729" cy="453234"/>
          </a:xfrm>
          <a:custGeom>
            <a:avLst/>
            <a:gdLst>
              <a:gd name="connsiteX0" fmla="*/ 0 w 2197729"/>
              <a:gd name="connsiteY0" fmla="*/ 0 h 453234"/>
              <a:gd name="connsiteX1" fmla="*/ 593387 w 2197729"/>
              <a:gd name="connsiteY1" fmla="*/ 0 h 453234"/>
              <a:gd name="connsiteX2" fmla="*/ 1186774 w 2197729"/>
              <a:gd name="connsiteY2" fmla="*/ 0 h 453234"/>
              <a:gd name="connsiteX3" fmla="*/ 2197729 w 2197729"/>
              <a:gd name="connsiteY3" fmla="*/ 0 h 453234"/>
              <a:gd name="connsiteX4" fmla="*/ 2197729 w 2197729"/>
              <a:gd name="connsiteY4" fmla="*/ 453234 h 453234"/>
              <a:gd name="connsiteX5" fmla="*/ 1670274 w 2197729"/>
              <a:gd name="connsiteY5" fmla="*/ 453234 h 453234"/>
              <a:gd name="connsiteX6" fmla="*/ 1120842 w 2197729"/>
              <a:gd name="connsiteY6" fmla="*/ 453234 h 453234"/>
              <a:gd name="connsiteX7" fmla="*/ 571410 w 2197729"/>
              <a:gd name="connsiteY7" fmla="*/ 453234 h 453234"/>
              <a:gd name="connsiteX8" fmla="*/ 0 w 2197729"/>
              <a:gd name="connsiteY8" fmla="*/ 453234 h 453234"/>
              <a:gd name="connsiteX9" fmla="*/ 0 w 2197729"/>
              <a:gd name="connsiteY9" fmla="*/ 0 h 45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7729" h="453234" extrusionOk="0">
                <a:moveTo>
                  <a:pt x="0" y="0"/>
                </a:moveTo>
                <a:cubicBezTo>
                  <a:pt x="165851" y="10126"/>
                  <a:pt x="460735" y="-25560"/>
                  <a:pt x="593387" y="0"/>
                </a:cubicBezTo>
                <a:cubicBezTo>
                  <a:pt x="726039" y="25560"/>
                  <a:pt x="913276" y="24267"/>
                  <a:pt x="1186774" y="0"/>
                </a:cubicBezTo>
                <a:cubicBezTo>
                  <a:pt x="1460272" y="-24267"/>
                  <a:pt x="1790413" y="-46637"/>
                  <a:pt x="2197729" y="0"/>
                </a:cubicBezTo>
                <a:cubicBezTo>
                  <a:pt x="2194701" y="199995"/>
                  <a:pt x="2179731" y="314787"/>
                  <a:pt x="2197729" y="453234"/>
                </a:cubicBezTo>
                <a:cubicBezTo>
                  <a:pt x="1959735" y="464065"/>
                  <a:pt x="1800181" y="455204"/>
                  <a:pt x="1670274" y="453234"/>
                </a:cubicBezTo>
                <a:cubicBezTo>
                  <a:pt x="1540367" y="451264"/>
                  <a:pt x="1315061" y="446052"/>
                  <a:pt x="1120842" y="453234"/>
                </a:cubicBezTo>
                <a:cubicBezTo>
                  <a:pt x="926623" y="460416"/>
                  <a:pt x="797290" y="434240"/>
                  <a:pt x="571410" y="453234"/>
                </a:cubicBezTo>
                <a:cubicBezTo>
                  <a:pt x="345530" y="472228"/>
                  <a:pt x="146005" y="438129"/>
                  <a:pt x="0" y="453234"/>
                </a:cubicBezTo>
                <a:cubicBezTo>
                  <a:pt x="4194" y="345873"/>
                  <a:pt x="-1178" y="118329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B3C2168-7E3C-F11B-591B-04113B48772D}"/>
              </a:ext>
            </a:extLst>
          </p:cNvPr>
          <p:cNvSpPr/>
          <p:nvPr/>
        </p:nvSpPr>
        <p:spPr>
          <a:xfrm flipV="1">
            <a:off x="7498650" y="3494302"/>
            <a:ext cx="3952787" cy="726782"/>
          </a:xfrm>
          <a:custGeom>
            <a:avLst/>
            <a:gdLst>
              <a:gd name="connsiteX0" fmla="*/ 0 w 3952787"/>
              <a:gd name="connsiteY0" fmla="*/ 0 h 726782"/>
              <a:gd name="connsiteX1" fmla="*/ 737854 w 3952787"/>
              <a:gd name="connsiteY1" fmla="*/ 0 h 726782"/>
              <a:gd name="connsiteX2" fmla="*/ 1475707 w 3952787"/>
              <a:gd name="connsiteY2" fmla="*/ 0 h 726782"/>
              <a:gd name="connsiteX3" fmla="*/ 2213561 w 3952787"/>
              <a:gd name="connsiteY3" fmla="*/ 0 h 726782"/>
              <a:gd name="connsiteX4" fmla="*/ 2872359 w 3952787"/>
              <a:gd name="connsiteY4" fmla="*/ 0 h 726782"/>
              <a:gd name="connsiteX5" fmla="*/ 3952787 w 3952787"/>
              <a:gd name="connsiteY5" fmla="*/ 0 h 726782"/>
              <a:gd name="connsiteX6" fmla="*/ 3952787 w 3952787"/>
              <a:gd name="connsiteY6" fmla="*/ 377927 h 726782"/>
              <a:gd name="connsiteX7" fmla="*/ 3952787 w 3952787"/>
              <a:gd name="connsiteY7" fmla="*/ 726782 h 726782"/>
              <a:gd name="connsiteX8" fmla="*/ 3254461 w 3952787"/>
              <a:gd name="connsiteY8" fmla="*/ 726782 h 726782"/>
              <a:gd name="connsiteX9" fmla="*/ 2714247 w 3952787"/>
              <a:gd name="connsiteY9" fmla="*/ 726782 h 726782"/>
              <a:gd name="connsiteX10" fmla="*/ 1976394 w 3952787"/>
              <a:gd name="connsiteY10" fmla="*/ 726782 h 726782"/>
              <a:gd name="connsiteX11" fmla="*/ 1357124 w 3952787"/>
              <a:gd name="connsiteY11" fmla="*/ 726782 h 726782"/>
              <a:gd name="connsiteX12" fmla="*/ 737854 w 3952787"/>
              <a:gd name="connsiteY12" fmla="*/ 726782 h 726782"/>
              <a:gd name="connsiteX13" fmla="*/ 0 w 3952787"/>
              <a:gd name="connsiteY13" fmla="*/ 726782 h 726782"/>
              <a:gd name="connsiteX14" fmla="*/ 0 w 3952787"/>
              <a:gd name="connsiteY14" fmla="*/ 363391 h 726782"/>
              <a:gd name="connsiteX15" fmla="*/ 0 w 3952787"/>
              <a:gd name="connsiteY15" fmla="*/ 0 h 72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52787" h="726782" extrusionOk="0">
                <a:moveTo>
                  <a:pt x="0" y="0"/>
                </a:moveTo>
                <a:cubicBezTo>
                  <a:pt x="348772" y="5188"/>
                  <a:pt x="419595" y="-29542"/>
                  <a:pt x="737854" y="0"/>
                </a:cubicBezTo>
                <a:cubicBezTo>
                  <a:pt x="1056113" y="29542"/>
                  <a:pt x="1180876" y="-7438"/>
                  <a:pt x="1475707" y="0"/>
                </a:cubicBezTo>
                <a:cubicBezTo>
                  <a:pt x="1770538" y="7438"/>
                  <a:pt x="1902061" y="-16476"/>
                  <a:pt x="2213561" y="0"/>
                </a:cubicBezTo>
                <a:cubicBezTo>
                  <a:pt x="2525061" y="16476"/>
                  <a:pt x="2553075" y="549"/>
                  <a:pt x="2872359" y="0"/>
                </a:cubicBezTo>
                <a:cubicBezTo>
                  <a:pt x="3191643" y="-549"/>
                  <a:pt x="3687093" y="18715"/>
                  <a:pt x="3952787" y="0"/>
                </a:cubicBezTo>
                <a:cubicBezTo>
                  <a:pt x="3961718" y="95370"/>
                  <a:pt x="3956149" y="219314"/>
                  <a:pt x="3952787" y="377927"/>
                </a:cubicBezTo>
                <a:cubicBezTo>
                  <a:pt x="3949425" y="536540"/>
                  <a:pt x="3938076" y="644587"/>
                  <a:pt x="3952787" y="726782"/>
                </a:cubicBezTo>
                <a:cubicBezTo>
                  <a:pt x="3761032" y="703384"/>
                  <a:pt x="3444014" y="759884"/>
                  <a:pt x="3254461" y="726782"/>
                </a:cubicBezTo>
                <a:cubicBezTo>
                  <a:pt x="3064908" y="693680"/>
                  <a:pt x="2850261" y="720739"/>
                  <a:pt x="2714247" y="726782"/>
                </a:cubicBezTo>
                <a:cubicBezTo>
                  <a:pt x="2578233" y="732825"/>
                  <a:pt x="2131670" y="738737"/>
                  <a:pt x="1976394" y="726782"/>
                </a:cubicBezTo>
                <a:cubicBezTo>
                  <a:pt x="1821118" y="714827"/>
                  <a:pt x="1621634" y="746252"/>
                  <a:pt x="1357124" y="726782"/>
                </a:cubicBezTo>
                <a:cubicBezTo>
                  <a:pt x="1092614" y="707313"/>
                  <a:pt x="1025634" y="734611"/>
                  <a:pt x="737854" y="726782"/>
                </a:cubicBezTo>
                <a:cubicBezTo>
                  <a:pt x="450074" y="718954"/>
                  <a:pt x="253082" y="717988"/>
                  <a:pt x="0" y="726782"/>
                </a:cubicBezTo>
                <a:cubicBezTo>
                  <a:pt x="-2837" y="639639"/>
                  <a:pt x="9667" y="489025"/>
                  <a:pt x="0" y="363391"/>
                </a:cubicBezTo>
                <a:cubicBezTo>
                  <a:pt x="-9667" y="237757"/>
                  <a:pt x="884" y="171730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6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3" grpId="0" animBg="1"/>
      <p:bldP spid="13" grpId="1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Code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128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8420098" cy="5037138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The testbench and kernel code is approximately 100 lines long, so it may take LLM some time to generate.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We have saved the generated code of each round under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code</a:t>
            </a:r>
            <a:r>
              <a:rPr lang="en-US" altLang="zh-CN" sz="2800" spc="-1" dirty="0">
                <a:solidFill>
                  <a:schemeClr val="dk1"/>
                </a:solidFill>
              </a:rPr>
              <a:t> directory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You can access it on </a:t>
            </a:r>
            <a:br>
              <a:rPr lang="en-US" altLang="zh-CN" sz="2800" spc="-1" dirty="0">
                <a:solidFill>
                  <a:schemeClr val="dk1"/>
                </a:solidFill>
              </a:rPr>
            </a:br>
            <a:r>
              <a:rPr lang="en-US" altLang="zh-CN" sz="2800" spc="-1" dirty="0">
                <a:solidFill>
                  <a:srgbClr val="0070C0"/>
                </a:solidFill>
              </a:rPr>
              <a:t>https://</a:t>
            </a:r>
            <a:r>
              <a:rPr lang="en-US" altLang="zh-CN" sz="2800" spc="-1" dirty="0" err="1">
                <a:solidFill>
                  <a:srgbClr val="0070C0"/>
                </a:solidFill>
              </a:rPr>
              <a:t>github.com</a:t>
            </a:r>
            <a:r>
              <a:rPr lang="en-US" altLang="zh-CN" sz="2800" spc="-1" dirty="0">
                <a:solidFill>
                  <a:srgbClr val="0070C0"/>
                </a:solidFill>
              </a:rPr>
              <a:t>/</a:t>
            </a:r>
            <a:r>
              <a:rPr lang="en-US" altLang="zh-CN" sz="2800" spc="-1" dirty="0" err="1">
                <a:solidFill>
                  <a:srgbClr val="0070C0"/>
                </a:solidFill>
              </a:rPr>
              <a:t>pku</a:t>
            </a:r>
            <a:r>
              <a:rPr lang="en-US" altLang="zh-CN" sz="2800" spc="-1" dirty="0">
                <a:solidFill>
                  <a:srgbClr val="0070C0"/>
                </a:solidFill>
              </a:rPr>
              <a:t>-liang/</a:t>
            </a:r>
            <a:r>
              <a:rPr lang="en-US" altLang="zh-CN" sz="2800" spc="-1" dirty="0" err="1">
                <a:solidFill>
                  <a:srgbClr val="0070C0"/>
                </a:solidFill>
              </a:rPr>
              <a:t>origen_examples</a:t>
            </a:r>
            <a:endParaRPr lang="en-US" altLang="zh-CN" sz="2800" spc="-1" dirty="0">
              <a:solidFill>
                <a:srgbClr val="0070C0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We will generate the testbench first, followed by the kernel.</a:t>
            </a:r>
            <a:endParaRPr lang="en-US" altLang="zh-CN" sz="2800" b="1" i="1" spc="-1" dirty="0">
              <a:solidFill>
                <a:schemeClr val="dk1"/>
              </a:solidFill>
            </a:endParaRPr>
          </a:p>
          <a:p>
            <a:endParaRPr lang="en-US" altLang="zh-CN" sz="2800" b="1" i="1" spc="-1" dirty="0">
              <a:solidFill>
                <a:schemeClr val="dk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AEE3E62-8084-7ED6-FB97-3B77216C3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661" y="14509"/>
            <a:ext cx="1887587" cy="6224155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BFD11CB-1043-7589-846C-60497FD03CBB}"/>
              </a:ext>
            </a:extLst>
          </p:cNvPr>
          <p:cNvSpPr/>
          <p:nvPr/>
        </p:nvSpPr>
        <p:spPr>
          <a:xfrm flipV="1">
            <a:off x="9751635" y="236619"/>
            <a:ext cx="1241947" cy="1280453"/>
          </a:xfrm>
          <a:custGeom>
            <a:avLst/>
            <a:gdLst>
              <a:gd name="connsiteX0" fmla="*/ 0 w 1241947"/>
              <a:gd name="connsiteY0" fmla="*/ 0 h 1280453"/>
              <a:gd name="connsiteX1" fmla="*/ 645812 w 1241947"/>
              <a:gd name="connsiteY1" fmla="*/ 0 h 1280453"/>
              <a:gd name="connsiteX2" fmla="*/ 1241947 w 1241947"/>
              <a:gd name="connsiteY2" fmla="*/ 0 h 1280453"/>
              <a:gd name="connsiteX3" fmla="*/ 1241947 w 1241947"/>
              <a:gd name="connsiteY3" fmla="*/ 665836 h 1280453"/>
              <a:gd name="connsiteX4" fmla="*/ 1241947 w 1241947"/>
              <a:gd name="connsiteY4" fmla="*/ 1280453 h 1280453"/>
              <a:gd name="connsiteX5" fmla="*/ 633393 w 1241947"/>
              <a:gd name="connsiteY5" fmla="*/ 1280453 h 1280453"/>
              <a:gd name="connsiteX6" fmla="*/ 0 w 1241947"/>
              <a:gd name="connsiteY6" fmla="*/ 1280453 h 1280453"/>
              <a:gd name="connsiteX7" fmla="*/ 0 w 1241947"/>
              <a:gd name="connsiteY7" fmla="*/ 640227 h 1280453"/>
              <a:gd name="connsiteX8" fmla="*/ 0 w 1241947"/>
              <a:gd name="connsiteY8" fmla="*/ 0 h 128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947" h="1280453" extrusionOk="0">
                <a:moveTo>
                  <a:pt x="0" y="0"/>
                </a:moveTo>
                <a:cubicBezTo>
                  <a:pt x="224722" y="-24526"/>
                  <a:pt x="464634" y="-22867"/>
                  <a:pt x="645812" y="0"/>
                </a:cubicBezTo>
                <a:cubicBezTo>
                  <a:pt x="826990" y="22867"/>
                  <a:pt x="1032359" y="8221"/>
                  <a:pt x="1241947" y="0"/>
                </a:cubicBezTo>
                <a:cubicBezTo>
                  <a:pt x="1238140" y="193062"/>
                  <a:pt x="1212167" y="371727"/>
                  <a:pt x="1241947" y="665836"/>
                </a:cubicBezTo>
                <a:cubicBezTo>
                  <a:pt x="1271727" y="959945"/>
                  <a:pt x="1240108" y="1015193"/>
                  <a:pt x="1241947" y="1280453"/>
                </a:cubicBezTo>
                <a:cubicBezTo>
                  <a:pt x="965568" y="1300993"/>
                  <a:pt x="800293" y="1278484"/>
                  <a:pt x="633393" y="1280453"/>
                </a:cubicBezTo>
                <a:cubicBezTo>
                  <a:pt x="466493" y="1282422"/>
                  <a:pt x="130814" y="1266759"/>
                  <a:pt x="0" y="1280453"/>
                </a:cubicBezTo>
                <a:cubicBezTo>
                  <a:pt x="25337" y="1016495"/>
                  <a:pt x="9498" y="876822"/>
                  <a:pt x="0" y="640227"/>
                </a:cubicBezTo>
                <a:cubicBezTo>
                  <a:pt x="-9498" y="403632"/>
                  <a:pt x="15880" y="218139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9DCC67E-D9C3-22C1-2101-EE89CD30D38F}"/>
              </a:ext>
            </a:extLst>
          </p:cNvPr>
          <p:cNvSpPr/>
          <p:nvPr/>
        </p:nvSpPr>
        <p:spPr>
          <a:xfrm flipV="1">
            <a:off x="9803591" y="3415145"/>
            <a:ext cx="1189992" cy="1073728"/>
          </a:xfrm>
          <a:custGeom>
            <a:avLst/>
            <a:gdLst>
              <a:gd name="connsiteX0" fmla="*/ 0 w 1189992"/>
              <a:gd name="connsiteY0" fmla="*/ 0 h 1073728"/>
              <a:gd name="connsiteX1" fmla="*/ 618796 w 1189992"/>
              <a:gd name="connsiteY1" fmla="*/ 0 h 1073728"/>
              <a:gd name="connsiteX2" fmla="*/ 1189992 w 1189992"/>
              <a:gd name="connsiteY2" fmla="*/ 0 h 1073728"/>
              <a:gd name="connsiteX3" fmla="*/ 1189992 w 1189992"/>
              <a:gd name="connsiteY3" fmla="*/ 558339 h 1073728"/>
              <a:gd name="connsiteX4" fmla="*/ 1189992 w 1189992"/>
              <a:gd name="connsiteY4" fmla="*/ 1073728 h 1073728"/>
              <a:gd name="connsiteX5" fmla="*/ 606896 w 1189992"/>
              <a:gd name="connsiteY5" fmla="*/ 1073728 h 1073728"/>
              <a:gd name="connsiteX6" fmla="*/ 0 w 1189992"/>
              <a:gd name="connsiteY6" fmla="*/ 1073728 h 1073728"/>
              <a:gd name="connsiteX7" fmla="*/ 0 w 1189992"/>
              <a:gd name="connsiteY7" fmla="*/ 536864 h 1073728"/>
              <a:gd name="connsiteX8" fmla="*/ 0 w 1189992"/>
              <a:gd name="connsiteY8" fmla="*/ 0 h 10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992" h="1073728" extrusionOk="0">
                <a:moveTo>
                  <a:pt x="0" y="0"/>
                </a:moveTo>
                <a:cubicBezTo>
                  <a:pt x="156402" y="10206"/>
                  <a:pt x="383543" y="23645"/>
                  <a:pt x="618796" y="0"/>
                </a:cubicBezTo>
                <a:cubicBezTo>
                  <a:pt x="854049" y="-23645"/>
                  <a:pt x="911270" y="26303"/>
                  <a:pt x="1189992" y="0"/>
                </a:cubicBezTo>
                <a:cubicBezTo>
                  <a:pt x="1195567" y="261834"/>
                  <a:pt x="1191458" y="292831"/>
                  <a:pt x="1189992" y="558339"/>
                </a:cubicBezTo>
                <a:cubicBezTo>
                  <a:pt x="1188526" y="823847"/>
                  <a:pt x="1185540" y="899900"/>
                  <a:pt x="1189992" y="1073728"/>
                </a:cubicBezTo>
                <a:cubicBezTo>
                  <a:pt x="958142" y="1062881"/>
                  <a:pt x="761223" y="1074360"/>
                  <a:pt x="606896" y="1073728"/>
                </a:cubicBezTo>
                <a:cubicBezTo>
                  <a:pt x="452569" y="1073096"/>
                  <a:pt x="205899" y="1096952"/>
                  <a:pt x="0" y="1073728"/>
                </a:cubicBezTo>
                <a:cubicBezTo>
                  <a:pt x="-6585" y="864932"/>
                  <a:pt x="-7732" y="700047"/>
                  <a:pt x="0" y="536864"/>
                </a:cubicBezTo>
                <a:cubicBezTo>
                  <a:pt x="7732" y="373681"/>
                  <a:pt x="-25870" y="248242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97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Testbench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129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2"/>
            <a:ext cx="11130115" cy="5043555"/>
          </a:xfrm>
        </p:spPr>
        <p:txBody>
          <a:bodyPr/>
          <a:lstStyle/>
          <a:p>
            <a:r>
              <a:rPr lang="en-US" altLang="zh-CN" sz="2400" spc="-1" dirty="0">
                <a:solidFill>
                  <a:schemeClr val="dk1"/>
                </a:solidFill>
              </a:rPr>
              <a:t>Copy the prompt in </a:t>
            </a:r>
            <a:r>
              <a:rPr lang="en-US" altLang="zh-CN" sz="2400" b="1" spc="-1" dirty="0">
                <a:solidFill>
                  <a:schemeClr val="dk1"/>
                </a:solidFill>
              </a:rPr>
              <a:t>1.txt</a:t>
            </a: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Module Configuration, Key Interfaces and Test Storage in the prompt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801BB295-A453-4468-4043-9F53515C7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3" y="1990341"/>
            <a:ext cx="7772400" cy="1447086"/>
          </a:xfrm>
          <a:prstGeom prst="rect">
            <a:avLst/>
          </a:prstGeom>
        </p:spPr>
      </p:pic>
      <p:pic>
        <p:nvPicPr>
          <p:cNvPr id="10" name="图片 9" descr="文本&#10;&#10;描述已自动生成">
            <a:extLst>
              <a:ext uri="{FF2B5EF4-FFF2-40B4-BE49-F238E27FC236}">
                <a16:creationId xmlns:a16="http://schemas.microsoft.com/office/drawing/2014/main" id="{BB477872-9C42-7BC1-18AC-499B918DC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3" y="3508978"/>
            <a:ext cx="5086777" cy="2681731"/>
          </a:xfrm>
          <a:prstGeom prst="rect">
            <a:avLst/>
          </a:prstGeom>
        </p:spPr>
      </p:pic>
      <p:pic>
        <p:nvPicPr>
          <p:cNvPr id="12" name="图片 11" descr="文本&#10;&#10;描述已自动生成">
            <a:extLst>
              <a:ext uri="{FF2B5EF4-FFF2-40B4-BE49-F238E27FC236}">
                <a16:creationId xmlns:a16="http://schemas.microsoft.com/office/drawing/2014/main" id="{ABC8CB93-12E6-4D35-75E8-4716FB5D8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28" y="3834307"/>
            <a:ext cx="5043865" cy="19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8C454-F9D7-4F2B-A4BC-8EB35A40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to express the dataflow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6C1D13A-C575-4FA1-854B-3A9DD8F5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7" name="TextBox 47">
            <a:extLst>
              <a:ext uri="{FF2B5EF4-FFF2-40B4-BE49-F238E27FC236}">
                <a16:creationId xmlns:a16="http://schemas.microsoft.com/office/drawing/2014/main" id="{16FB5855-37E9-404B-B83C-F7FF29D7B4BF}"/>
              </a:ext>
            </a:extLst>
          </p:cNvPr>
          <p:cNvSpPr txBox="1"/>
          <p:nvPr/>
        </p:nvSpPr>
        <p:spPr>
          <a:xfrm>
            <a:off x="1624389" y="2207488"/>
            <a:ext cx="519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j=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i(j-1)k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38" name="TextBox 48">
            <a:extLst>
              <a:ext uri="{FF2B5EF4-FFF2-40B4-BE49-F238E27FC236}">
                <a16:creationId xmlns:a16="http://schemas.microsoft.com/office/drawing/2014/main" id="{CE6F9849-C7A1-419F-B550-83D6BE01F965}"/>
              </a:ext>
            </a:extLst>
          </p:cNvPr>
          <p:cNvSpPr txBox="1"/>
          <p:nvPr/>
        </p:nvSpPr>
        <p:spPr>
          <a:xfrm>
            <a:off x="1624390" y="3322442"/>
            <a:ext cx="51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if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=0,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ij(k-1)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+X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2F68473F-9D27-4E47-90E9-680A30964E80}"/>
              </a:ext>
            </a:extLst>
          </p:cNvPr>
          <p:cNvSpPr txBox="1"/>
          <p:nvPr/>
        </p:nvSpPr>
        <p:spPr>
          <a:xfrm>
            <a:off x="1624389" y="2764965"/>
            <a:ext cx="519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i=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(i-1)jk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40" name="Left Brace 50">
            <a:extLst>
              <a:ext uri="{FF2B5EF4-FFF2-40B4-BE49-F238E27FC236}">
                <a16:creationId xmlns:a16="http://schemas.microsoft.com/office/drawing/2014/main" id="{5A9A8526-81B0-4B06-AA64-0549F8A8DE24}"/>
              </a:ext>
            </a:extLst>
          </p:cNvPr>
          <p:cNvSpPr/>
          <p:nvPr/>
        </p:nvSpPr>
        <p:spPr>
          <a:xfrm>
            <a:off x="1424482" y="2240387"/>
            <a:ext cx="228231" cy="153299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FE4BDD-51DA-4073-92EA-22984BA1FCE5}"/>
              </a:ext>
            </a:extLst>
          </p:cNvPr>
          <p:cNvSpPr txBox="1"/>
          <p:nvPr/>
        </p:nvSpPr>
        <p:spPr>
          <a:xfrm>
            <a:off x="1652713" y="3903439"/>
            <a:ext cx="516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result: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reaches its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EE2836C-3889-46E7-BB46-328111691CAB}"/>
                  </a:ext>
                </a:extLst>
              </p:cNvPr>
              <p:cNvSpPr txBox="1"/>
              <p:nvPr/>
            </p:nvSpPr>
            <p:spPr>
              <a:xfrm>
                <a:off x="1055440" y="1283826"/>
                <a:ext cx="6446607" cy="86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loop iteration is associated with unique variables: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𝑖𝑗𝑘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𝑖𝑗𝑘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𝑖𝑗𝑘</m:t>
                        </m:r>
                      </m:sub>
                    </m:sSub>
                  </m:oMath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EE2836C-3889-46E7-BB46-328111691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1283826"/>
                <a:ext cx="6446607" cy="860748"/>
              </a:xfrm>
              <a:prstGeom prst="rect">
                <a:avLst/>
              </a:prstGeom>
              <a:blipFill>
                <a:blip r:embed="rId3"/>
                <a:stretch>
                  <a:fillRect l="-1418" t="-4965" b="-1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745F3862-812C-4C94-8D87-515B4CAED7B0}"/>
              </a:ext>
            </a:extLst>
          </p:cNvPr>
          <p:cNvSpPr txBox="1"/>
          <p:nvPr/>
        </p:nvSpPr>
        <p:spPr>
          <a:xfrm>
            <a:off x="525982" y="2764964"/>
            <a:ext cx="90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UREs</a:t>
            </a:r>
            <a:endParaRPr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3E35AB-67C6-4A7B-A99B-318FC6FF7DEA}"/>
              </a:ext>
            </a:extLst>
          </p:cNvPr>
          <p:cNvSpPr txBox="1"/>
          <p:nvPr/>
        </p:nvSpPr>
        <p:spPr>
          <a:xfrm>
            <a:off x="5051185" y="5301616"/>
            <a:ext cx="1467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i(j-1)k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6EECE65-AB87-451A-B241-B360D96953F0}"/>
              </a:ext>
            </a:extLst>
          </p:cNvPr>
          <p:cNvSpPr txBox="1"/>
          <p:nvPr/>
        </p:nvSpPr>
        <p:spPr>
          <a:xfrm>
            <a:off x="2555831" y="5301616"/>
            <a:ext cx="143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i0k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795CF83-BB24-43B9-9B11-BF6AC016EADD}"/>
              </a:ext>
            </a:extLst>
          </p:cNvPr>
          <p:cNvSpPr txBox="1"/>
          <p:nvPr/>
        </p:nvSpPr>
        <p:spPr>
          <a:xfrm>
            <a:off x="9768408" y="4739800"/>
            <a:ext cx="83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CFE258B-1F0C-453F-B6F0-D1E9FAB51DCB}"/>
              </a:ext>
            </a:extLst>
          </p:cNvPr>
          <p:cNvSpPr txBox="1"/>
          <p:nvPr/>
        </p:nvSpPr>
        <p:spPr>
          <a:xfrm>
            <a:off x="7083190" y="5465647"/>
            <a:ext cx="83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</a:t>
            </a:r>
            <a:endParaRPr lang="zh-CN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E0A2506-E6C0-4209-A81F-450D2384E68C}"/>
              </a:ext>
            </a:extLst>
          </p:cNvPr>
          <p:cNvSpPr txBox="1"/>
          <p:nvPr/>
        </p:nvSpPr>
        <p:spPr>
          <a:xfrm>
            <a:off x="8967199" y="4175650"/>
            <a:ext cx="1397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(i-1)jk</a:t>
            </a:r>
            <a:endParaRPr lang="zh-CN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E4FF085-5643-4F2E-88B0-741EEA312844}"/>
              </a:ext>
            </a:extLst>
          </p:cNvPr>
          <p:cNvSpPr txBox="1"/>
          <p:nvPr/>
        </p:nvSpPr>
        <p:spPr>
          <a:xfrm>
            <a:off x="10442934" y="2583397"/>
            <a:ext cx="1284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CN" sz="2800" i="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0jk</a:t>
            </a:r>
            <a:endParaRPr lang="zh-CN" altLang="en-US" sz="2800" dirty="0">
              <a:solidFill>
                <a:srgbClr val="7030A0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5BD5031-1A37-42D2-8F75-7B314E489D33}"/>
              </a:ext>
            </a:extLst>
          </p:cNvPr>
          <p:cNvSpPr txBox="1"/>
          <p:nvPr/>
        </p:nvSpPr>
        <p:spPr>
          <a:xfrm>
            <a:off x="7173946" y="4151266"/>
            <a:ext cx="106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800" i="1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ij(k-1)</a:t>
            </a:r>
            <a:endParaRPr lang="zh-CN" altLang="en-US" sz="2800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7D50765-6ABB-4C36-BF84-7F6709E50B12}"/>
              </a:ext>
            </a:extLst>
          </p:cNvPr>
          <p:cNvSpPr txBox="1"/>
          <p:nvPr/>
        </p:nvSpPr>
        <p:spPr>
          <a:xfrm>
            <a:off x="8174192" y="5465647"/>
            <a:ext cx="83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800" i="1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</a:t>
            </a:r>
            <a:endParaRPr lang="zh-CN" altLang="en-US" sz="2800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E3FA26A3-96D6-4F98-A534-7EFDEF76B23C}"/>
              </a:ext>
            </a:extLst>
          </p:cNvPr>
          <p:cNvSpPr txBox="1"/>
          <p:nvPr/>
        </p:nvSpPr>
        <p:spPr>
          <a:xfrm>
            <a:off x="8224413" y="3039657"/>
            <a:ext cx="7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800" i="1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ij0</a:t>
            </a:r>
            <a:endParaRPr lang="zh-CN" altLang="en-US" sz="2800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AA51D776-E62D-4ED7-BFA8-C13C3DDFA53D}"/>
              </a:ext>
            </a:extLst>
          </p:cNvPr>
          <p:cNvGrpSpPr/>
          <p:nvPr/>
        </p:nvGrpSpPr>
        <p:grpSpPr>
          <a:xfrm>
            <a:off x="1222767" y="4419919"/>
            <a:ext cx="8545641" cy="884546"/>
            <a:chOff x="1222767" y="4606168"/>
            <a:chExt cx="8545641" cy="884546"/>
          </a:xfrm>
        </p:grpSpPr>
        <p:sp>
          <p:nvSpPr>
            <p:cNvPr id="93" name="a00">
              <a:extLst>
                <a:ext uri="{FF2B5EF4-FFF2-40B4-BE49-F238E27FC236}">
                  <a16:creationId xmlns:a16="http://schemas.microsoft.com/office/drawing/2014/main" id="{0F6385BA-DEC8-441A-AEEF-F219E7BEB3B7}"/>
                </a:ext>
              </a:extLst>
            </p:cNvPr>
            <p:cNvSpPr txBox="1"/>
            <p:nvPr/>
          </p:nvSpPr>
          <p:spPr>
            <a:xfrm>
              <a:off x="4103886" y="4606168"/>
              <a:ext cx="842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32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a00-&gt;point 000">
              <a:extLst>
                <a:ext uri="{FF2B5EF4-FFF2-40B4-BE49-F238E27FC236}">
                  <a16:creationId xmlns:a16="http://schemas.microsoft.com/office/drawing/2014/main" id="{31F63A29-E5B0-44E4-9BB8-75D3DDDF6B60}"/>
                </a:ext>
              </a:extLst>
            </p:cNvPr>
            <p:cNvCxnSpPr>
              <a:cxnSpLocks/>
              <a:stCxn id="97" idx="3"/>
              <a:endCxn id="96" idx="1"/>
            </p:cNvCxnSpPr>
            <p:nvPr/>
          </p:nvCxnSpPr>
          <p:spPr>
            <a:xfrm flipV="1">
              <a:off x="6518772" y="5193079"/>
              <a:ext cx="975325" cy="1424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00">
              <a:extLst>
                <a:ext uri="{FF2B5EF4-FFF2-40B4-BE49-F238E27FC236}">
                  <a16:creationId xmlns:a16="http://schemas.microsoft.com/office/drawing/2014/main" id="{A7968F7D-5648-489A-94BC-32C868D9AD6D}"/>
                </a:ext>
              </a:extLst>
            </p:cNvPr>
            <p:cNvSpPr txBox="1"/>
            <p:nvPr/>
          </p:nvSpPr>
          <p:spPr>
            <a:xfrm>
              <a:off x="1222767" y="4840560"/>
              <a:ext cx="90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i="1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ik</a:t>
              </a:r>
            </a:p>
          </p:txBody>
        </p:sp>
        <p:sp>
          <p:nvSpPr>
            <p:cNvPr id="96" name="Rectangle 144">
              <a:extLst>
                <a:ext uri="{FF2B5EF4-FFF2-40B4-BE49-F238E27FC236}">
                  <a16:creationId xmlns:a16="http://schemas.microsoft.com/office/drawing/2014/main" id="{59BF91F9-F745-490F-AF41-B630281794D2}"/>
                </a:ext>
              </a:extLst>
            </p:cNvPr>
            <p:cNvSpPr/>
            <p:nvPr/>
          </p:nvSpPr>
          <p:spPr>
            <a:xfrm>
              <a:off x="7494097" y="4898292"/>
              <a:ext cx="1467587" cy="58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ijk</a:t>
              </a:r>
              <a:endParaRPr lang="en-US" sz="3600" dirty="0"/>
            </a:p>
          </p:txBody>
        </p:sp>
        <p:sp>
          <p:nvSpPr>
            <p:cNvPr id="97" name="Rectangle 61">
              <a:extLst>
                <a:ext uri="{FF2B5EF4-FFF2-40B4-BE49-F238E27FC236}">
                  <a16:creationId xmlns:a16="http://schemas.microsoft.com/office/drawing/2014/main" id="{B98DE092-970A-4E82-8051-4B8E01C26598}"/>
                </a:ext>
              </a:extLst>
            </p:cNvPr>
            <p:cNvSpPr/>
            <p:nvPr/>
          </p:nvSpPr>
          <p:spPr>
            <a:xfrm>
              <a:off x="5051185" y="4898292"/>
              <a:ext cx="1467587" cy="592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i(j-1)k</a:t>
              </a:r>
              <a:endParaRPr lang="en-US" sz="3200" dirty="0"/>
            </a:p>
          </p:txBody>
        </p:sp>
        <p:sp>
          <p:nvSpPr>
            <p:cNvPr id="98" name="Rectangle 62">
              <a:extLst>
                <a:ext uri="{FF2B5EF4-FFF2-40B4-BE49-F238E27FC236}">
                  <a16:creationId xmlns:a16="http://schemas.microsoft.com/office/drawing/2014/main" id="{2F34ABA8-AA05-4282-9470-4D0D08F4ADDB}"/>
                </a:ext>
              </a:extLst>
            </p:cNvPr>
            <p:cNvSpPr/>
            <p:nvPr/>
          </p:nvSpPr>
          <p:spPr>
            <a:xfrm>
              <a:off x="2612586" y="4898292"/>
              <a:ext cx="1320908" cy="592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i0k</a:t>
              </a:r>
              <a:endParaRPr lang="en-US" sz="3600" dirty="0"/>
            </a:p>
          </p:txBody>
        </p:sp>
        <p:cxnSp>
          <p:nvCxnSpPr>
            <p:cNvPr id="99" name="a00-&gt;point 000">
              <a:extLst>
                <a:ext uri="{FF2B5EF4-FFF2-40B4-BE49-F238E27FC236}">
                  <a16:creationId xmlns:a16="http://schemas.microsoft.com/office/drawing/2014/main" id="{C1DD2C9A-E9A6-4A6B-BCF3-7282BE0693FC}"/>
                </a:ext>
              </a:extLst>
            </p:cNvPr>
            <p:cNvCxnSpPr>
              <a:cxnSpLocks/>
              <a:stCxn id="98" idx="3"/>
              <a:endCxn id="97" idx="1"/>
            </p:cNvCxnSpPr>
            <p:nvPr/>
          </p:nvCxnSpPr>
          <p:spPr>
            <a:xfrm>
              <a:off x="3933494" y="5194503"/>
              <a:ext cx="1117691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a00-&gt;point 000">
              <a:extLst>
                <a:ext uri="{FF2B5EF4-FFF2-40B4-BE49-F238E27FC236}">
                  <a16:creationId xmlns:a16="http://schemas.microsoft.com/office/drawing/2014/main" id="{FA0D3260-00C1-42AB-AE1C-A91E2C147BBD}"/>
                </a:ext>
              </a:extLst>
            </p:cNvPr>
            <p:cNvCxnSpPr>
              <a:cxnSpLocks/>
              <a:endCxn id="98" idx="1"/>
            </p:cNvCxnSpPr>
            <p:nvPr/>
          </p:nvCxnSpPr>
          <p:spPr>
            <a:xfrm>
              <a:off x="1931864" y="5193078"/>
              <a:ext cx="680722" cy="1425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a00-&gt;point 000">
              <a:extLst>
                <a:ext uri="{FF2B5EF4-FFF2-40B4-BE49-F238E27FC236}">
                  <a16:creationId xmlns:a16="http://schemas.microsoft.com/office/drawing/2014/main" id="{505E80AC-5DFB-4172-B0AE-7C90EE7889B1}"/>
                </a:ext>
              </a:extLst>
            </p:cNvPr>
            <p:cNvCxnSpPr>
              <a:cxnSpLocks/>
              <a:stCxn id="96" idx="3"/>
            </p:cNvCxnSpPr>
            <p:nvPr/>
          </p:nvCxnSpPr>
          <p:spPr>
            <a:xfrm flipV="1">
              <a:off x="8961684" y="5190943"/>
              <a:ext cx="806724" cy="2136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C520F0E0-D7C2-4D04-8E34-7E1D94F019CA}"/>
              </a:ext>
            </a:extLst>
          </p:cNvPr>
          <p:cNvGrpSpPr/>
          <p:nvPr/>
        </p:nvGrpSpPr>
        <p:grpSpPr>
          <a:xfrm>
            <a:off x="7502047" y="1439093"/>
            <a:ext cx="1459639" cy="4448086"/>
            <a:chOff x="7502047" y="527662"/>
            <a:chExt cx="1459639" cy="5884566"/>
          </a:xfrm>
        </p:grpSpPr>
        <p:sp>
          <p:nvSpPr>
            <p:cNvPr id="122" name="Rectangle 22">
              <a:extLst>
                <a:ext uri="{FF2B5EF4-FFF2-40B4-BE49-F238E27FC236}">
                  <a16:creationId xmlns:a16="http://schemas.microsoft.com/office/drawing/2014/main" id="{59972ABB-64A9-429F-B06A-63603521BB10}"/>
                </a:ext>
              </a:extLst>
            </p:cNvPr>
            <p:cNvSpPr/>
            <p:nvPr/>
          </p:nvSpPr>
          <p:spPr>
            <a:xfrm>
              <a:off x="7502047" y="3372199"/>
              <a:ext cx="1459639" cy="7799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ij(k-1)</a:t>
              </a:r>
              <a:endParaRPr lang="en-US" sz="3200" dirty="0"/>
            </a:p>
          </p:txBody>
        </p:sp>
        <p:sp>
          <p:nvSpPr>
            <p:cNvPr id="123" name="Rectangle 23">
              <a:extLst>
                <a:ext uri="{FF2B5EF4-FFF2-40B4-BE49-F238E27FC236}">
                  <a16:creationId xmlns:a16="http://schemas.microsoft.com/office/drawing/2014/main" id="{34EF9CB0-339D-468F-8FE1-1498DED6AE34}"/>
                </a:ext>
              </a:extLst>
            </p:cNvPr>
            <p:cNvSpPr/>
            <p:nvPr/>
          </p:nvSpPr>
          <p:spPr>
            <a:xfrm>
              <a:off x="7579065" y="1881667"/>
              <a:ext cx="1291731" cy="7634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ij0</a:t>
              </a:r>
              <a:endParaRPr lang="en-US" sz="3600" dirty="0"/>
            </a:p>
          </p:txBody>
        </p:sp>
        <p:cxnSp>
          <p:nvCxnSpPr>
            <p:cNvPr id="124" name="a00-&gt;point 000">
              <a:extLst>
                <a:ext uri="{FF2B5EF4-FFF2-40B4-BE49-F238E27FC236}">
                  <a16:creationId xmlns:a16="http://schemas.microsoft.com/office/drawing/2014/main" id="{81886533-0E08-4D04-A8FA-94DEFC0B25C2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227891" y="4152170"/>
              <a:ext cx="3976" cy="705420"/>
            </a:xfrm>
            <a:prstGeom prst="straightConnector1">
              <a:avLst/>
            </a:prstGeom>
            <a:ln w="412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a00-&gt;point 000">
              <a:extLst>
                <a:ext uri="{FF2B5EF4-FFF2-40B4-BE49-F238E27FC236}">
                  <a16:creationId xmlns:a16="http://schemas.microsoft.com/office/drawing/2014/main" id="{FDD4F690-0A11-4802-BD3F-04C832590701}"/>
                </a:ext>
              </a:extLst>
            </p:cNvPr>
            <p:cNvCxnSpPr>
              <a:cxnSpLocks/>
              <a:stCxn id="123" idx="2"/>
              <a:endCxn id="122" idx="0"/>
            </p:cNvCxnSpPr>
            <p:nvPr/>
          </p:nvCxnSpPr>
          <p:spPr>
            <a:xfrm>
              <a:off x="8224931" y="2645154"/>
              <a:ext cx="6936" cy="727045"/>
            </a:xfrm>
            <a:prstGeom prst="straightConnector1">
              <a:avLst/>
            </a:prstGeom>
            <a:ln w="412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a00-&gt;point 000">
              <a:extLst>
                <a:ext uri="{FF2B5EF4-FFF2-40B4-BE49-F238E27FC236}">
                  <a16:creationId xmlns:a16="http://schemas.microsoft.com/office/drawing/2014/main" id="{E99C1FC2-C2F9-4EC7-9903-A5867F84281B}"/>
                </a:ext>
              </a:extLst>
            </p:cNvPr>
            <p:cNvCxnSpPr>
              <a:cxnSpLocks/>
              <a:endCxn id="123" idx="0"/>
            </p:cNvCxnSpPr>
            <p:nvPr/>
          </p:nvCxnSpPr>
          <p:spPr>
            <a:xfrm>
              <a:off x="8224931" y="1361460"/>
              <a:ext cx="0" cy="520209"/>
            </a:xfrm>
            <a:prstGeom prst="straightConnector1">
              <a:avLst/>
            </a:prstGeom>
            <a:ln w="412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a00-&gt;point 000">
              <a:extLst>
                <a:ext uri="{FF2B5EF4-FFF2-40B4-BE49-F238E27FC236}">
                  <a16:creationId xmlns:a16="http://schemas.microsoft.com/office/drawing/2014/main" id="{3F3694A3-B4C7-459E-A6E3-1671144BE5E8}"/>
                </a:ext>
              </a:extLst>
            </p:cNvPr>
            <p:cNvCxnSpPr>
              <a:cxnSpLocks/>
            </p:cNvCxnSpPr>
            <p:nvPr/>
          </p:nvCxnSpPr>
          <p:spPr>
            <a:xfrm>
              <a:off x="8227891" y="5637560"/>
              <a:ext cx="12193" cy="774668"/>
            </a:xfrm>
            <a:prstGeom prst="straightConnector1">
              <a:avLst/>
            </a:prstGeom>
            <a:ln w="412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a00">
              <a:extLst>
                <a:ext uri="{FF2B5EF4-FFF2-40B4-BE49-F238E27FC236}">
                  <a16:creationId xmlns:a16="http://schemas.microsoft.com/office/drawing/2014/main" id="{EE45041B-AFB5-4052-B695-D8C324B06C03}"/>
                </a:ext>
              </a:extLst>
            </p:cNvPr>
            <p:cNvSpPr txBox="1"/>
            <p:nvPr/>
          </p:nvSpPr>
          <p:spPr>
            <a:xfrm>
              <a:off x="7533622" y="527662"/>
              <a:ext cx="1382615" cy="7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i="1" baseline="-25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ij </a:t>
              </a:r>
              <a:r>
                <a:rPr lang="en-US" sz="32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(0)</a:t>
              </a:r>
              <a:endParaRPr lang="en-US" sz="3200" i="1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8B979018-2A70-4AF7-92E8-59265165DA66}"/>
              </a:ext>
            </a:extLst>
          </p:cNvPr>
          <p:cNvGrpSpPr/>
          <p:nvPr/>
        </p:nvGrpSpPr>
        <p:grpSpPr>
          <a:xfrm>
            <a:off x="7793892" y="1442272"/>
            <a:ext cx="3700683" cy="4444908"/>
            <a:chOff x="7793892" y="1628521"/>
            <a:chExt cx="3700683" cy="4444908"/>
          </a:xfrm>
        </p:grpSpPr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9AA8DD36-82EE-4831-9840-BFCF6A564E60}"/>
                </a:ext>
              </a:extLst>
            </p:cNvPr>
            <p:cNvGrpSpPr/>
            <p:nvPr/>
          </p:nvGrpSpPr>
          <p:grpSpPr>
            <a:xfrm>
              <a:off x="7793892" y="1628521"/>
              <a:ext cx="3700683" cy="4444908"/>
              <a:chOff x="7793892" y="1020843"/>
              <a:chExt cx="3700683" cy="4998502"/>
            </a:xfrm>
          </p:grpSpPr>
          <p:sp>
            <p:nvSpPr>
              <p:cNvPr id="132" name="a00">
                <a:extLst>
                  <a:ext uri="{FF2B5EF4-FFF2-40B4-BE49-F238E27FC236}">
                    <a16:creationId xmlns:a16="http://schemas.microsoft.com/office/drawing/2014/main" id="{6FC0F11D-4D3C-4374-AC01-499E2EA0EB28}"/>
                  </a:ext>
                </a:extLst>
              </p:cNvPr>
              <p:cNvSpPr txBox="1"/>
              <p:nvPr/>
            </p:nvSpPr>
            <p:spPr>
              <a:xfrm>
                <a:off x="10368921" y="1020843"/>
                <a:ext cx="959576" cy="657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i="1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kj</a:t>
                </a:r>
              </a:p>
            </p:txBody>
          </p:sp>
          <p:sp>
            <p:nvSpPr>
              <p:cNvPr id="133" name="Rectangle 181">
                <a:extLst>
                  <a:ext uri="{FF2B5EF4-FFF2-40B4-BE49-F238E27FC236}">
                    <a16:creationId xmlns:a16="http://schemas.microsoft.com/office/drawing/2014/main" id="{2A734EF7-AB1C-449B-BD60-781D6C91FAB1}"/>
                  </a:ext>
                </a:extLst>
              </p:cNvPr>
              <p:cNvSpPr/>
              <p:nvPr/>
            </p:nvSpPr>
            <p:spPr>
              <a:xfrm>
                <a:off x="9504249" y="3432818"/>
                <a:ext cx="1397191" cy="64658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(i-1)jk</a:t>
                </a:r>
                <a:endParaRPr lang="en-US" sz="3200" dirty="0"/>
              </a:p>
            </p:txBody>
          </p:sp>
          <p:sp>
            <p:nvSpPr>
              <p:cNvPr id="134" name="Rectangle 182">
                <a:extLst>
                  <a:ext uri="{FF2B5EF4-FFF2-40B4-BE49-F238E27FC236}">
                    <a16:creationId xmlns:a16="http://schemas.microsoft.com/office/drawing/2014/main" id="{48729DAB-B5DA-44FF-ACC1-40FE7BE8FF97}"/>
                  </a:ext>
                </a:extLst>
              </p:cNvPr>
              <p:cNvSpPr/>
              <p:nvPr/>
            </p:nvSpPr>
            <p:spPr>
              <a:xfrm>
                <a:off x="10202844" y="2168217"/>
                <a:ext cx="1291731" cy="64898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0jk</a:t>
                </a:r>
                <a:endParaRPr lang="en-US" sz="3200" dirty="0"/>
              </a:p>
            </p:txBody>
          </p:sp>
          <p:sp>
            <p:nvSpPr>
              <p:cNvPr id="135" name="a00">
                <a:extLst>
                  <a:ext uri="{FF2B5EF4-FFF2-40B4-BE49-F238E27FC236}">
                    <a16:creationId xmlns:a16="http://schemas.microsoft.com/office/drawing/2014/main" id="{FC2A946B-F775-48C4-B877-5B84ECE1F07F}"/>
                  </a:ext>
                </a:extLst>
              </p:cNvPr>
              <p:cNvSpPr txBox="1"/>
              <p:nvPr/>
            </p:nvSpPr>
            <p:spPr>
              <a:xfrm rot="18433273">
                <a:off x="9402909" y="2566652"/>
                <a:ext cx="9475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lang="en-US" sz="32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6" name="a00-&gt;point 000">
                <a:extLst>
                  <a:ext uri="{FF2B5EF4-FFF2-40B4-BE49-F238E27FC236}">
                    <a16:creationId xmlns:a16="http://schemas.microsoft.com/office/drawing/2014/main" id="{9B4E254D-A4B3-4AB3-818A-0AEA88B98749}"/>
                  </a:ext>
                </a:extLst>
              </p:cNvPr>
              <p:cNvCxnSpPr>
                <a:cxnSpLocks/>
                <a:stCxn id="133" idx="1"/>
              </p:cNvCxnSpPr>
              <p:nvPr/>
            </p:nvCxnSpPr>
            <p:spPr>
              <a:xfrm flipH="1">
                <a:off x="8870797" y="3756113"/>
                <a:ext cx="633452" cy="944659"/>
              </a:xfrm>
              <a:prstGeom prst="straightConnector1">
                <a:avLst/>
              </a:prstGeom>
              <a:ln w="41275">
                <a:solidFill>
                  <a:srgbClr val="7030A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a00-&gt;point 000">
                <a:extLst>
                  <a:ext uri="{FF2B5EF4-FFF2-40B4-BE49-F238E27FC236}">
                    <a16:creationId xmlns:a16="http://schemas.microsoft.com/office/drawing/2014/main" id="{0A56F92D-C17B-49F2-B0DD-7F4FE6041D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93892" y="5360849"/>
                <a:ext cx="446192" cy="658496"/>
              </a:xfrm>
              <a:prstGeom prst="straightConnector1">
                <a:avLst/>
              </a:prstGeom>
              <a:ln w="41275">
                <a:solidFill>
                  <a:srgbClr val="7030A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a00-&gt;point 000">
                <a:extLst>
                  <a:ext uri="{FF2B5EF4-FFF2-40B4-BE49-F238E27FC236}">
                    <a16:creationId xmlns:a16="http://schemas.microsoft.com/office/drawing/2014/main" id="{13206DFA-85FB-46FF-AB1A-73D37DBE10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96017" y="2801614"/>
                <a:ext cx="440209" cy="646588"/>
              </a:xfrm>
              <a:prstGeom prst="straightConnector1">
                <a:avLst/>
              </a:prstGeom>
              <a:ln w="41275">
                <a:solidFill>
                  <a:srgbClr val="7030A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1" name="a00-&gt;point 000">
              <a:extLst>
                <a:ext uri="{FF2B5EF4-FFF2-40B4-BE49-F238E27FC236}">
                  <a16:creationId xmlns:a16="http://schemas.microsoft.com/office/drawing/2014/main" id="{67A5AA50-5369-425F-B362-8DC1A7EBED88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>
              <a:off x="10848709" y="2255602"/>
              <a:ext cx="1" cy="393219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9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  <p:bldP spid="41" grpId="0"/>
      <p:bldP spid="6" grpId="0"/>
      <p:bldP spid="7" grpId="0"/>
      <p:bldP spid="46" grpId="0"/>
      <p:bldP spid="47" grpId="0"/>
      <p:bldP spid="50" grpId="0"/>
      <p:bldP spid="51" grpId="0"/>
      <p:bldP spid="52" grpId="0"/>
      <p:bldP spid="53" grpId="0"/>
      <p:bldP spid="91" grpId="0"/>
      <p:bldP spid="9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Testbench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130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46243"/>
            <a:ext cx="10834837" cy="4985803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Copy the LLM’s output to </a:t>
            </a:r>
            <a:r>
              <a:rPr lang="en-US" altLang="zh-CN" sz="2800" spc="-1" dirty="0" err="1">
                <a:solidFill>
                  <a:schemeClr val="dk1"/>
                </a:solidFill>
              </a:rPr>
              <a:t>gemm_tb.sv</a:t>
            </a:r>
            <a:endParaRPr lang="en-US" altLang="zh-CN" sz="2800" spc="-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The result seems nice, but there is a syntax error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Let's see if the LLM can fix it.</a:t>
            </a:r>
          </a:p>
          <a:p>
            <a:pPr marL="0" indent="0">
              <a:buNone/>
            </a:pPr>
            <a:r>
              <a:rPr lang="en-US" altLang="zh-CN" sz="2800" spc="-1" dirty="0">
                <a:solidFill>
                  <a:schemeClr val="dk1"/>
                </a:solidFill>
              </a:rPr>
              <a:t> (Copy the prompt in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2.txt</a:t>
            </a:r>
            <a:r>
              <a:rPr lang="en-US" altLang="zh-CN" sz="2800" spc="-1" dirty="0">
                <a:solidFill>
                  <a:schemeClr val="dk1"/>
                </a:solidFill>
              </a:rPr>
              <a:t>)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355CA2E9-EDA1-D0C9-BF75-1C7F8FDAAF4B}"/>
              </a:ext>
            </a:extLst>
          </p:cNvPr>
          <p:cNvSpPr txBox="1"/>
          <p:nvPr/>
        </p:nvSpPr>
        <p:spPr>
          <a:xfrm>
            <a:off x="919386" y="1742413"/>
            <a:ext cx="10353227" cy="523220"/>
          </a:xfrm>
          <a:custGeom>
            <a:avLst/>
            <a:gdLst>
              <a:gd name="connsiteX0" fmla="*/ 0 w 10353227"/>
              <a:gd name="connsiteY0" fmla="*/ 0 h 523220"/>
              <a:gd name="connsiteX1" fmla="*/ 10353227 w 10353227"/>
              <a:gd name="connsiteY1" fmla="*/ 0 h 523220"/>
              <a:gd name="connsiteX2" fmla="*/ 10353227 w 10353227"/>
              <a:gd name="connsiteY2" fmla="*/ 523220 h 523220"/>
              <a:gd name="connsiteX3" fmla="*/ 0 w 10353227"/>
              <a:gd name="connsiteY3" fmla="*/ 523220 h 523220"/>
              <a:gd name="connsiteX4" fmla="*/ 0 w 10353227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3227" h="523220" fill="none" extrusionOk="0">
                <a:moveTo>
                  <a:pt x="0" y="0"/>
                </a:moveTo>
                <a:cubicBezTo>
                  <a:pt x="4567019" y="-52728"/>
                  <a:pt x="8048928" y="-50396"/>
                  <a:pt x="10353227" y="0"/>
                </a:cubicBezTo>
                <a:cubicBezTo>
                  <a:pt x="10308005" y="107968"/>
                  <a:pt x="10322427" y="411478"/>
                  <a:pt x="10353227" y="523220"/>
                </a:cubicBezTo>
                <a:cubicBezTo>
                  <a:pt x="5583552" y="500741"/>
                  <a:pt x="2916359" y="593474"/>
                  <a:pt x="0" y="523220"/>
                </a:cubicBezTo>
                <a:cubicBezTo>
                  <a:pt x="-8026" y="377878"/>
                  <a:pt x="14531" y="235572"/>
                  <a:pt x="0" y="0"/>
                </a:cubicBezTo>
                <a:close/>
              </a:path>
              <a:path w="10353227" h="523220" stroke="0" extrusionOk="0">
                <a:moveTo>
                  <a:pt x="0" y="0"/>
                </a:moveTo>
                <a:cubicBezTo>
                  <a:pt x="2829778" y="-78112"/>
                  <a:pt x="5435053" y="-31176"/>
                  <a:pt x="10353227" y="0"/>
                </a:cubicBezTo>
                <a:cubicBezTo>
                  <a:pt x="10334872" y="146035"/>
                  <a:pt x="10354086" y="453294"/>
                  <a:pt x="10353227" y="523220"/>
                </a:cubicBezTo>
                <a:cubicBezTo>
                  <a:pt x="6437329" y="622754"/>
                  <a:pt x="4788854" y="635961"/>
                  <a:pt x="0" y="523220"/>
                </a:cubicBezTo>
                <a:cubicBezTo>
                  <a:pt x="27901" y="375200"/>
                  <a:pt x="710" y="10628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298807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dirty="0"/>
              <a:t>touch $REPOS/</a:t>
            </a:r>
            <a:r>
              <a:rPr lang="en-US" dirty="0" err="1"/>
              <a:t>origen</a:t>
            </a:r>
            <a:r>
              <a:rPr lang="en-US" dirty="0"/>
              <a:t>/</a:t>
            </a:r>
            <a:r>
              <a:rPr lang="en-US" dirty="0" err="1"/>
              <a:t>gemm</a:t>
            </a:r>
            <a:r>
              <a:rPr lang="en-US" dirty="0"/>
              <a:t>/testbench/</a:t>
            </a:r>
            <a:r>
              <a:rPr lang="en-US" dirty="0" err="1"/>
              <a:t>gemm_tb.sv</a:t>
            </a:r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4C39AE8-2880-788F-17A2-19C32BDA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6" y="3223228"/>
            <a:ext cx="9339763" cy="502985"/>
          </a:xfrm>
          <a:prstGeom prst="rect">
            <a:avLst/>
          </a:prstGeom>
        </p:spPr>
      </p:pic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id="{C7B562C9-3379-FC9D-40EC-18F7FD60B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8" y="3994257"/>
            <a:ext cx="4019758" cy="22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55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Testbench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131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2"/>
            <a:ext cx="11132126" cy="4985803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Use </a:t>
            </a:r>
            <a:r>
              <a:rPr lang="en-US" altLang="zh-CN" sz="2800" spc="-1" dirty="0" err="1">
                <a:solidFill>
                  <a:schemeClr val="dk1"/>
                </a:solidFill>
              </a:rPr>
              <a:t>iverilog</a:t>
            </a:r>
            <a:r>
              <a:rPr lang="en-US" altLang="zh-CN" sz="2800" spc="-1" dirty="0">
                <a:solidFill>
                  <a:schemeClr val="dk1"/>
                </a:solidFill>
              </a:rPr>
              <a:t> to test again, we can find the error still exists.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To address this, we provide the LLM with the reason(Copy the prompt in </a:t>
            </a:r>
            <a:r>
              <a:rPr lang="en-US" altLang="zh-CN" sz="2800" b="1" spc="-1" dirty="0">
                <a:solidFill>
                  <a:schemeClr val="dk1"/>
                </a:solidFill>
              </a:rPr>
              <a:t>3.txt</a:t>
            </a:r>
            <a:r>
              <a:rPr lang="en-US" altLang="zh-CN" sz="2800" spc="-1" dirty="0">
                <a:solidFill>
                  <a:schemeClr val="dk1"/>
                </a:solidFill>
              </a:rPr>
              <a:t>)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The revised code passes the syntax check and seems right.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DFF801-9105-B31E-023C-1F301899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9" y="2663905"/>
            <a:ext cx="7772400" cy="7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61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Testbench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132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2"/>
            <a:ext cx="10834837" cy="4985803"/>
          </a:xfrm>
        </p:spPr>
        <p:txBody>
          <a:bodyPr/>
          <a:lstStyle/>
          <a:p>
            <a:r>
              <a:rPr lang="en-US" altLang="zh-CN" sz="2400" spc="-1" dirty="0">
                <a:solidFill>
                  <a:schemeClr val="dk1"/>
                </a:solidFill>
              </a:rPr>
              <a:t>Next, we'll modify the testbench to generate hex files containing matrix data. (Copy the prompt in </a:t>
            </a:r>
            <a:r>
              <a:rPr lang="en-US" altLang="zh-CN" sz="2400" b="1" i="1" spc="-1" dirty="0">
                <a:solidFill>
                  <a:schemeClr val="dk1"/>
                </a:solidFill>
              </a:rPr>
              <a:t>4.txt</a:t>
            </a:r>
            <a:r>
              <a:rPr lang="en-US" altLang="zh-CN" sz="2400" spc="-1" dirty="0">
                <a:solidFill>
                  <a:schemeClr val="dk1"/>
                </a:solidFill>
              </a:rPr>
              <a:t>)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altLang="zh-CN" sz="2400" spc="-1" dirty="0">
              <a:solidFill>
                <a:schemeClr val="dk1"/>
              </a:solidFill>
            </a:endParaRP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Finally, we incorporate a timeout mechanism and a cycle counter into the testbench (using the prompt from </a:t>
            </a:r>
            <a:r>
              <a:rPr lang="en-US" altLang="zh-CN" sz="2400" b="1" i="1" spc="-1" dirty="0">
                <a:solidFill>
                  <a:schemeClr val="dk1"/>
                </a:solidFill>
              </a:rPr>
              <a:t>5.txt</a:t>
            </a:r>
            <a:r>
              <a:rPr lang="en-US" altLang="zh-CN" sz="2400" spc="-1" dirty="0">
                <a:solidFill>
                  <a:schemeClr val="dk1"/>
                </a:solidFill>
              </a:rPr>
              <a:t>).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344B3E69-65C7-8560-403C-FC212986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15" y="2067403"/>
            <a:ext cx="5278047" cy="1504805"/>
          </a:xfrm>
          <a:prstGeom prst="rect">
            <a:avLst/>
          </a:prstGeom>
        </p:spPr>
      </p:pic>
      <p:pic>
        <p:nvPicPr>
          <p:cNvPr id="7" name="图片 6" descr="蓝色的标志&#10;&#10;描述已自动生成">
            <a:extLst>
              <a:ext uri="{FF2B5EF4-FFF2-40B4-BE49-F238E27FC236}">
                <a16:creationId xmlns:a16="http://schemas.microsoft.com/office/drawing/2014/main" id="{1FDF5C8D-8DD7-DECE-7531-6E9BA1F6F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15" y="4790597"/>
            <a:ext cx="6464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7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133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2"/>
            <a:ext cx="10746657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To simplify the problem, we implement the kernel with combinational multiplier and memory first.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Compared to the testbench, the kernel's increased logical complexity needs more detailed prompts.</a:t>
            </a:r>
          </a:p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Copy the prompt in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1.txt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49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134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2"/>
            <a:ext cx="10746657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Define the Configuration, Interfaces and Memory Requirements as testbench</a:t>
            </a:r>
          </a:p>
        </p:txBody>
      </p:sp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B7B04238-8347-1D49-0E6D-22CA5E2C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2" y="2049821"/>
            <a:ext cx="5107858" cy="1977576"/>
          </a:xfrm>
          <a:prstGeom prst="rect">
            <a:avLst/>
          </a:prstGeom>
        </p:spPr>
      </p:pic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5318F035-4EA5-83B1-99C3-2F8C78289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58" y="2007547"/>
            <a:ext cx="5325888" cy="3360866"/>
          </a:xfrm>
          <a:prstGeom prst="rect">
            <a:avLst/>
          </a:prstGeom>
        </p:spPr>
      </p:pic>
      <p:pic>
        <p:nvPicPr>
          <p:cNvPr id="11" name="图片 10" descr="图形用户界面, 文本, 应用程序, 聊天或短信&#10;&#10;描述已自动生成">
            <a:extLst>
              <a:ext uri="{FF2B5EF4-FFF2-40B4-BE49-F238E27FC236}">
                <a16:creationId xmlns:a16="http://schemas.microsoft.com/office/drawing/2014/main" id="{17F9D7D0-BFBF-D30E-228C-881B64EEE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2" y="4402138"/>
            <a:ext cx="4521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93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135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8578644" cy="792088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Supplement details regrading the operation flow</a:t>
            </a:r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E6D1B29-D5DF-2893-DC1E-965234D5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2" y="1711144"/>
            <a:ext cx="4270220" cy="4394688"/>
          </a:xfrm>
          <a:prstGeom prst="rect">
            <a:avLst/>
          </a:prstGeom>
        </p:spPr>
      </p:pic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CEB51A89-9A64-6D82-1A21-DA025D0DB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03" y="3333135"/>
            <a:ext cx="6513001" cy="2141794"/>
          </a:xfrm>
          <a:prstGeom prst="rect">
            <a:avLst/>
          </a:prstGeom>
        </p:spPr>
      </p:pic>
      <p:sp>
        <p:nvSpPr>
          <p:cNvPr id="10" name="内容占位符 26">
            <a:extLst>
              <a:ext uri="{FF2B5EF4-FFF2-40B4-BE49-F238E27FC236}">
                <a16:creationId xmlns:a16="http://schemas.microsoft.com/office/drawing/2014/main" id="{B3D4FAAE-D197-3B92-B187-BBE8E567E8DA}"/>
              </a:ext>
            </a:extLst>
          </p:cNvPr>
          <p:cNvSpPr txBox="1">
            <a:spLocks/>
          </p:cNvSpPr>
          <p:nvPr/>
        </p:nvSpPr>
        <p:spPr>
          <a:xfrm>
            <a:off x="5332103" y="2046136"/>
            <a:ext cx="6513001" cy="12763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spc="-1" dirty="0">
                <a:solidFill>
                  <a:schemeClr val="dk1"/>
                </a:solidFill>
              </a:rPr>
              <a:t>Provide an overview of the code structure</a:t>
            </a:r>
          </a:p>
        </p:txBody>
      </p:sp>
    </p:spTree>
    <p:extLst>
      <p:ext uri="{BB962C8B-B14F-4D97-AF65-F5344CB8AC3E}">
        <p14:creationId xmlns:p14="http://schemas.microsoft.com/office/powerpoint/2010/main" val="106306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136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058862"/>
            <a:ext cx="10836727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Copy the LLM’s output to </a:t>
            </a:r>
            <a:r>
              <a:rPr lang="en-US" altLang="zh-CN" sz="2800" spc="-1" dirty="0" err="1">
                <a:solidFill>
                  <a:schemeClr val="dk1"/>
                </a:solidFill>
              </a:rPr>
              <a:t>gemm.sv</a:t>
            </a:r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The code structure appears good but has several main issues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READ state computes multiplication</a:t>
            </a:r>
          </a:p>
        </p:txBody>
      </p:sp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A43AB6BA-AA81-D5B7-1AC7-24D89BA0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3" y="3161967"/>
            <a:ext cx="4321546" cy="3105766"/>
          </a:xfrm>
          <a:prstGeom prst="rect">
            <a:avLst/>
          </a:prstGeom>
        </p:spPr>
      </p:pic>
      <p:sp>
        <p:nvSpPr>
          <p:cNvPr id="6" name="内容占位符 26">
            <a:extLst>
              <a:ext uri="{FF2B5EF4-FFF2-40B4-BE49-F238E27FC236}">
                <a16:creationId xmlns:a16="http://schemas.microsoft.com/office/drawing/2014/main" id="{AE29A2B7-8311-E227-DDB4-5AB35BE1C150}"/>
              </a:ext>
            </a:extLst>
          </p:cNvPr>
          <p:cNvSpPr txBox="1">
            <a:spLocks/>
          </p:cNvSpPr>
          <p:nvPr/>
        </p:nvSpPr>
        <p:spPr>
          <a:xfrm>
            <a:off x="5709103" y="3748602"/>
            <a:ext cx="4546724" cy="5532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Behavior Issue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F58E1276-0CB3-E953-C664-F2C216530ED3}"/>
              </a:ext>
            </a:extLst>
          </p:cNvPr>
          <p:cNvSpPr txBox="1"/>
          <p:nvPr/>
        </p:nvSpPr>
        <p:spPr>
          <a:xfrm>
            <a:off x="937207" y="1617722"/>
            <a:ext cx="10409666" cy="461665"/>
          </a:xfrm>
          <a:custGeom>
            <a:avLst/>
            <a:gdLst>
              <a:gd name="connsiteX0" fmla="*/ 0 w 10409666"/>
              <a:gd name="connsiteY0" fmla="*/ 0 h 461665"/>
              <a:gd name="connsiteX1" fmla="*/ 10409666 w 10409666"/>
              <a:gd name="connsiteY1" fmla="*/ 0 h 461665"/>
              <a:gd name="connsiteX2" fmla="*/ 10409666 w 10409666"/>
              <a:gd name="connsiteY2" fmla="*/ 461665 h 461665"/>
              <a:gd name="connsiteX3" fmla="*/ 0 w 10409666"/>
              <a:gd name="connsiteY3" fmla="*/ 461665 h 461665"/>
              <a:gd name="connsiteX4" fmla="*/ 0 w 1040966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9666" h="461665" fill="none" extrusionOk="0">
                <a:moveTo>
                  <a:pt x="0" y="0"/>
                </a:moveTo>
                <a:cubicBezTo>
                  <a:pt x="1399460" y="-52728"/>
                  <a:pt x="6807591" y="-50396"/>
                  <a:pt x="10409666" y="0"/>
                </a:cubicBezTo>
                <a:cubicBezTo>
                  <a:pt x="10414526" y="196793"/>
                  <a:pt x="10423309" y="290634"/>
                  <a:pt x="10409666" y="461665"/>
                </a:cubicBezTo>
                <a:cubicBezTo>
                  <a:pt x="8810212" y="439186"/>
                  <a:pt x="3870178" y="531919"/>
                  <a:pt x="0" y="461665"/>
                </a:cubicBezTo>
                <a:cubicBezTo>
                  <a:pt x="-19295" y="241272"/>
                  <a:pt x="18060" y="119364"/>
                  <a:pt x="0" y="0"/>
                </a:cubicBezTo>
                <a:close/>
              </a:path>
              <a:path w="10409666" h="461665" stroke="0" extrusionOk="0">
                <a:moveTo>
                  <a:pt x="0" y="0"/>
                </a:moveTo>
                <a:cubicBezTo>
                  <a:pt x="1869305" y="-78112"/>
                  <a:pt x="9318377" y="-31176"/>
                  <a:pt x="10409666" y="0"/>
                </a:cubicBezTo>
                <a:cubicBezTo>
                  <a:pt x="10392686" y="50457"/>
                  <a:pt x="10411601" y="404896"/>
                  <a:pt x="10409666" y="461665"/>
                </a:cubicBezTo>
                <a:cubicBezTo>
                  <a:pt x="9016591" y="561199"/>
                  <a:pt x="1255452" y="574406"/>
                  <a:pt x="0" y="461665"/>
                </a:cubicBezTo>
                <a:cubicBezTo>
                  <a:pt x="-12567" y="347015"/>
                  <a:pt x="510" y="17468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298807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sz="2400" dirty="0"/>
              <a:t>touch $REPOS/</a:t>
            </a:r>
            <a:r>
              <a:rPr lang="en-US" sz="2400" dirty="0" err="1"/>
              <a:t>origen</a:t>
            </a:r>
            <a:r>
              <a:rPr lang="en-US" sz="2400" dirty="0"/>
              <a:t>/</a:t>
            </a:r>
            <a:r>
              <a:rPr lang="en-US" sz="2400" dirty="0" err="1"/>
              <a:t>gemm</a:t>
            </a:r>
            <a:r>
              <a:rPr lang="en-US" sz="2400" dirty="0"/>
              <a:t>/kernel/</a:t>
            </a:r>
            <a:r>
              <a:rPr lang="en-US" sz="2400" dirty="0" err="1"/>
              <a:t>gemm.sv</a:t>
            </a:r>
            <a:endParaRPr lang="en-US" sz="2400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AA40112-197E-5078-F02B-FB4014151440}"/>
              </a:ext>
            </a:extLst>
          </p:cNvPr>
          <p:cNvSpPr/>
          <p:nvPr/>
        </p:nvSpPr>
        <p:spPr>
          <a:xfrm>
            <a:off x="1683328" y="4436918"/>
            <a:ext cx="3449782" cy="1226127"/>
          </a:xfrm>
          <a:custGeom>
            <a:avLst/>
            <a:gdLst>
              <a:gd name="connsiteX0" fmla="*/ 0 w 3449782"/>
              <a:gd name="connsiteY0" fmla="*/ 0 h 1226127"/>
              <a:gd name="connsiteX1" fmla="*/ 758952 w 3449782"/>
              <a:gd name="connsiteY1" fmla="*/ 0 h 1226127"/>
              <a:gd name="connsiteX2" fmla="*/ 1517904 w 3449782"/>
              <a:gd name="connsiteY2" fmla="*/ 0 h 1226127"/>
              <a:gd name="connsiteX3" fmla="*/ 2276856 w 3449782"/>
              <a:gd name="connsiteY3" fmla="*/ 0 h 1226127"/>
              <a:gd name="connsiteX4" fmla="*/ 3449782 w 3449782"/>
              <a:gd name="connsiteY4" fmla="*/ 0 h 1226127"/>
              <a:gd name="connsiteX5" fmla="*/ 3449782 w 3449782"/>
              <a:gd name="connsiteY5" fmla="*/ 637586 h 1226127"/>
              <a:gd name="connsiteX6" fmla="*/ 3449782 w 3449782"/>
              <a:gd name="connsiteY6" fmla="*/ 1226127 h 1226127"/>
              <a:gd name="connsiteX7" fmla="*/ 2828821 w 3449782"/>
              <a:gd name="connsiteY7" fmla="*/ 1226127 h 1226127"/>
              <a:gd name="connsiteX8" fmla="*/ 2138865 w 3449782"/>
              <a:gd name="connsiteY8" fmla="*/ 1226127 h 1226127"/>
              <a:gd name="connsiteX9" fmla="*/ 1552402 w 3449782"/>
              <a:gd name="connsiteY9" fmla="*/ 1226127 h 1226127"/>
              <a:gd name="connsiteX10" fmla="*/ 793450 w 3449782"/>
              <a:gd name="connsiteY10" fmla="*/ 1226127 h 1226127"/>
              <a:gd name="connsiteX11" fmla="*/ 0 w 3449782"/>
              <a:gd name="connsiteY11" fmla="*/ 1226127 h 1226127"/>
              <a:gd name="connsiteX12" fmla="*/ 0 w 3449782"/>
              <a:gd name="connsiteY12" fmla="*/ 625325 h 1226127"/>
              <a:gd name="connsiteX13" fmla="*/ 0 w 3449782"/>
              <a:gd name="connsiteY13" fmla="*/ 0 h 122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49782" h="1226127" extrusionOk="0">
                <a:moveTo>
                  <a:pt x="0" y="0"/>
                </a:moveTo>
                <a:cubicBezTo>
                  <a:pt x="291550" y="14192"/>
                  <a:pt x="569083" y="-12937"/>
                  <a:pt x="758952" y="0"/>
                </a:cubicBezTo>
                <a:cubicBezTo>
                  <a:pt x="948821" y="12937"/>
                  <a:pt x="1207044" y="-12772"/>
                  <a:pt x="1517904" y="0"/>
                </a:cubicBezTo>
                <a:cubicBezTo>
                  <a:pt x="1828764" y="12772"/>
                  <a:pt x="2103176" y="-4408"/>
                  <a:pt x="2276856" y="0"/>
                </a:cubicBezTo>
                <a:cubicBezTo>
                  <a:pt x="2450536" y="4408"/>
                  <a:pt x="3081918" y="-27592"/>
                  <a:pt x="3449782" y="0"/>
                </a:cubicBezTo>
                <a:cubicBezTo>
                  <a:pt x="3477958" y="213899"/>
                  <a:pt x="3472209" y="331311"/>
                  <a:pt x="3449782" y="637586"/>
                </a:cubicBezTo>
                <a:cubicBezTo>
                  <a:pt x="3427355" y="943861"/>
                  <a:pt x="3431515" y="983286"/>
                  <a:pt x="3449782" y="1226127"/>
                </a:cubicBezTo>
                <a:cubicBezTo>
                  <a:pt x="3307898" y="1221366"/>
                  <a:pt x="3126402" y="1199101"/>
                  <a:pt x="2828821" y="1226127"/>
                </a:cubicBezTo>
                <a:cubicBezTo>
                  <a:pt x="2531240" y="1253153"/>
                  <a:pt x="2447470" y="1216148"/>
                  <a:pt x="2138865" y="1226127"/>
                </a:cubicBezTo>
                <a:cubicBezTo>
                  <a:pt x="1830260" y="1236106"/>
                  <a:pt x="1842753" y="1200629"/>
                  <a:pt x="1552402" y="1226127"/>
                </a:cubicBezTo>
                <a:cubicBezTo>
                  <a:pt x="1262051" y="1251625"/>
                  <a:pt x="994275" y="1190646"/>
                  <a:pt x="793450" y="1226127"/>
                </a:cubicBezTo>
                <a:cubicBezTo>
                  <a:pt x="592625" y="1261608"/>
                  <a:pt x="320932" y="1256376"/>
                  <a:pt x="0" y="1226127"/>
                </a:cubicBezTo>
                <a:cubicBezTo>
                  <a:pt x="27247" y="1000124"/>
                  <a:pt x="14443" y="786329"/>
                  <a:pt x="0" y="625325"/>
                </a:cubicBezTo>
                <a:cubicBezTo>
                  <a:pt x="-14443" y="464321"/>
                  <a:pt x="-590" y="175860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41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137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0959006" cy="5046970"/>
          </a:xfrm>
        </p:spPr>
        <p:txBody>
          <a:bodyPr/>
          <a:lstStyle/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valid is a register but is updated in an </a:t>
            </a:r>
            <a:r>
              <a:rPr lang="en-US" altLang="zh-CN" sz="2800" spc="-1" dirty="0" err="1">
                <a:solidFill>
                  <a:schemeClr val="dk1"/>
                </a:solidFill>
              </a:rPr>
              <a:t>always_comb</a:t>
            </a:r>
            <a:r>
              <a:rPr lang="en-US" altLang="zh-CN" sz="2800" spc="-1" dirty="0">
                <a:solidFill>
                  <a:schemeClr val="dk1"/>
                </a:solidFill>
              </a:rPr>
              <a:t> block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791AA08-932D-2B5B-8144-51F2C49A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53" y="2366044"/>
            <a:ext cx="4033157" cy="2125911"/>
          </a:xfrm>
          <a:prstGeom prst="rect">
            <a:avLst/>
          </a:prstGeom>
        </p:spPr>
      </p:pic>
      <p:sp>
        <p:nvSpPr>
          <p:cNvPr id="8" name="内容占位符 26">
            <a:extLst>
              <a:ext uri="{FF2B5EF4-FFF2-40B4-BE49-F238E27FC236}">
                <a16:creationId xmlns:a16="http://schemas.microsoft.com/office/drawing/2014/main" id="{45C2080C-4A1E-4FE6-D184-8CD73BB6489F}"/>
              </a:ext>
            </a:extLst>
          </p:cNvPr>
          <p:cNvSpPr txBox="1">
            <a:spLocks/>
          </p:cNvSpPr>
          <p:nvPr/>
        </p:nvSpPr>
        <p:spPr>
          <a:xfrm>
            <a:off x="6304848" y="2998391"/>
            <a:ext cx="3564609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Assignment Issue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305A336-1BFB-6708-B04B-B8E9AA1B010B}"/>
              </a:ext>
            </a:extLst>
          </p:cNvPr>
          <p:cNvSpPr/>
          <p:nvPr/>
        </p:nvSpPr>
        <p:spPr>
          <a:xfrm>
            <a:off x="1818410" y="3117273"/>
            <a:ext cx="2899063" cy="311727"/>
          </a:xfrm>
          <a:custGeom>
            <a:avLst/>
            <a:gdLst>
              <a:gd name="connsiteX0" fmla="*/ 0 w 2899063"/>
              <a:gd name="connsiteY0" fmla="*/ 0 h 311727"/>
              <a:gd name="connsiteX1" fmla="*/ 637794 w 2899063"/>
              <a:gd name="connsiteY1" fmla="*/ 0 h 311727"/>
              <a:gd name="connsiteX2" fmla="*/ 1275588 w 2899063"/>
              <a:gd name="connsiteY2" fmla="*/ 0 h 311727"/>
              <a:gd name="connsiteX3" fmla="*/ 1913382 w 2899063"/>
              <a:gd name="connsiteY3" fmla="*/ 0 h 311727"/>
              <a:gd name="connsiteX4" fmla="*/ 2899063 w 2899063"/>
              <a:gd name="connsiteY4" fmla="*/ 0 h 311727"/>
              <a:gd name="connsiteX5" fmla="*/ 2899063 w 2899063"/>
              <a:gd name="connsiteY5" fmla="*/ 311727 h 311727"/>
              <a:gd name="connsiteX6" fmla="*/ 2377232 w 2899063"/>
              <a:gd name="connsiteY6" fmla="*/ 311727 h 311727"/>
              <a:gd name="connsiteX7" fmla="*/ 1797419 w 2899063"/>
              <a:gd name="connsiteY7" fmla="*/ 311727 h 311727"/>
              <a:gd name="connsiteX8" fmla="*/ 1217606 w 2899063"/>
              <a:gd name="connsiteY8" fmla="*/ 311727 h 311727"/>
              <a:gd name="connsiteX9" fmla="*/ 724766 w 2899063"/>
              <a:gd name="connsiteY9" fmla="*/ 311727 h 311727"/>
              <a:gd name="connsiteX10" fmla="*/ 0 w 2899063"/>
              <a:gd name="connsiteY10" fmla="*/ 311727 h 311727"/>
              <a:gd name="connsiteX11" fmla="*/ 0 w 2899063"/>
              <a:gd name="connsiteY11" fmla="*/ 0 h 31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9063" h="311727" extrusionOk="0">
                <a:moveTo>
                  <a:pt x="0" y="0"/>
                </a:moveTo>
                <a:cubicBezTo>
                  <a:pt x="236529" y="-22727"/>
                  <a:pt x="418804" y="1350"/>
                  <a:pt x="637794" y="0"/>
                </a:cubicBezTo>
                <a:cubicBezTo>
                  <a:pt x="856784" y="-1350"/>
                  <a:pt x="1093683" y="15460"/>
                  <a:pt x="1275588" y="0"/>
                </a:cubicBezTo>
                <a:cubicBezTo>
                  <a:pt x="1457493" y="-15460"/>
                  <a:pt x="1779185" y="-11381"/>
                  <a:pt x="1913382" y="0"/>
                </a:cubicBezTo>
                <a:cubicBezTo>
                  <a:pt x="2047579" y="11381"/>
                  <a:pt x="2678125" y="31515"/>
                  <a:pt x="2899063" y="0"/>
                </a:cubicBezTo>
                <a:cubicBezTo>
                  <a:pt x="2909386" y="136499"/>
                  <a:pt x="2886924" y="213966"/>
                  <a:pt x="2899063" y="311727"/>
                </a:cubicBezTo>
                <a:cubicBezTo>
                  <a:pt x="2730560" y="331064"/>
                  <a:pt x="2551873" y="314114"/>
                  <a:pt x="2377232" y="311727"/>
                </a:cubicBezTo>
                <a:cubicBezTo>
                  <a:pt x="2202591" y="309340"/>
                  <a:pt x="2034637" y="309271"/>
                  <a:pt x="1797419" y="311727"/>
                </a:cubicBezTo>
                <a:cubicBezTo>
                  <a:pt x="1560201" y="314183"/>
                  <a:pt x="1342066" y="303538"/>
                  <a:pt x="1217606" y="311727"/>
                </a:cubicBezTo>
                <a:cubicBezTo>
                  <a:pt x="1093146" y="319916"/>
                  <a:pt x="845640" y="297289"/>
                  <a:pt x="724766" y="311727"/>
                </a:cubicBezTo>
                <a:cubicBezTo>
                  <a:pt x="603892" y="326165"/>
                  <a:pt x="230185" y="276269"/>
                  <a:pt x="0" y="311727"/>
                </a:cubicBezTo>
                <a:cubicBezTo>
                  <a:pt x="-14513" y="221578"/>
                  <a:pt x="-10112" y="153965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87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5E32F176-994F-7D69-9DBA-B2AB25278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41" y="1600570"/>
            <a:ext cx="3677727" cy="464301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2692AC7A-1849-FA53-089F-98BE2FA59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71" y="3154691"/>
            <a:ext cx="4162333" cy="30888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138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0959006" cy="5046970"/>
          </a:xfrm>
        </p:spPr>
        <p:txBody>
          <a:bodyPr/>
          <a:lstStyle/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The state transition logic for READ, COMPUTE, </a:t>
            </a:r>
          </a:p>
          <a:p>
            <a:pPr marL="0" indent="0">
              <a:buNone/>
            </a:pPr>
            <a:r>
              <a:rPr lang="en-US" altLang="zh-CN" sz="2800" spc="-1" dirty="0">
                <a:solidFill>
                  <a:schemeClr val="dk1"/>
                </a:solidFill>
              </a:rPr>
              <a:t>and OUTPUT is incorrect.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FD5000-562C-DF59-09AE-050BFACFE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844" y="3429000"/>
            <a:ext cx="4033157" cy="2125911"/>
          </a:xfrm>
          <a:prstGeom prst="rect">
            <a:avLst/>
          </a:prstGeom>
        </p:spPr>
      </p:pic>
      <p:sp>
        <p:nvSpPr>
          <p:cNvPr id="14" name="内容占位符 26">
            <a:extLst>
              <a:ext uri="{FF2B5EF4-FFF2-40B4-BE49-F238E27FC236}">
                <a16:creationId xmlns:a16="http://schemas.microsoft.com/office/drawing/2014/main" id="{2856E749-1861-9894-70A4-7D201353EA5A}"/>
              </a:ext>
            </a:extLst>
          </p:cNvPr>
          <p:cNvSpPr txBox="1">
            <a:spLocks/>
          </p:cNvSpPr>
          <p:nvPr/>
        </p:nvSpPr>
        <p:spPr>
          <a:xfrm>
            <a:off x="4659621" y="2707296"/>
            <a:ext cx="3564609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Transition Issue</a:t>
            </a:r>
          </a:p>
        </p:txBody>
      </p:sp>
    </p:spTree>
    <p:extLst>
      <p:ext uri="{BB962C8B-B14F-4D97-AF65-F5344CB8AC3E}">
        <p14:creationId xmlns:p14="http://schemas.microsoft.com/office/powerpoint/2010/main" val="724235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139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Send the prompt in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2.txt </a:t>
            </a:r>
            <a:r>
              <a:rPr lang="en-US" altLang="zh-CN" sz="2800" spc="-1" dirty="0">
                <a:solidFill>
                  <a:schemeClr val="dk1"/>
                </a:solidFill>
              </a:rPr>
              <a:t>to fix them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350A77-9620-8816-3EE4-30AE4223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73" y="1645802"/>
            <a:ext cx="5699174" cy="1101750"/>
          </a:xfrm>
          <a:prstGeom prst="rect">
            <a:avLst/>
          </a:prstGeom>
        </p:spPr>
      </p:pic>
      <p:pic>
        <p:nvPicPr>
          <p:cNvPr id="7" name="图片 6" descr="图形用户界面, 文本&#10;&#10;描述已自动生成">
            <a:extLst>
              <a:ext uri="{FF2B5EF4-FFF2-40B4-BE49-F238E27FC236}">
                <a16:creationId xmlns:a16="http://schemas.microsoft.com/office/drawing/2014/main" id="{FC6499F7-F54B-66CB-F669-EA7D52B1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1" y="2796535"/>
            <a:ext cx="7581900" cy="1346200"/>
          </a:xfrm>
          <a:prstGeom prst="rect">
            <a:avLst/>
          </a:prstGeom>
        </p:spPr>
      </p:pic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BECBED0D-9CE7-44B1-B7B0-70F16F496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1" y="4260083"/>
            <a:ext cx="7129250" cy="1904229"/>
          </a:xfrm>
          <a:prstGeom prst="rect">
            <a:avLst/>
          </a:prstGeom>
        </p:spPr>
      </p:pic>
      <p:sp>
        <p:nvSpPr>
          <p:cNvPr id="10" name="内容占位符 26">
            <a:extLst>
              <a:ext uri="{FF2B5EF4-FFF2-40B4-BE49-F238E27FC236}">
                <a16:creationId xmlns:a16="http://schemas.microsoft.com/office/drawing/2014/main" id="{6CADE21F-1A35-7F5B-8212-2B692C178416}"/>
              </a:ext>
            </a:extLst>
          </p:cNvPr>
          <p:cNvSpPr txBox="1">
            <a:spLocks/>
          </p:cNvSpPr>
          <p:nvPr/>
        </p:nvSpPr>
        <p:spPr>
          <a:xfrm>
            <a:off x="6831373" y="1908009"/>
            <a:ext cx="4546724" cy="5532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Behavior Issue</a:t>
            </a:r>
          </a:p>
        </p:txBody>
      </p:sp>
      <p:sp>
        <p:nvSpPr>
          <p:cNvPr id="11" name="内容占位符 26">
            <a:extLst>
              <a:ext uri="{FF2B5EF4-FFF2-40B4-BE49-F238E27FC236}">
                <a16:creationId xmlns:a16="http://schemas.microsoft.com/office/drawing/2014/main" id="{B28DAC0D-5997-B700-0D1C-E51D3D62104B}"/>
              </a:ext>
            </a:extLst>
          </p:cNvPr>
          <p:cNvSpPr txBox="1">
            <a:spLocks/>
          </p:cNvSpPr>
          <p:nvPr/>
        </p:nvSpPr>
        <p:spPr>
          <a:xfrm>
            <a:off x="8549285" y="2998391"/>
            <a:ext cx="3564609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Assignment Issue</a:t>
            </a:r>
          </a:p>
        </p:txBody>
      </p:sp>
      <p:sp>
        <p:nvSpPr>
          <p:cNvPr id="12" name="内容占位符 26">
            <a:extLst>
              <a:ext uri="{FF2B5EF4-FFF2-40B4-BE49-F238E27FC236}">
                <a16:creationId xmlns:a16="http://schemas.microsoft.com/office/drawing/2014/main" id="{E5477BC5-0D4A-8276-E3EE-1080E49E1FE1}"/>
              </a:ext>
            </a:extLst>
          </p:cNvPr>
          <p:cNvSpPr txBox="1">
            <a:spLocks/>
          </p:cNvSpPr>
          <p:nvPr/>
        </p:nvSpPr>
        <p:spPr>
          <a:xfrm>
            <a:off x="8283930" y="4820520"/>
            <a:ext cx="3025929" cy="8736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Transition Issue</a:t>
            </a:r>
          </a:p>
        </p:txBody>
      </p:sp>
    </p:spTree>
    <p:extLst>
      <p:ext uri="{BB962C8B-B14F-4D97-AF65-F5344CB8AC3E}">
        <p14:creationId xmlns:p14="http://schemas.microsoft.com/office/powerpoint/2010/main" val="135591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8C454-F9D7-4F2B-A4BC-8EB35A40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to express the dataflow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6C1D13A-C575-4FA1-854B-3A9DD8F5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7" name="TextBox 47">
            <a:extLst>
              <a:ext uri="{FF2B5EF4-FFF2-40B4-BE49-F238E27FC236}">
                <a16:creationId xmlns:a16="http://schemas.microsoft.com/office/drawing/2014/main" id="{16FB5855-37E9-404B-B83C-F7FF29D7B4BF}"/>
              </a:ext>
            </a:extLst>
          </p:cNvPr>
          <p:cNvSpPr txBox="1"/>
          <p:nvPr/>
        </p:nvSpPr>
        <p:spPr>
          <a:xfrm>
            <a:off x="1624389" y="2048406"/>
            <a:ext cx="519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j=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i(j-1)k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38" name="TextBox 48">
            <a:extLst>
              <a:ext uri="{FF2B5EF4-FFF2-40B4-BE49-F238E27FC236}">
                <a16:creationId xmlns:a16="http://schemas.microsoft.com/office/drawing/2014/main" id="{CE6F9849-C7A1-419F-B550-83D6BE01F965}"/>
              </a:ext>
            </a:extLst>
          </p:cNvPr>
          <p:cNvSpPr txBox="1"/>
          <p:nvPr/>
        </p:nvSpPr>
        <p:spPr>
          <a:xfrm>
            <a:off x="1624390" y="3163360"/>
            <a:ext cx="51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if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=0,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ij(k-1)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+X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2F68473F-9D27-4E47-90E9-680A30964E80}"/>
              </a:ext>
            </a:extLst>
          </p:cNvPr>
          <p:cNvSpPr txBox="1"/>
          <p:nvPr/>
        </p:nvSpPr>
        <p:spPr>
          <a:xfrm>
            <a:off x="1624389" y="2605883"/>
            <a:ext cx="519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i=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(i-1)jk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40" name="Left Brace 50">
            <a:extLst>
              <a:ext uri="{FF2B5EF4-FFF2-40B4-BE49-F238E27FC236}">
                <a16:creationId xmlns:a16="http://schemas.microsoft.com/office/drawing/2014/main" id="{5A9A8526-81B0-4B06-AA64-0549F8A8DE24}"/>
              </a:ext>
            </a:extLst>
          </p:cNvPr>
          <p:cNvSpPr/>
          <p:nvPr/>
        </p:nvSpPr>
        <p:spPr>
          <a:xfrm>
            <a:off x="1424482" y="2081305"/>
            <a:ext cx="228231" cy="153299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FE4BDD-51DA-4073-92EA-22984BA1FCE5}"/>
              </a:ext>
            </a:extLst>
          </p:cNvPr>
          <p:cNvSpPr txBox="1"/>
          <p:nvPr/>
        </p:nvSpPr>
        <p:spPr>
          <a:xfrm>
            <a:off x="1652713" y="3744357"/>
            <a:ext cx="516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result: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reaches its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EE2836C-3889-46E7-BB46-328111691CAB}"/>
                  </a:ext>
                </a:extLst>
              </p:cNvPr>
              <p:cNvSpPr txBox="1"/>
              <p:nvPr/>
            </p:nvSpPr>
            <p:spPr>
              <a:xfrm>
                <a:off x="1055440" y="1124744"/>
                <a:ext cx="6446607" cy="86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loop iteration is associated with unique variables: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𝑖𝑗𝑘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𝑖𝑗𝑘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𝑖𝑗𝑘</m:t>
                        </m:r>
                      </m:sub>
                    </m:sSub>
                  </m:oMath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EE2836C-3889-46E7-BB46-328111691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1124744"/>
                <a:ext cx="6446607" cy="860748"/>
              </a:xfrm>
              <a:prstGeom prst="rect">
                <a:avLst/>
              </a:prstGeom>
              <a:blipFill>
                <a:blip r:embed="rId3"/>
                <a:stretch>
                  <a:fillRect l="-1418" t="-4965" b="-1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745F3862-812C-4C94-8D87-515B4CAED7B0}"/>
              </a:ext>
            </a:extLst>
          </p:cNvPr>
          <p:cNvSpPr txBox="1"/>
          <p:nvPr/>
        </p:nvSpPr>
        <p:spPr>
          <a:xfrm>
            <a:off x="525982" y="2605882"/>
            <a:ext cx="90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UREs</a:t>
            </a:r>
            <a:endParaRPr lang="zh-CN" altLang="en-US" sz="28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AD03AE8-7A5E-4BEC-93AB-6221B07114A4}"/>
              </a:ext>
            </a:extLst>
          </p:cNvPr>
          <p:cNvSpPr txBox="1"/>
          <p:nvPr/>
        </p:nvSpPr>
        <p:spPr>
          <a:xfrm>
            <a:off x="1055440" y="4688788"/>
            <a:ext cx="9361040" cy="120032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Z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Z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Z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43C7F5A-FF60-4800-BCAD-68CC18C6A76F}"/>
              </a:ext>
            </a:extLst>
          </p:cNvPr>
          <p:cNvSpPr txBox="1"/>
          <p:nvPr/>
        </p:nvSpPr>
        <p:spPr>
          <a:xfrm>
            <a:off x="1055440" y="4221088"/>
            <a:ext cx="936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Specification</a:t>
            </a:r>
            <a:endParaRPr lang="zh-CN" altLang="en-US" dirty="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72A0B16-E4CE-4A44-AC01-D173FCBC4921}"/>
              </a:ext>
            </a:extLst>
          </p:cNvPr>
          <p:cNvSpPr txBox="1"/>
          <p:nvPr/>
        </p:nvSpPr>
        <p:spPr>
          <a:xfrm>
            <a:off x="8256240" y="4691805"/>
            <a:ext cx="2160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select(condition, x, y) =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(condition ?  x : y)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81DC0B1-7C6B-4162-B3AC-07D8EAD0DA36}"/>
              </a:ext>
            </a:extLst>
          </p:cNvPr>
          <p:cNvSpPr txBox="1"/>
          <p:nvPr/>
        </p:nvSpPr>
        <p:spPr>
          <a:xfrm>
            <a:off x="6770527" y="2140353"/>
            <a:ext cx="4411584" cy="139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Uniform Recurrence Equations (UREs):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Recursive relationship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Uniform dependency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Dynamic single assignment form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140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400" spc="-1" dirty="0">
                <a:solidFill>
                  <a:schemeClr val="dk1"/>
                </a:solidFill>
              </a:rPr>
              <a:t>Some are fixed, but new ones emerge.</a:t>
            </a: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While the state transition logic of COMPUTE is now correct, the assignment of </a:t>
            </a:r>
            <a:r>
              <a:rPr lang="en-US" altLang="zh-CN" sz="2400" spc="-1" dirty="0" err="1">
                <a:solidFill>
                  <a:schemeClr val="dk1"/>
                </a:solidFill>
              </a:rPr>
              <a:t>next_state</a:t>
            </a:r>
            <a:r>
              <a:rPr lang="en-US" altLang="zh-CN" sz="2400" spc="-1" dirty="0">
                <a:solidFill>
                  <a:schemeClr val="dk1"/>
                </a:solidFill>
              </a:rPr>
              <a:t> inside the </a:t>
            </a:r>
            <a:r>
              <a:rPr lang="en-US" altLang="zh-CN" sz="2400" spc="-1" dirty="0" err="1">
                <a:solidFill>
                  <a:schemeClr val="dk1"/>
                </a:solidFill>
              </a:rPr>
              <a:t>always_ff</a:t>
            </a:r>
            <a:r>
              <a:rPr lang="en-US" altLang="zh-CN" sz="2400" spc="-1" dirty="0">
                <a:solidFill>
                  <a:schemeClr val="dk1"/>
                </a:solidFill>
              </a:rPr>
              <a:t> block is incorrect.</a:t>
            </a: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The assignment k &lt;= k + 1 within the READ state is incorrect. To resolve this, either modify the COMPUTE state's condition from k &lt; NK - 1 to k &lt; NK, or relocate k &lt;= k + 1 to the COMPUTE state.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sp>
        <p:nvSpPr>
          <p:cNvPr id="7" name="内容占位符 26">
            <a:extLst>
              <a:ext uri="{FF2B5EF4-FFF2-40B4-BE49-F238E27FC236}">
                <a16:creationId xmlns:a16="http://schemas.microsoft.com/office/drawing/2014/main" id="{2D94700C-5917-A33D-C12F-6D8B9BCC29D6}"/>
              </a:ext>
            </a:extLst>
          </p:cNvPr>
          <p:cNvSpPr txBox="1">
            <a:spLocks/>
          </p:cNvSpPr>
          <p:nvPr/>
        </p:nvSpPr>
        <p:spPr>
          <a:xfrm>
            <a:off x="1333306" y="3429000"/>
            <a:ext cx="3564609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Assignment Issue</a:t>
            </a:r>
          </a:p>
        </p:txBody>
      </p:sp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79B9EC55-28DB-376A-49B6-2966F4AFF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7" y="4449485"/>
            <a:ext cx="4227739" cy="1656347"/>
          </a:xfrm>
          <a:prstGeom prst="rect">
            <a:avLst/>
          </a:prstGeom>
        </p:spPr>
      </p:pic>
      <p:pic>
        <p:nvPicPr>
          <p:cNvPr id="15" name="图片 14" descr="文本&#10;&#10;描述已自动生成">
            <a:extLst>
              <a:ext uri="{FF2B5EF4-FFF2-40B4-BE49-F238E27FC236}">
                <a16:creationId xmlns:a16="http://schemas.microsoft.com/office/drawing/2014/main" id="{602D7FFC-8799-8583-BFEE-2E83114A1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93" y="3999985"/>
            <a:ext cx="3651833" cy="2198849"/>
          </a:xfrm>
          <a:prstGeom prst="rect">
            <a:avLst/>
          </a:prstGeom>
        </p:spPr>
      </p:pic>
      <p:sp>
        <p:nvSpPr>
          <p:cNvPr id="16" name="内容占位符 26">
            <a:extLst>
              <a:ext uri="{FF2B5EF4-FFF2-40B4-BE49-F238E27FC236}">
                <a16:creationId xmlns:a16="http://schemas.microsoft.com/office/drawing/2014/main" id="{01D366A9-562C-D225-BB25-F0227D28A6D8}"/>
              </a:ext>
            </a:extLst>
          </p:cNvPr>
          <p:cNvSpPr txBox="1">
            <a:spLocks/>
          </p:cNvSpPr>
          <p:nvPr/>
        </p:nvSpPr>
        <p:spPr>
          <a:xfrm>
            <a:off x="7172669" y="3511847"/>
            <a:ext cx="4052038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Transition</a:t>
            </a:r>
            <a:r>
              <a:rPr lang="zh-CN" altLang="en-US" sz="2400" spc="-1" dirty="0">
                <a:solidFill>
                  <a:srgbClr val="FF0000"/>
                </a:solidFill>
              </a:rPr>
              <a:t> </a:t>
            </a:r>
            <a:r>
              <a:rPr lang="en-US" altLang="zh-CN" sz="2400" spc="-1" dirty="0">
                <a:solidFill>
                  <a:srgbClr val="FF0000"/>
                </a:solidFill>
              </a:rPr>
              <a:t>Condition Issue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184435EE-BC21-1708-FD05-1908F69C8B92}"/>
              </a:ext>
            </a:extLst>
          </p:cNvPr>
          <p:cNvSpPr/>
          <p:nvPr/>
        </p:nvSpPr>
        <p:spPr>
          <a:xfrm>
            <a:off x="1547304" y="4583941"/>
            <a:ext cx="2848052" cy="1297314"/>
          </a:xfrm>
          <a:custGeom>
            <a:avLst/>
            <a:gdLst>
              <a:gd name="connsiteX0" fmla="*/ 0 w 2848052"/>
              <a:gd name="connsiteY0" fmla="*/ 0 h 1297314"/>
              <a:gd name="connsiteX1" fmla="*/ 626571 w 2848052"/>
              <a:gd name="connsiteY1" fmla="*/ 0 h 1297314"/>
              <a:gd name="connsiteX2" fmla="*/ 1253143 w 2848052"/>
              <a:gd name="connsiteY2" fmla="*/ 0 h 1297314"/>
              <a:gd name="connsiteX3" fmla="*/ 1879714 w 2848052"/>
              <a:gd name="connsiteY3" fmla="*/ 0 h 1297314"/>
              <a:gd name="connsiteX4" fmla="*/ 2848052 w 2848052"/>
              <a:gd name="connsiteY4" fmla="*/ 0 h 1297314"/>
              <a:gd name="connsiteX5" fmla="*/ 2848052 w 2848052"/>
              <a:gd name="connsiteY5" fmla="*/ 674603 h 1297314"/>
              <a:gd name="connsiteX6" fmla="*/ 2848052 w 2848052"/>
              <a:gd name="connsiteY6" fmla="*/ 1297314 h 1297314"/>
              <a:gd name="connsiteX7" fmla="*/ 2335403 w 2848052"/>
              <a:gd name="connsiteY7" fmla="*/ 1297314 h 1297314"/>
              <a:gd name="connsiteX8" fmla="*/ 1765792 w 2848052"/>
              <a:gd name="connsiteY8" fmla="*/ 1297314 h 1297314"/>
              <a:gd name="connsiteX9" fmla="*/ 1281623 w 2848052"/>
              <a:gd name="connsiteY9" fmla="*/ 1297314 h 1297314"/>
              <a:gd name="connsiteX10" fmla="*/ 655052 w 2848052"/>
              <a:gd name="connsiteY10" fmla="*/ 1297314 h 1297314"/>
              <a:gd name="connsiteX11" fmla="*/ 0 w 2848052"/>
              <a:gd name="connsiteY11" fmla="*/ 1297314 h 1297314"/>
              <a:gd name="connsiteX12" fmla="*/ 0 w 2848052"/>
              <a:gd name="connsiteY12" fmla="*/ 661630 h 1297314"/>
              <a:gd name="connsiteX13" fmla="*/ 0 w 2848052"/>
              <a:gd name="connsiteY13" fmla="*/ 0 h 129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48052" h="1297314" extrusionOk="0">
                <a:moveTo>
                  <a:pt x="0" y="0"/>
                </a:moveTo>
                <a:cubicBezTo>
                  <a:pt x="167901" y="19954"/>
                  <a:pt x="448649" y="-12056"/>
                  <a:pt x="626571" y="0"/>
                </a:cubicBezTo>
                <a:cubicBezTo>
                  <a:pt x="804493" y="12056"/>
                  <a:pt x="1055117" y="13832"/>
                  <a:pt x="1253143" y="0"/>
                </a:cubicBezTo>
                <a:cubicBezTo>
                  <a:pt x="1451169" y="-13832"/>
                  <a:pt x="1651632" y="-28081"/>
                  <a:pt x="1879714" y="0"/>
                </a:cubicBezTo>
                <a:cubicBezTo>
                  <a:pt x="2107796" y="28081"/>
                  <a:pt x="2583241" y="-32210"/>
                  <a:pt x="2848052" y="0"/>
                </a:cubicBezTo>
                <a:cubicBezTo>
                  <a:pt x="2821445" y="166328"/>
                  <a:pt x="2842111" y="351894"/>
                  <a:pt x="2848052" y="674603"/>
                </a:cubicBezTo>
                <a:cubicBezTo>
                  <a:pt x="2853993" y="997312"/>
                  <a:pt x="2828102" y="1065795"/>
                  <a:pt x="2848052" y="1297314"/>
                </a:cubicBezTo>
                <a:cubicBezTo>
                  <a:pt x="2646483" y="1309775"/>
                  <a:pt x="2576309" y="1283974"/>
                  <a:pt x="2335403" y="1297314"/>
                </a:cubicBezTo>
                <a:cubicBezTo>
                  <a:pt x="2094497" y="1310654"/>
                  <a:pt x="1943489" y="1284164"/>
                  <a:pt x="1765792" y="1297314"/>
                </a:cubicBezTo>
                <a:cubicBezTo>
                  <a:pt x="1588095" y="1310464"/>
                  <a:pt x="1506648" y="1303291"/>
                  <a:pt x="1281623" y="1297314"/>
                </a:cubicBezTo>
                <a:cubicBezTo>
                  <a:pt x="1056598" y="1291337"/>
                  <a:pt x="865523" y="1300150"/>
                  <a:pt x="655052" y="1297314"/>
                </a:cubicBezTo>
                <a:cubicBezTo>
                  <a:pt x="444581" y="1294478"/>
                  <a:pt x="281047" y="1285978"/>
                  <a:pt x="0" y="1297314"/>
                </a:cubicBezTo>
                <a:cubicBezTo>
                  <a:pt x="21838" y="1041171"/>
                  <a:pt x="13589" y="905018"/>
                  <a:pt x="0" y="661630"/>
                </a:cubicBezTo>
                <a:cubicBezTo>
                  <a:pt x="-13589" y="418242"/>
                  <a:pt x="9183" y="140848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89A0050-50FB-B502-74C2-AF96B29BC9E6}"/>
              </a:ext>
            </a:extLst>
          </p:cNvPr>
          <p:cNvSpPr/>
          <p:nvPr/>
        </p:nvSpPr>
        <p:spPr>
          <a:xfrm>
            <a:off x="7367155" y="5413664"/>
            <a:ext cx="1859972" cy="385474"/>
          </a:xfrm>
          <a:custGeom>
            <a:avLst/>
            <a:gdLst>
              <a:gd name="connsiteX0" fmla="*/ 0 w 1859972"/>
              <a:gd name="connsiteY0" fmla="*/ 0 h 385474"/>
              <a:gd name="connsiteX1" fmla="*/ 657190 w 1859972"/>
              <a:gd name="connsiteY1" fmla="*/ 0 h 385474"/>
              <a:gd name="connsiteX2" fmla="*/ 1314380 w 1859972"/>
              <a:gd name="connsiteY2" fmla="*/ 0 h 385474"/>
              <a:gd name="connsiteX3" fmla="*/ 1859972 w 1859972"/>
              <a:gd name="connsiteY3" fmla="*/ 0 h 385474"/>
              <a:gd name="connsiteX4" fmla="*/ 1859972 w 1859972"/>
              <a:gd name="connsiteY4" fmla="*/ 385474 h 385474"/>
              <a:gd name="connsiteX5" fmla="*/ 1258581 w 1859972"/>
              <a:gd name="connsiteY5" fmla="*/ 385474 h 385474"/>
              <a:gd name="connsiteX6" fmla="*/ 638590 w 1859972"/>
              <a:gd name="connsiteY6" fmla="*/ 385474 h 385474"/>
              <a:gd name="connsiteX7" fmla="*/ 0 w 1859972"/>
              <a:gd name="connsiteY7" fmla="*/ 385474 h 385474"/>
              <a:gd name="connsiteX8" fmla="*/ 0 w 1859972"/>
              <a:gd name="connsiteY8" fmla="*/ 0 h 38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9972" h="385474" extrusionOk="0">
                <a:moveTo>
                  <a:pt x="0" y="0"/>
                </a:moveTo>
                <a:cubicBezTo>
                  <a:pt x="317800" y="-21221"/>
                  <a:pt x="488484" y="12943"/>
                  <a:pt x="657190" y="0"/>
                </a:cubicBezTo>
                <a:cubicBezTo>
                  <a:pt x="825896" y="-12943"/>
                  <a:pt x="1005241" y="30985"/>
                  <a:pt x="1314380" y="0"/>
                </a:cubicBezTo>
                <a:cubicBezTo>
                  <a:pt x="1623519" y="-30985"/>
                  <a:pt x="1624897" y="-17210"/>
                  <a:pt x="1859972" y="0"/>
                </a:cubicBezTo>
                <a:cubicBezTo>
                  <a:pt x="1876796" y="90591"/>
                  <a:pt x="1846902" y="242208"/>
                  <a:pt x="1859972" y="385474"/>
                </a:cubicBezTo>
                <a:cubicBezTo>
                  <a:pt x="1648835" y="410252"/>
                  <a:pt x="1510853" y="384988"/>
                  <a:pt x="1258581" y="385474"/>
                </a:cubicBezTo>
                <a:cubicBezTo>
                  <a:pt x="1006309" y="385960"/>
                  <a:pt x="948343" y="358771"/>
                  <a:pt x="638590" y="385474"/>
                </a:cubicBezTo>
                <a:cubicBezTo>
                  <a:pt x="328837" y="412177"/>
                  <a:pt x="164703" y="411031"/>
                  <a:pt x="0" y="385474"/>
                </a:cubicBezTo>
                <a:cubicBezTo>
                  <a:pt x="-9391" y="239924"/>
                  <a:pt x="-13434" y="149407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922614E2-B5F2-F7E1-B3F5-4F4CB64A2BAD}"/>
              </a:ext>
            </a:extLst>
          </p:cNvPr>
          <p:cNvSpPr/>
          <p:nvPr/>
        </p:nvSpPr>
        <p:spPr>
          <a:xfrm>
            <a:off x="1547304" y="4490939"/>
            <a:ext cx="1859972" cy="385474"/>
          </a:xfrm>
          <a:custGeom>
            <a:avLst/>
            <a:gdLst>
              <a:gd name="connsiteX0" fmla="*/ 0 w 1859972"/>
              <a:gd name="connsiteY0" fmla="*/ 0 h 385474"/>
              <a:gd name="connsiteX1" fmla="*/ 657190 w 1859972"/>
              <a:gd name="connsiteY1" fmla="*/ 0 h 385474"/>
              <a:gd name="connsiteX2" fmla="*/ 1314380 w 1859972"/>
              <a:gd name="connsiteY2" fmla="*/ 0 h 385474"/>
              <a:gd name="connsiteX3" fmla="*/ 1859972 w 1859972"/>
              <a:gd name="connsiteY3" fmla="*/ 0 h 385474"/>
              <a:gd name="connsiteX4" fmla="*/ 1859972 w 1859972"/>
              <a:gd name="connsiteY4" fmla="*/ 385474 h 385474"/>
              <a:gd name="connsiteX5" fmla="*/ 1258581 w 1859972"/>
              <a:gd name="connsiteY5" fmla="*/ 385474 h 385474"/>
              <a:gd name="connsiteX6" fmla="*/ 638590 w 1859972"/>
              <a:gd name="connsiteY6" fmla="*/ 385474 h 385474"/>
              <a:gd name="connsiteX7" fmla="*/ 0 w 1859972"/>
              <a:gd name="connsiteY7" fmla="*/ 385474 h 385474"/>
              <a:gd name="connsiteX8" fmla="*/ 0 w 1859972"/>
              <a:gd name="connsiteY8" fmla="*/ 0 h 38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9972" h="385474" extrusionOk="0">
                <a:moveTo>
                  <a:pt x="0" y="0"/>
                </a:moveTo>
                <a:cubicBezTo>
                  <a:pt x="317800" y="-21221"/>
                  <a:pt x="488484" y="12943"/>
                  <a:pt x="657190" y="0"/>
                </a:cubicBezTo>
                <a:cubicBezTo>
                  <a:pt x="825896" y="-12943"/>
                  <a:pt x="1005241" y="30985"/>
                  <a:pt x="1314380" y="0"/>
                </a:cubicBezTo>
                <a:cubicBezTo>
                  <a:pt x="1623519" y="-30985"/>
                  <a:pt x="1624897" y="-17210"/>
                  <a:pt x="1859972" y="0"/>
                </a:cubicBezTo>
                <a:cubicBezTo>
                  <a:pt x="1876796" y="90591"/>
                  <a:pt x="1846902" y="242208"/>
                  <a:pt x="1859972" y="385474"/>
                </a:cubicBezTo>
                <a:cubicBezTo>
                  <a:pt x="1648835" y="410252"/>
                  <a:pt x="1510853" y="384988"/>
                  <a:pt x="1258581" y="385474"/>
                </a:cubicBezTo>
                <a:cubicBezTo>
                  <a:pt x="1006309" y="385960"/>
                  <a:pt x="948343" y="358771"/>
                  <a:pt x="638590" y="385474"/>
                </a:cubicBezTo>
                <a:cubicBezTo>
                  <a:pt x="328837" y="412177"/>
                  <a:pt x="164703" y="411031"/>
                  <a:pt x="0" y="385474"/>
                </a:cubicBezTo>
                <a:cubicBezTo>
                  <a:pt x="-9391" y="239924"/>
                  <a:pt x="-13434" y="149407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44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 animBg="1"/>
      <p:bldP spid="17" grpId="1" animBg="1"/>
      <p:bldP spid="18" grpId="0" animBg="1"/>
      <p:bldP spid="1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141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The state transition logic for READ and OUTPUT is still incorrect.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Register is still updated in an </a:t>
            </a:r>
            <a:r>
              <a:rPr lang="en-US" altLang="zh-CN" sz="2800" spc="-1" dirty="0" err="1">
                <a:solidFill>
                  <a:schemeClr val="dk1"/>
                </a:solidFill>
              </a:rPr>
              <a:t>always_comb</a:t>
            </a:r>
            <a:r>
              <a:rPr lang="en-US" altLang="zh-CN" sz="2800" spc="-1" dirty="0">
                <a:solidFill>
                  <a:schemeClr val="dk1"/>
                </a:solidFill>
              </a:rPr>
              <a:t> block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FBB74E-C411-BED0-9BED-C8E2A8AEF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39" y="2510964"/>
            <a:ext cx="4470400" cy="15661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4B29471-5F50-26AB-7447-74C3449B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91" y="4200343"/>
            <a:ext cx="3564609" cy="1782305"/>
          </a:xfrm>
          <a:prstGeom prst="rect">
            <a:avLst/>
          </a:prstGeom>
        </p:spPr>
      </p:pic>
      <p:sp>
        <p:nvSpPr>
          <p:cNvPr id="8" name="内容占位符 26">
            <a:extLst>
              <a:ext uri="{FF2B5EF4-FFF2-40B4-BE49-F238E27FC236}">
                <a16:creationId xmlns:a16="http://schemas.microsoft.com/office/drawing/2014/main" id="{DBAED190-3D6B-23FD-9C2D-FC3CDA3BDA85}"/>
              </a:ext>
            </a:extLst>
          </p:cNvPr>
          <p:cNvSpPr txBox="1">
            <a:spLocks/>
          </p:cNvSpPr>
          <p:nvPr/>
        </p:nvSpPr>
        <p:spPr>
          <a:xfrm>
            <a:off x="4898049" y="3075260"/>
            <a:ext cx="3564609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Transition Issue</a:t>
            </a:r>
          </a:p>
        </p:txBody>
      </p:sp>
      <p:sp>
        <p:nvSpPr>
          <p:cNvPr id="9" name="内容占位符 26">
            <a:extLst>
              <a:ext uri="{FF2B5EF4-FFF2-40B4-BE49-F238E27FC236}">
                <a16:creationId xmlns:a16="http://schemas.microsoft.com/office/drawing/2014/main" id="{3EFA44C9-FB3F-E7FC-0B0B-09C30C1AFE97}"/>
              </a:ext>
            </a:extLst>
          </p:cNvPr>
          <p:cNvSpPr txBox="1">
            <a:spLocks/>
          </p:cNvSpPr>
          <p:nvPr/>
        </p:nvSpPr>
        <p:spPr>
          <a:xfrm>
            <a:off x="4898049" y="5091658"/>
            <a:ext cx="3564609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Assignment Issue</a:t>
            </a:r>
          </a:p>
        </p:txBody>
      </p:sp>
      <p:pic>
        <p:nvPicPr>
          <p:cNvPr id="10" name="图片 9" descr="图示&#10;&#10;描述已自动生成">
            <a:extLst>
              <a:ext uri="{FF2B5EF4-FFF2-40B4-BE49-F238E27FC236}">
                <a16:creationId xmlns:a16="http://schemas.microsoft.com/office/drawing/2014/main" id="{9EFF8FA6-94F5-D890-0B39-970D1945B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26" y="2358737"/>
            <a:ext cx="3077183" cy="38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0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142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Send the prompt in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3.txt </a:t>
            </a:r>
            <a:r>
              <a:rPr lang="en-US" altLang="zh-CN" sz="2800" spc="-1" dirty="0">
                <a:solidFill>
                  <a:schemeClr val="dk1"/>
                </a:solidFill>
              </a:rPr>
              <a:t>to fix them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sp>
        <p:nvSpPr>
          <p:cNvPr id="11" name="内容占位符 26">
            <a:extLst>
              <a:ext uri="{FF2B5EF4-FFF2-40B4-BE49-F238E27FC236}">
                <a16:creationId xmlns:a16="http://schemas.microsoft.com/office/drawing/2014/main" id="{B28DAC0D-5997-B700-0D1C-E51D3D62104B}"/>
              </a:ext>
            </a:extLst>
          </p:cNvPr>
          <p:cNvSpPr txBox="1">
            <a:spLocks/>
          </p:cNvSpPr>
          <p:nvPr/>
        </p:nvSpPr>
        <p:spPr>
          <a:xfrm>
            <a:off x="8938749" y="4740436"/>
            <a:ext cx="2870324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Assignment Issue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0CC141-C17C-91D6-3318-BF5661810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41" y="2174760"/>
            <a:ext cx="6629400" cy="1054100"/>
          </a:xfrm>
          <a:prstGeom prst="rect">
            <a:avLst/>
          </a:prstGeom>
        </p:spPr>
      </p:pic>
      <p:sp>
        <p:nvSpPr>
          <p:cNvPr id="6" name="内容占位符 26">
            <a:extLst>
              <a:ext uri="{FF2B5EF4-FFF2-40B4-BE49-F238E27FC236}">
                <a16:creationId xmlns:a16="http://schemas.microsoft.com/office/drawing/2014/main" id="{AEDB04D1-B82A-D386-C413-588EEB27C507}"/>
              </a:ext>
            </a:extLst>
          </p:cNvPr>
          <p:cNvSpPr txBox="1">
            <a:spLocks/>
          </p:cNvSpPr>
          <p:nvPr/>
        </p:nvSpPr>
        <p:spPr>
          <a:xfrm>
            <a:off x="7784080" y="2262168"/>
            <a:ext cx="4052038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Transition</a:t>
            </a:r>
            <a:r>
              <a:rPr lang="zh-CN" altLang="en-US" sz="2400" spc="-1" dirty="0">
                <a:solidFill>
                  <a:srgbClr val="FF0000"/>
                </a:solidFill>
              </a:rPr>
              <a:t> </a:t>
            </a:r>
            <a:r>
              <a:rPr lang="en-US" altLang="zh-CN" sz="2400" spc="-1" dirty="0">
                <a:solidFill>
                  <a:srgbClr val="FF0000"/>
                </a:solidFill>
              </a:rPr>
              <a:t>Condition Issue</a:t>
            </a:r>
          </a:p>
        </p:txBody>
      </p:sp>
      <p:pic>
        <p:nvPicPr>
          <p:cNvPr id="13" name="图片 12" descr="文本&#10;&#10;描述已自动生成">
            <a:extLst>
              <a:ext uri="{FF2B5EF4-FFF2-40B4-BE49-F238E27FC236}">
                <a16:creationId xmlns:a16="http://schemas.microsoft.com/office/drawing/2014/main" id="{A951889B-1878-37FC-57A7-38212F85C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1" y="4344758"/>
            <a:ext cx="7772400" cy="13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0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143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Send the prompt in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3.txt </a:t>
            </a:r>
            <a:r>
              <a:rPr lang="en-US" altLang="zh-CN" sz="2800" spc="-1" dirty="0">
                <a:solidFill>
                  <a:schemeClr val="dk1"/>
                </a:solidFill>
              </a:rPr>
              <a:t>to fix them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Providing reference code since the LLM didn’t fix them in the last attempt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sp>
        <p:nvSpPr>
          <p:cNvPr id="11" name="内容占位符 26">
            <a:extLst>
              <a:ext uri="{FF2B5EF4-FFF2-40B4-BE49-F238E27FC236}">
                <a16:creationId xmlns:a16="http://schemas.microsoft.com/office/drawing/2014/main" id="{B28DAC0D-5997-B700-0D1C-E51D3D62104B}"/>
              </a:ext>
            </a:extLst>
          </p:cNvPr>
          <p:cNvSpPr txBox="1">
            <a:spLocks/>
          </p:cNvSpPr>
          <p:nvPr/>
        </p:nvSpPr>
        <p:spPr>
          <a:xfrm>
            <a:off x="7223929" y="2494208"/>
            <a:ext cx="2870324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Assignment Issue</a:t>
            </a:r>
          </a:p>
        </p:txBody>
      </p:sp>
      <p:sp>
        <p:nvSpPr>
          <p:cNvPr id="6" name="内容占位符 26">
            <a:extLst>
              <a:ext uri="{FF2B5EF4-FFF2-40B4-BE49-F238E27FC236}">
                <a16:creationId xmlns:a16="http://schemas.microsoft.com/office/drawing/2014/main" id="{AEDB04D1-B82A-D386-C413-588EEB27C507}"/>
              </a:ext>
            </a:extLst>
          </p:cNvPr>
          <p:cNvSpPr txBox="1">
            <a:spLocks/>
          </p:cNvSpPr>
          <p:nvPr/>
        </p:nvSpPr>
        <p:spPr>
          <a:xfrm>
            <a:off x="706582" y="2494208"/>
            <a:ext cx="5262418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Transition Issue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327FC6-9A83-F817-AF68-95F1EB205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2" y="3078164"/>
            <a:ext cx="4985178" cy="3189569"/>
          </a:xfrm>
          <a:prstGeom prst="rect">
            <a:avLst/>
          </a:prstGeom>
        </p:spPr>
      </p:pic>
      <p:pic>
        <p:nvPicPr>
          <p:cNvPr id="8" name="图片 7" descr="图形用户界面, 文本&#10;&#10;描述已自动生成">
            <a:extLst>
              <a:ext uri="{FF2B5EF4-FFF2-40B4-BE49-F238E27FC236}">
                <a16:creationId xmlns:a16="http://schemas.microsoft.com/office/drawing/2014/main" id="{DB89479A-FDA0-CD95-E878-5C1BC9642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23" y="3259138"/>
            <a:ext cx="5029200" cy="254000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4688187E-E60A-FFD2-940A-85E9E84BDCFB}"/>
              </a:ext>
            </a:extLst>
          </p:cNvPr>
          <p:cNvSpPr/>
          <p:nvPr/>
        </p:nvSpPr>
        <p:spPr>
          <a:xfrm flipV="1">
            <a:off x="6696890" y="3990109"/>
            <a:ext cx="4494119" cy="1704109"/>
          </a:xfrm>
          <a:custGeom>
            <a:avLst/>
            <a:gdLst>
              <a:gd name="connsiteX0" fmla="*/ 0 w 4494119"/>
              <a:gd name="connsiteY0" fmla="*/ 0 h 1704109"/>
              <a:gd name="connsiteX1" fmla="*/ 731899 w 4494119"/>
              <a:gd name="connsiteY1" fmla="*/ 0 h 1704109"/>
              <a:gd name="connsiteX2" fmla="*/ 1463799 w 4494119"/>
              <a:gd name="connsiteY2" fmla="*/ 0 h 1704109"/>
              <a:gd name="connsiteX3" fmla="*/ 2195698 w 4494119"/>
              <a:gd name="connsiteY3" fmla="*/ 0 h 1704109"/>
              <a:gd name="connsiteX4" fmla="*/ 2837715 w 4494119"/>
              <a:gd name="connsiteY4" fmla="*/ 0 h 1704109"/>
              <a:gd name="connsiteX5" fmla="*/ 3569615 w 4494119"/>
              <a:gd name="connsiteY5" fmla="*/ 0 h 1704109"/>
              <a:gd name="connsiteX6" fmla="*/ 4494119 w 4494119"/>
              <a:gd name="connsiteY6" fmla="*/ 0 h 1704109"/>
              <a:gd name="connsiteX7" fmla="*/ 4494119 w 4494119"/>
              <a:gd name="connsiteY7" fmla="*/ 585077 h 1704109"/>
              <a:gd name="connsiteX8" fmla="*/ 4494119 w 4494119"/>
              <a:gd name="connsiteY8" fmla="*/ 1170155 h 1704109"/>
              <a:gd name="connsiteX9" fmla="*/ 4494119 w 4494119"/>
              <a:gd name="connsiteY9" fmla="*/ 1704109 h 1704109"/>
              <a:gd name="connsiteX10" fmla="*/ 3941984 w 4494119"/>
              <a:gd name="connsiteY10" fmla="*/ 1704109 h 1704109"/>
              <a:gd name="connsiteX11" fmla="*/ 3344909 w 4494119"/>
              <a:gd name="connsiteY11" fmla="*/ 1704109 h 1704109"/>
              <a:gd name="connsiteX12" fmla="*/ 2747833 w 4494119"/>
              <a:gd name="connsiteY12" fmla="*/ 1704109 h 1704109"/>
              <a:gd name="connsiteX13" fmla="*/ 2150757 w 4494119"/>
              <a:gd name="connsiteY13" fmla="*/ 1704109 h 1704109"/>
              <a:gd name="connsiteX14" fmla="*/ 1508740 w 4494119"/>
              <a:gd name="connsiteY14" fmla="*/ 1704109 h 1704109"/>
              <a:gd name="connsiteX15" fmla="*/ 911664 w 4494119"/>
              <a:gd name="connsiteY15" fmla="*/ 1704109 h 1704109"/>
              <a:gd name="connsiteX16" fmla="*/ 0 w 4494119"/>
              <a:gd name="connsiteY16" fmla="*/ 1704109 h 1704109"/>
              <a:gd name="connsiteX17" fmla="*/ 0 w 4494119"/>
              <a:gd name="connsiteY17" fmla="*/ 1119032 h 1704109"/>
              <a:gd name="connsiteX18" fmla="*/ 0 w 4494119"/>
              <a:gd name="connsiteY18" fmla="*/ 602119 h 1704109"/>
              <a:gd name="connsiteX19" fmla="*/ 0 w 4494119"/>
              <a:gd name="connsiteY19" fmla="*/ 0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4119" h="1704109" extrusionOk="0">
                <a:moveTo>
                  <a:pt x="0" y="0"/>
                </a:moveTo>
                <a:cubicBezTo>
                  <a:pt x="322541" y="-9497"/>
                  <a:pt x="473968" y="-1875"/>
                  <a:pt x="731899" y="0"/>
                </a:cubicBezTo>
                <a:cubicBezTo>
                  <a:pt x="989830" y="1875"/>
                  <a:pt x="1218499" y="-11136"/>
                  <a:pt x="1463799" y="0"/>
                </a:cubicBezTo>
                <a:cubicBezTo>
                  <a:pt x="1709099" y="11136"/>
                  <a:pt x="2033091" y="-7208"/>
                  <a:pt x="2195698" y="0"/>
                </a:cubicBezTo>
                <a:cubicBezTo>
                  <a:pt x="2358305" y="7208"/>
                  <a:pt x="2691104" y="-31264"/>
                  <a:pt x="2837715" y="0"/>
                </a:cubicBezTo>
                <a:cubicBezTo>
                  <a:pt x="2984326" y="31264"/>
                  <a:pt x="3360361" y="-7175"/>
                  <a:pt x="3569615" y="0"/>
                </a:cubicBezTo>
                <a:cubicBezTo>
                  <a:pt x="3778869" y="7175"/>
                  <a:pt x="4220196" y="19254"/>
                  <a:pt x="4494119" y="0"/>
                </a:cubicBezTo>
                <a:cubicBezTo>
                  <a:pt x="4523347" y="159755"/>
                  <a:pt x="4497236" y="392862"/>
                  <a:pt x="4494119" y="585077"/>
                </a:cubicBezTo>
                <a:cubicBezTo>
                  <a:pt x="4491002" y="777292"/>
                  <a:pt x="4500169" y="1000797"/>
                  <a:pt x="4494119" y="1170155"/>
                </a:cubicBezTo>
                <a:cubicBezTo>
                  <a:pt x="4488069" y="1339513"/>
                  <a:pt x="4472543" y="1551130"/>
                  <a:pt x="4494119" y="1704109"/>
                </a:cubicBezTo>
                <a:cubicBezTo>
                  <a:pt x="4231831" y="1702258"/>
                  <a:pt x="4206715" y="1683446"/>
                  <a:pt x="3941984" y="1704109"/>
                </a:cubicBezTo>
                <a:cubicBezTo>
                  <a:pt x="3677253" y="1724772"/>
                  <a:pt x="3639756" y="1678484"/>
                  <a:pt x="3344909" y="1704109"/>
                </a:cubicBezTo>
                <a:cubicBezTo>
                  <a:pt x="3050062" y="1729734"/>
                  <a:pt x="2916573" y="1681708"/>
                  <a:pt x="2747833" y="1704109"/>
                </a:cubicBezTo>
                <a:cubicBezTo>
                  <a:pt x="2579093" y="1726510"/>
                  <a:pt x="2405763" y="1719761"/>
                  <a:pt x="2150757" y="1704109"/>
                </a:cubicBezTo>
                <a:cubicBezTo>
                  <a:pt x="1895751" y="1688457"/>
                  <a:pt x="1800935" y="1703754"/>
                  <a:pt x="1508740" y="1704109"/>
                </a:cubicBezTo>
                <a:cubicBezTo>
                  <a:pt x="1216545" y="1704464"/>
                  <a:pt x="1070598" y="1689606"/>
                  <a:pt x="911664" y="1704109"/>
                </a:cubicBezTo>
                <a:cubicBezTo>
                  <a:pt x="752730" y="1718612"/>
                  <a:pt x="366371" y="1744709"/>
                  <a:pt x="0" y="1704109"/>
                </a:cubicBezTo>
                <a:cubicBezTo>
                  <a:pt x="-26861" y="1437537"/>
                  <a:pt x="-23815" y="1300906"/>
                  <a:pt x="0" y="1119032"/>
                </a:cubicBezTo>
                <a:cubicBezTo>
                  <a:pt x="23815" y="937158"/>
                  <a:pt x="18853" y="737292"/>
                  <a:pt x="0" y="602119"/>
                </a:cubicBezTo>
                <a:cubicBezTo>
                  <a:pt x="-18853" y="466946"/>
                  <a:pt x="8830" y="191477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13801D67-74EB-BA25-5187-AF85892E43EE}"/>
              </a:ext>
            </a:extLst>
          </p:cNvPr>
          <p:cNvSpPr/>
          <p:nvPr/>
        </p:nvSpPr>
        <p:spPr>
          <a:xfrm flipV="1">
            <a:off x="677657" y="4343399"/>
            <a:ext cx="3593007" cy="987135"/>
          </a:xfrm>
          <a:custGeom>
            <a:avLst/>
            <a:gdLst>
              <a:gd name="connsiteX0" fmla="*/ 0 w 3593007"/>
              <a:gd name="connsiteY0" fmla="*/ 0 h 987135"/>
              <a:gd name="connsiteX1" fmla="*/ 670695 w 3593007"/>
              <a:gd name="connsiteY1" fmla="*/ 0 h 987135"/>
              <a:gd name="connsiteX2" fmla="*/ 1341389 w 3593007"/>
              <a:gd name="connsiteY2" fmla="*/ 0 h 987135"/>
              <a:gd name="connsiteX3" fmla="*/ 2012084 w 3593007"/>
              <a:gd name="connsiteY3" fmla="*/ 0 h 987135"/>
              <a:gd name="connsiteX4" fmla="*/ 2610918 w 3593007"/>
              <a:gd name="connsiteY4" fmla="*/ 0 h 987135"/>
              <a:gd name="connsiteX5" fmla="*/ 3593007 w 3593007"/>
              <a:gd name="connsiteY5" fmla="*/ 0 h 987135"/>
              <a:gd name="connsiteX6" fmla="*/ 3593007 w 3593007"/>
              <a:gd name="connsiteY6" fmla="*/ 513310 h 987135"/>
              <a:gd name="connsiteX7" fmla="*/ 3593007 w 3593007"/>
              <a:gd name="connsiteY7" fmla="*/ 987135 h 987135"/>
              <a:gd name="connsiteX8" fmla="*/ 2958242 w 3593007"/>
              <a:gd name="connsiteY8" fmla="*/ 987135 h 987135"/>
              <a:gd name="connsiteX9" fmla="*/ 2467198 w 3593007"/>
              <a:gd name="connsiteY9" fmla="*/ 987135 h 987135"/>
              <a:gd name="connsiteX10" fmla="*/ 1796504 w 3593007"/>
              <a:gd name="connsiteY10" fmla="*/ 987135 h 987135"/>
              <a:gd name="connsiteX11" fmla="*/ 1233599 w 3593007"/>
              <a:gd name="connsiteY11" fmla="*/ 987135 h 987135"/>
              <a:gd name="connsiteX12" fmla="*/ 670695 w 3593007"/>
              <a:gd name="connsiteY12" fmla="*/ 987135 h 987135"/>
              <a:gd name="connsiteX13" fmla="*/ 0 w 3593007"/>
              <a:gd name="connsiteY13" fmla="*/ 987135 h 987135"/>
              <a:gd name="connsiteX14" fmla="*/ 0 w 3593007"/>
              <a:gd name="connsiteY14" fmla="*/ 493568 h 987135"/>
              <a:gd name="connsiteX15" fmla="*/ 0 w 3593007"/>
              <a:gd name="connsiteY15" fmla="*/ 0 h 98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3007" h="987135" extrusionOk="0">
                <a:moveTo>
                  <a:pt x="0" y="0"/>
                </a:moveTo>
                <a:cubicBezTo>
                  <a:pt x="137436" y="28059"/>
                  <a:pt x="343081" y="-22809"/>
                  <a:pt x="670695" y="0"/>
                </a:cubicBezTo>
                <a:cubicBezTo>
                  <a:pt x="998309" y="22809"/>
                  <a:pt x="1028155" y="-549"/>
                  <a:pt x="1341389" y="0"/>
                </a:cubicBezTo>
                <a:cubicBezTo>
                  <a:pt x="1654623" y="549"/>
                  <a:pt x="1705442" y="11950"/>
                  <a:pt x="2012084" y="0"/>
                </a:cubicBezTo>
                <a:cubicBezTo>
                  <a:pt x="2318726" y="-11950"/>
                  <a:pt x="2484085" y="16928"/>
                  <a:pt x="2610918" y="0"/>
                </a:cubicBezTo>
                <a:cubicBezTo>
                  <a:pt x="2737751" y="-16928"/>
                  <a:pt x="3138851" y="-31846"/>
                  <a:pt x="3593007" y="0"/>
                </a:cubicBezTo>
                <a:cubicBezTo>
                  <a:pt x="3594921" y="174809"/>
                  <a:pt x="3574099" y="373393"/>
                  <a:pt x="3593007" y="513310"/>
                </a:cubicBezTo>
                <a:cubicBezTo>
                  <a:pt x="3611916" y="653227"/>
                  <a:pt x="3570529" y="817254"/>
                  <a:pt x="3593007" y="987135"/>
                </a:cubicBezTo>
                <a:cubicBezTo>
                  <a:pt x="3303659" y="955944"/>
                  <a:pt x="3185281" y="989958"/>
                  <a:pt x="2958242" y="987135"/>
                </a:cubicBezTo>
                <a:cubicBezTo>
                  <a:pt x="2731203" y="984312"/>
                  <a:pt x="2631319" y="968840"/>
                  <a:pt x="2467198" y="987135"/>
                </a:cubicBezTo>
                <a:cubicBezTo>
                  <a:pt x="2303077" y="1005430"/>
                  <a:pt x="1988564" y="1005456"/>
                  <a:pt x="1796504" y="987135"/>
                </a:cubicBezTo>
                <a:cubicBezTo>
                  <a:pt x="1604444" y="968814"/>
                  <a:pt x="1488603" y="959033"/>
                  <a:pt x="1233599" y="987135"/>
                </a:cubicBezTo>
                <a:cubicBezTo>
                  <a:pt x="978596" y="1015237"/>
                  <a:pt x="922386" y="979186"/>
                  <a:pt x="670695" y="987135"/>
                </a:cubicBezTo>
                <a:cubicBezTo>
                  <a:pt x="419004" y="995084"/>
                  <a:pt x="142233" y="954913"/>
                  <a:pt x="0" y="987135"/>
                </a:cubicBezTo>
                <a:cubicBezTo>
                  <a:pt x="-9018" y="785819"/>
                  <a:pt x="-3001" y="700061"/>
                  <a:pt x="0" y="493568"/>
                </a:cubicBezTo>
                <a:cubicBezTo>
                  <a:pt x="3001" y="287075"/>
                  <a:pt x="19774" y="182836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0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144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400" spc="-1" dirty="0">
                <a:solidFill>
                  <a:schemeClr val="dk1"/>
                </a:solidFill>
              </a:rPr>
              <a:t>The LLM has made progress, but there are still a few errors.</a:t>
            </a:r>
          </a:p>
          <a:p>
            <a:endParaRPr lang="en-US" altLang="zh-CN" sz="2400" spc="-1" dirty="0">
              <a:solidFill>
                <a:schemeClr val="dk1"/>
              </a:solidFill>
            </a:endParaRP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In COMPUTE state, it forgets to reset k to zero when k achieves NK - 1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sp>
        <p:nvSpPr>
          <p:cNvPr id="8" name="内容占位符 26">
            <a:extLst>
              <a:ext uri="{FF2B5EF4-FFF2-40B4-BE49-F238E27FC236}">
                <a16:creationId xmlns:a16="http://schemas.microsoft.com/office/drawing/2014/main" id="{01BE7431-E6FA-37C5-94B4-E44F100F18A2}"/>
              </a:ext>
            </a:extLst>
          </p:cNvPr>
          <p:cNvSpPr txBox="1">
            <a:spLocks/>
          </p:cNvSpPr>
          <p:nvPr/>
        </p:nvSpPr>
        <p:spPr>
          <a:xfrm>
            <a:off x="1125091" y="3002053"/>
            <a:ext cx="6314730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Behavior Issue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EAC468-CAFD-74EF-A733-29B8615DF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91" y="3664329"/>
            <a:ext cx="4970909" cy="24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31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145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7869379" cy="5046970"/>
          </a:xfrm>
        </p:spPr>
        <p:txBody>
          <a:bodyPr/>
          <a:lstStyle/>
          <a:p>
            <a:r>
              <a:rPr lang="en-US" altLang="zh-CN" sz="2400" spc="-1" dirty="0">
                <a:solidFill>
                  <a:schemeClr val="dk1"/>
                </a:solidFill>
              </a:rPr>
              <a:t>In COMPUTE state, it forgets to return to READ state</a:t>
            </a: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In OUTPUT state, it should return to READ state directly instead of waiting valid to be true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0596C5-C1BC-0DBB-1469-3C6EE76C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367" y="1831429"/>
            <a:ext cx="3385312" cy="42394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693FB6A-9C04-AF1F-683F-C9E1E4FAA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532" y="2897985"/>
            <a:ext cx="3287599" cy="1302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A83BCE9-9536-1F91-14C3-435703D28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32" y="4200449"/>
            <a:ext cx="6075882" cy="1964598"/>
          </a:xfrm>
          <a:prstGeom prst="rect">
            <a:avLst/>
          </a:prstGeom>
        </p:spPr>
      </p:pic>
      <p:sp>
        <p:nvSpPr>
          <p:cNvPr id="8" name="内容占位符 26">
            <a:extLst>
              <a:ext uri="{FF2B5EF4-FFF2-40B4-BE49-F238E27FC236}">
                <a16:creationId xmlns:a16="http://schemas.microsoft.com/office/drawing/2014/main" id="{01BE7431-E6FA-37C5-94B4-E44F100F18A2}"/>
              </a:ext>
            </a:extLst>
          </p:cNvPr>
          <p:cNvSpPr txBox="1">
            <a:spLocks/>
          </p:cNvSpPr>
          <p:nvPr/>
        </p:nvSpPr>
        <p:spPr>
          <a:xfrm>
            <a:off x="4766311" y="2856421"/>
            <a:ext cx="2912572" cy="9766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Transition Issue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1BB7BDA-4C6C-D68D-F456-AEAE4DF052E5}"/>
              </a:ext>
            </a:extLst>
          </p:cNvPr>
          <p:cNvSpPr/>
          <p:nvPr/>
        </p:nvSpPr>
        <p:spPr>
          <a:xfrm flipV="1">
            <a:off x="1620982" y="4478482"/>
            <a:ext cx="2817150" cy="592282"/>
          </a:xfrm>
          <a:custGeom>
            <a:avLst/>
            <a:gdLst>
              <a:gd name="connsiteX0" fmla="*/ 0 w 2817150"/>
              <a:gd name="connsiteY0" fmla="*/ 0 h 592282"/>
              <a:gd name="connsiteX1" fmla="*/ 619773 w 2817150"/>
              <a:gd name="connsiteY1" fmla="*/ 0 h 592282"/>
              <a:gd name="connsiteX2" fmla="*/ 1239546 w 2817150"/>
              <a:gd name="connsiteY2" fmla="*/ 0 h 592282"/>
              <a:gd name="connsiteX3" fmla="*/ 1859319 w 2817150"/>
              <a:gd name="connsiteY3" fmla="*/ 0 h 592282"/>
              <a:gd name="connsiteX4" fmla="*/ 2817150 w 2817150"/>
              <a:gd name="connsiteY4" fmla="*/ 0 h 592282"/>
              <a:gd name="connsiteX5" fmla="*/ 2817150 w 2817150"/>
              <a:gd name="connsiteY5" fmla="*/ 592282 h 592282"/>
              <a:gd name="connsiteX6" fmla="*/ 2310063 w 2817150"/>
              <a:gd name="connsiteY6" fmla="*/ 592282 h 592282"/>
              <a:gd name="connsiteX7" fmla="*/ 1746633 w 2817150"/>
              <a:gd name="connsiteY7" fmla="*/ 592282 h 592282"/>
              <a:gd name="connsiteX8" fmla="*/ 1183203 w 2817150"/>
              <a:gd name="connsiteY8" fmla="*/ 592282 h 592282"/>
              <a:gd name="connsiteX9" fmla="*/ 704287 w 2817150"/>
              <a:gd name="connsiteY9" fmla="*/ 592282 h 592282"/>
              <a:gd name="connsiteX10" fmla="*/ 0 w 2817150"/>
              <a:gd name="connsiteY10" fmla="*/ 592282 h 592282"/>
              <a:gd name="connsiteX11" fmla="*/ 0 w 2817150"/>
              <a:gd name="connsiteY11" fmla="*/ 0 h 5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7150" h="592282" extrusionOk="0">
                <a:moveTo>
                  <a:pt x="0" y="0"/>
                </a:moveTo>
                <a:cubicBezTo>
                  <a:pt x="125667" y="-11241"/>
                  <a:pt x="470428" y="-13584"/>
                  <a:pt x="619773" y="0"/>
                </a:cubicBezTo>
                <a:cubicBezTo>
                  <a:pt x="769118" y="13584"/>
                  <a:pt x="1096456" y="5517"/>
                  <a:pt x="1239546" y="0"/>
                </a:cubicBezTo>
                <a:cubicBezTo>
                  <a:pt x="1382636" y="-5517"/>
                  <a:pt x="1716884" y="2487"/>
                  <a:pt x="1859319" y="0"/>
                </a:cubicBezTo>
                <a:cubicBezTo>
                  <a:pt x="2001754" y="-2487"/>
                  <a:pt x="2493701" y="-20598"/>
                  <a:pt x="2817150" y="0"/>
                </a:cubicBezTo>
                <a:cubicBezTo>
                  <a:pt x="2820356" y="186229"/>
                  <a:pt x="2827125" y="312874"/>
                  <a:pt x="2817150" y="592282"/>
                </a:cubicBezTo>
                <a:cubicBezTo>
                  <a:pt x="2640064" y="585324"/>
                  <a:pt x="2549015" y="576860"/>
                  <a:pt x="2310063" y="592282"/>
                </a:cubicBezTo>
                <a:cubicBezTo>
                  <a:pt x="2071111" y="607704"/>
                  <a:pt x="1966382" y="596401"/>
                  <a:pt x="1746633" y="592282"/>
                </a:cubicBezTo>
                <a:cubicBezTo>
                  <a:pt x="1526884" y="588164"/>
                  <a:pt x="1411086" y="601306"/>
                  <a:pt x="1183203" y="592282"/>
                </a:cubicBezTo>
                <a:cubicBezTo>
                  <a:pt x="955320" y="583259"/>
                  <a:pt x="883291" y="579311"/>
                  <a:pt x="704287" y="592282"/>
                </a:cubicBezTo>
                <a:cubicBezTo>
                  <a:pt x="525283" y="605253"/>
                  <a:pt x="199413" y="560765"/>
                  <a:pt x="0" y="592282"/>
                </a:cubicBezTo>
                <a:cubicBezTo>
                  <a:pt x="-26139" y="412592"/>
                  <a:pt x="24343" y="165110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5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146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Send the prompt in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4.txt </a:t>
            </a:r>
            <a:r>
              <a:rPr lang="en-US" altLang="zh-CN" sz="2800" spc="-1" dirty="0">
                <a:solidFill>
                  <a:schemeClr val="dk1"/>
                </a:solidFill>
              </a:rPr>
              <a:t>to fix them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Provide the reference code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F6BC19-1213-F14D-84DF-318685287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56" y="3626896"/>
            <a:ext cx="4521200" cy="2400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EC1677-0995-82C9-0D28-7D2496155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27" y="1544996"/>
            <a:ext cx="4211591" cy="4698584"/>
          </a:xfrm>
          <a:prstGeom prst="rect">
            <a:avLst/>
          </a:prstGeom>
        </p:spPr>
      </p:pic>
      <p:sp>
        <p:nvSpPr>
          <p:cNvPr id="10" name="内容占位符 26">
            <a:extLst>
              <a:ext uri="{FF2B5EF4-FFF2-40B4-BE49-F238E27FC236}">
                <a16:creationId xmlns:a16="http://schemas.microsoft.com/office/drawing/2014/main" id="{D6F63ABE-987F-563B-D84C-429AB1AFA2E7}"/>
              </a:ext>
            </a:extLst>
          </p:cNvPr>
          <p:cNvSpPr txBox="1">
            <a:spLocks/>
          </p:cNvSpPr>
          <p:nvPr/>
        </p:nvSpPr>
        <p:spPr>
          <a:xfrm>
            <a:off x="1077830" y="3020666"/>
            <a:ext cx="4601838" cy="583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Behavior Issue</a:t>
            </a:r>
          </a:p>
        </p:txBody>
      </p:sp>
      <p:sp>
        <p:nvSpPr>
          <p:cNvPr id="12" name="内容占位符 26">
            <a:extLst>
              <a:ext uri="{FF2B5EF4-FFF2-40B4-BE49-F238E27FC236}">
                <a16:creationId xmlns:a16="http://schemas.microsoft.com/office/drawing/2014/main" id="{F035C8DD-C91C-E833-8310-C77A304F0973}"/>
              </a:ext>
            </a:extLst>
          </p:cNvPr>
          <p:cNvSpPr txBox="1">
            <a:spLocks/>
          </p:cNvSpPr>
          <p:nvPr/>
        </p:nvSpPr>
        <p:spPr>
          <a:xfrm>
            <a:off x="7506048" y="1014313"/>
            <a:ext cx="4658243" cy="9766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S"/>
              <a:defRPr sz="32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◊"/>
              <a:defRPr sz="28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ꝉ"/>
              <a:defRPr sz="24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kern="1200">
                <a:solidFill>
                  <a:schemeClr val="tx1"/>
                </a:solidFill>
                <a:latin typeface="+mn-lt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spc="-1" dirty="0">
                <a:solidFill>
                  <a:srgbClr val="FF0000"/>
                </a:solidFill>
              </a:rPr>
              <a:t>State Machine Transition Issue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83181001-765D-0CD9-154F-034AA5BBFBBA}"/>
              </a:ext>
            </a:extLst>
          </p:cNvPr>
          <p:cNvSpPr/>
          <p:nvPr/>
        </p:nvSpPr>
        <p:spPr>
          <a:xfrm flipV="1">
            <a:off x="1077831" y="4333477"/>
            <a:ext cx="3338306" cy="1599731"/>
          </a:xfrm>
          <a:custGeom>
            <a:avLst/>
            <a:gdLst>
              <a:gd name="connsiteX0" fmla="*/ 0 w 3338306"/>
              <a:gd name="connsiteY0" fmla="*/ 0 h 1599731"/>
              <a:gd name="connsiteX1" fmla="*/ 734427 w 3338306"/>
              <a:gd name="connsiteY1" fmla="*/ 0 h 1599731"/>
              <a:gd name="connsiteX2" fmla="*/ 1468855 w 3338306"/>
              <a:gd name="connsiteY2" fmla="*/ 0 h 1599731"/>
              <a:gd name="connsiteX3" fmla="*/ 2203282 w 3338306"/>
              <a:gd name="connsiteY3" fmla="*/ 0 h 1599731"/>
              <a:gd name="connsiteX4" fmla="*/ 3338306 w 3338306"/>
              <a:gd name="connsiteY4" fmla="*/ 0 h 1599731"/>
              <a:gd name="connsiteX5" fmla="*/ 3338306 w 3338306"/>
              <a:gd name="connsiteY5" fmla="*/ 565238 h 1599731"/>
              <a:gd name="connsiteX6" fmla="*/ 3338306 w 3338306"/>
              <a:gd name="connsiteY6" fmla="*/ 1066487 h 1599731"/>
              <a:gd name="connsiteX7" fmla="*/ 3338306 w 3338306"/>
              <a:gd name="connsiteY7" fmla="*/ 1599731 h 1599731"/>
              <a:gd name="connsiteX8" fmla="*/ 2637262 w 3338306"/>
              <a:gd name="connsiteY8" fmla="*/ 1599731 h 1599731"/>
              <a:gd name="connsiteX9" fmla="*/ 2069750 w 3338306"/>
              <a:gd name="connsiteY9" fmla="*/ 1599731 h 1599731"/>
              <a:gd name="connsiteX10" fmla="*/ 1335322 w 3338306"/>
              <a:gd name="connsiteY10" fmla="*/ 1599731 h 1599731"/>
              <a:gd name="connsiteX11" fmla="*/ 701044 w 3338306"/>
              <a:gd name="connsiteY11" fmla="*/ 1599731 h 1599731"/>
              <a:gd name="connsiteX12" fmla="*/ 0 w 3338306"/>
              <a:gd name="connsiteY12" fmla="*/ 1599731 h 1599731"/>
              <a:gd name="connsiteX13" fmla="*/ 0 w 3338306"/>
              <a:gd name="connsiteY13" fmla="*/ 1082485 h 1599731"/>
              <a:gd name="connsiteX14" fmla="*/ 0 w 3338306"/>
              <a:gd name="connsiteY14" fmla="*/ 597233 h 1599731"/>
              <a:gd name="connsiteX15" fmla="*/ 0 w 3338306"/>
              <a:gd name="connsiteY15" fmla="*/ 0 h 159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38306" h="1599731" extrusionOk="0">
                <a:moveTo>
                  <a:pt x="0" y="0"/>
                </a:moveTo>
                <a:cubicBezTo>
                  <a:pt x="306858" y="5781"/>
                  <a:pt x="444078" y="18356"/>
                  <a:pt x="734427" y="0"/>
                </a:cubicBezTo>
                <a:cubicBezTo>
                  <a:pt x="1024776" y="-18356"/>
                  <a:pt x="1282067" y="-3318"/>
                  <a:pt x="1468855" y="0"/>
                </a:cubicBezTo>
                <a:cubicBezTo>
                  <a:pt x="1655643" y="3318"/>
                  <a:pt x="1934661" y="-16884"/>
                  <a:pt x="2203282" y="0"/>
                </a:cubicBezTo>
                <a:cubicBezTo>
                  <a:pt x="2471903" y="16884"/>
                  <a:pt x="2830888" y="-46825"/>
                  <a:pt x="3338306" y="0"/>
                </a:cubicBezTo>
                <a:cubicBezTo>
                  <a:pt x="3360346" y="251516"/>
                  <a:pt x="3319102" y="326764"/>
                  <a:pt x="3338306" y="565238"/>
                </a:cubicBezTo>
                <a:cubicBezTo>
                  <a:pt x="3357510" y="803712"/>
                  <a:pt x="3351756" y="948994"/>
                  <a:pt x="3338306" y="1066487"/>
                </a:cubicBezTo>
                <a:cubicBezTo>
                  <a:pt x="3324856" y="1183980"/>
                  <a:pt x="3316435" y="1401965"/>
                  <a:pt x="3338306" y="1599731"/>
                </a:cubicBezTo>
                <a:cubicBezTo>
                  <a:pt x="3004916" y="1617056"/>
                  <a:pt x="2827390" y="1586248"/>
                  <a:pt x="2637262" y="1599731"/>
                </a:cubicBezTo>
                <a:cubicBezTo>
                  <a:pt x="2447134" y="1613214"/>
                  <a:pt x="2261287" y="1615415"/>
                  <a:pt x="2069750" y="1599731"/>
                </a:cubicBezTo>
                <a:cubicBezTo>
                  <a:pt x="1878213" y="1584047"/>
                  <a:pt x="1531044" y="1593773"/>
                  <a:pt x="1335322" y="1599731"/>
                </a:cubicBezTo>
                <a:cubicBezTo>
                  <a:pt x="1139600" y="1605689"/>
                  <a:pt x="968682" y="1590029"/>
                  <a:pt x="701044" y="1599731"/>
                </a:cubicBezTo>
                <a:cubicBezTo>
                  <a:pt x="433406" y="1609433"/>
                  <a:pt x="170514" y="1575029"/>
                  <a:pt x="0" y="1599731"/>
                </a:cubicBezTo>
                <a:cubicBezTo>
                  <a:pt x="3323" y="1457421"/>
                  <a:pt x="-14026" y="1258580"/>
                  <a:pt x="0" y="1082485"/>
                </a:cubicBezTo>
                <a:cubicBezTo>
                  <a:pt x="14026" y="906390"/>
                  <a:pt x="21904" y="809969"/>
                  <a:pt x="0" y="597233"/>
                </a:cubicBezTo>
                <a:cubicBezTo>
                  <a:pt x="-21904" y="384497"/>
                  <a:pt x="-17271" y="125245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D339771-DECC-A4CB-4098-E3AF6C439C5C}"/>
              </a:ext>
            </a:extLst>
          </p:cNvPr>
          <p:cNvSpPr/>
          <p:nvPr/>
        </p:nvSpPr>
        <p:spPr>
          <a:xfrm flipV="1">
            <a:off x="7660927" y="2521673"/>
            <a:ext cx="2615682" cy="1343744"/>
          </a:xfrm>
          <a:custGeom>
            <a:avLst/>
            <a:gdLst>
              <a:gd name="connsiteX0" fmla="*/ 0 w 2615682"/>
              <a:gd name="connsiteY0" fmla="*/ 0 h 1343744"/>
              <a:gd name="connsiteX1" fmla="*/ 706234 w 2615682"/>
              <a:gd name="connsiteY1" fmla="*/ 0 h 1343744"/>
              <a:gd name="connsiteX2" fmla="*/ 1412468 w 2615682"/>
              <a:gd name="connsiteY2" fmla="*/ 0 h 1343744"/>
              <a:gd name="connsiteX3" fmla="*/ 2615682 w 2615682"/>
              <a:gd name="connsiteY3" fmla="*/ 0 h 1343744"/>
              <a:gd name="connsiteX4" fmla="*/ 2615682 w 2615682"/>
              <a:gd name="connsiteY4" fmla="*/ 671872 h 1343744"/>
              <a:gd name="connsiteX5" fmla="*/ 2615682 w 2615682"/>
              <a:gd name="connsiteY5" fmla="*/ 1343744 h 1343744"/>
              <a:gd name="connsiteX6" fmla="*/ 2014075 w 2615682"/>
              <a:gd name="connsiteY6" fmla="*/ 1343744 h 1343744"/>
              <a:gd name="connsiteX7" fmla="*/ 1360155 w 2615682"/>
              <a:gd name="connsiteY7" fmla="*/ 1343744 h 1343744"/>
              <a:gd name="connsiteX8" fmla="*/ 706234 w 2615682"/>
              <a:gd name="connsiteY8" fmla="*/ 1343744 h 1343744"/>
              <a:gd name="connsiteX9" fmla="*/ 0 w 2615682"/>
              <a:gd name="connsiteY9" fmla="*/ 1343744 h 1343744"/>
              <a:gd name="connsiteX10" fmla="*/ 0 w 2615682"/>
              <a:gd name="connsiteY10" fmla="*/ 644997 h 1343744"/>
              <a:gd name="connsiteX11" fmla="*/ 0 w 2615682"/>
              <a:gd name="connsiteY11" fmla="*/ 0 h 134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15682" h="1343744" extrusionOk="0">
                <a:moveTo>
                  <a:pt x="0" y="0"/>
                </a:moveTo>
                <a:cubicBezTo>
                  <a:pt x="296827" y="28442"/>
                  <a:pt x="528302" y="17437"/>
                  <a:pt x="706234" y="0"/>
                </a:cubicBezTo>
                <a:cubicBezTo>
                  <a:pt x="884166" y="-17437"/>
                  <a:pt x="1099827" y="33510"/>
                  <a:pt x="1412468" y="0"/>
                </a:cubicBezTo>
                <a:cubicBezTo>
                  <a:pt x="1725109" y="-33510"/>
                  <a:pt x="2042718" y="47016"/>
                  <a:pt x="2615682" y="0"/>
                </a:cubicBezTo>
                <a:cubicBezTo>
                  <a:pt x="2588406" y="190191"/>
                  <a:pt x="2589140" y="509968"/>
                  <a:pt x="2615682" y="671872"/>
                </a:cubicBezTo>
                <a:cubicBezTo>
                  <a:pt x="2642224" y="833776"/>
                  <a:pt x="2586735" y="1071253"/>
                  <a:pt x="2615682" y="1343744"/>
                </a:cubicBezTo>
                <a:cubicBezTo>
                  <a:pt x="2430147" y="1344726"/>
                  <a:pt x="2139899" y="1373412"/>
                  <a:pt x="2014075" y="1343744"/>
                </a:cubicBezTo>
                <a:cubicBezTo>
                  <a:pt x="1888251" y="1314076"/>
                  <a:pt x="1659392" y="1371625"/>
                  <a:pt x="1360155" y="1343744"/>
                </a:cubicBezTo>
                <a:cubicBezTo>
                  <a:pt x="1060918" y="1315863"/>
                  <a:pt x="961589" y="1371576"/>
                  <a:pt x="706234" y="1343744"/>
                </a:cubicBezTo>
                <a:cubicBezTo>
                  <a:pt x="450879" y="1315912"/>
                  <a:pt x="288186" y="1328841"/>
                  <a:pt x="0" y="1343744"/>
                </a:cubicBezTo>
                <a:cubicBezTo>
                  <a:pt x="-1565" y="1044618"/>
                  <a:pt x="22528" y="896100"/>
                  <a:pt x="0" y="644997"/>
                </a:cubicBezTo>
                <a:cubicBezTo>
                  <a:pt x="-22528" y="393894"/>
                  <a:pt x="-2518" y="225096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F4B9B508-D8A4-2CFE-1982-48AF7CFC6926}"/>
              </a:ext>
            </a:extLst>
          </p:cNvPr>
          <p:cNvSpPr/>
          <p:nvPr/>
        </p:nvSpPr>
        <p:spPr>
          <a:xfrm flipV="1">
            <a:off x="7681072" y="4930915"/>
            <a:ext cx="2615682" cy="1343744"/>
          </a:xfrm>
          <a:custGeom>
            <a:avLst/>
            <a:gdLst>
              <a:gd name="connsiteX0" fmla="*/ 0 w 2615682"/>
              <a:gd name="connsiteY0" fmla="*/ 0 h 1343744"/>
              <a:gd name="connsiteX1" fmla="*/ 706234 w 2615682"/>
              <a:gd name="connsiteY1" fmla="*/ 0 h 1343744"/>
              <a:gd name="connsiteX2" fmla="*/ 1412468 w 2615682"/>
              <a:gd name="connsiteY2" fmla="*/ 0 h 1343744"/>
              <a:gd name="connsiteX3" fmla="*/ 2615682 w 2615682"/>
              <a:gd name="connsiteY3" fmla="*/ 0 h 1343744"/>
              <a:gd name="connsiteX4" fmla="*/ 2615682 w 2615682"/>
              <a:gd name="connsiteY4" fmla="*/ 671872 h 1343744"/>
              <a:gd name="connsiteX5" fmla="*/ 2615682 w 2615682"/>
              <a:gd name="connsiteY5" fmla="*/ 1343744 h 1343744"/>
              <a:gd name="connsiteX6" fmla="*/ 2014075 w 2615682"/>
              <a:gd name="connsiteY6" fmla="*/ 1343744 h 1343744"/>
              <a:gd name="connsiteX7" fmla="*/ 1360155 w 2615682"/>
              <a:gd name="connsiteY7" fmla="*/ 1343744 h 1343744"/>
              <a:gd name="connsiteX8" fmla="*/ 706234 w 2615682"/>
              <a:gd name="connsiteY8" fmla="*/ 1343744 h 1343744"/>
              <a:gd name="connsiteX9" fmla="*/ 0 w 2615682"/>
              <a:gd name="connsiteY9" fmla="*/ 1343744 h 1343744"/>
              <a:gd name="connsiteX10" fmla="*/ 0 w 2615682"/>
              <a:gd name="connsiteY10" fmla="*/ 644997 h 1343744"/>
              <a:gd name="connsiteX11" fmla="*/ 0 w 2615682"/>
              <a:gd name="connsiteY11" fmla="*/ 0 h 134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15682" h="1343744" extrusionOk="0">
                <a:moveTo>
                  <a:pt x="0" y="0"/>
                </a:moveTo>
                <a:cubicBezTo>
                  <a:pt x="296827" y="28442"/>
                  <a:pt x="528302" y="17437"/>
                  <a:pt x="706234" y="0"/>
                </a:cubicBezTo>
                <a:cubicBezTo>
                  <a:pt x="884166" y="-17437"/>
                  <a:pt x="1099827" y="33510"/>
                  <a:pt x="1412468" y="0"/>
                </a:cubicBezTo>
                <a:cubicBezTo>
                  <a:pt x="1725109" y="-33510"/>
                  <a:pt x="2042718" y="47016"/>
                  <a:pt x="2615682" y="0"/>
                </a:cubicBezTo>
                <a:cubicBezTo>
                  <a:pt x="2588406" y="190191"/>
                  <a:pt x="2589140" y="509968"/>
                  <a:pt x="2615682" y="671872"/>
                </a:cubicBezTo>
                <a:cubicBezTo>
                  <a:pt x="2642224" y="833776"/>
                  <a:pt x="2586735" y="1071253"/>
                  <a:pt x="2615682" y="1343744"/>
                </a:cubicBezTo>
                <a:cubicBezTo>
                  <a:pt x="2430147" y="1344726"/>
                  <a:pt x="2139899" y="1373412"/>
                  <a:pt x="2014075" y="1343744"/>
                </a:cubicBezTo>
                <a:cubicBezTo>
                  <a:pt x="1888251" y="1314076"/>
                  <a:pt x="1659392" y="1371625"/>
                  <a:pt x="1360155" y="1343744"/>
                </a:cubicBezTo>
                <a:cubicBezTo>
                  <a:pt x="1060918" y="1315863"/>
                  <a:pt x="961589" y="1371576"/>
                  <a:pt x="706234" y="1343744"/>
                </a:cubicBezTo>
                <a:cubicBezTo>
                  <a:pt x="450879" y="1315912"/>
                  <a:pt x="288186" y="1328841"/>
                  <a:pt x="0" y="1343744"/>
                </a:cubicBezTo>
                <a:cubicBezTo>
                  <a:pt x="-1565" y="1044618"/>
                  <a:pt x="22528" y="896100"/>
                  <a:pt x="0" y="644997"/>
                </a:cubicBezTo>
                <a:cubicBezTo>
                  <a:pt x="-22528" y="393894"/>
                  <a:pt x="-2518" y="225096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16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147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Now we can run testbench to test it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It passes the test!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It takes 1089 cycles</a:t>
            </a:r>
          </a:p>
          <a:p>
            <a:pPr lvl="1"/>
            <a:r>
              <a:rPr lang="en-US" altLang="zh-CN" sz="2400" spc="-1" dirty="0">
                <a:solidFill>
                  <a:schemeClr val="dk1"/>
                </a:solidFill>
              </a:rPr>
              <a:t>Average 2 cycles for each mac operation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1790719-18FD-BE9E-3103-6FA02B5F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382" y="3442529"/>
            <a:ext cx="7468830" cy="266330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47A5340E-1219-1332-433C-0D5B2A6D6AE0}"/>
              </a:ext>
            </a:extLst>
          </p:cNvPr>
          <p:cNvSpPr txBox="1"/>
          <p:nvPr/>
        </p:nvSpPr>
        <p:spPr>
          <a:xfrm>
            <a:off x="6503555" y="1625888"/>
            <a:ext cx="5283200" cy="954107"/>
          </a:xfrm>
          <a:custGeom>
            <a:avLst/>
            <a:gdLst>
              <a:gd name="connsiteX0" fmla="*/ 0 w 5283200"/>
              <a:gd name="connsiteY0" fmla="*/ 0 h 954107"/>
              <a:gd name="connsiteX1" fmla="*/ 5283200 w 5283200"/>
              <a:gd name="connsiteY1" fmla="*/ 0 h 954107"/>
              <a:gd name="connsiteX2" fmla="*/ 5283200 w 5283200"/>
              <a:gd name="connsiteY2" fmla="*/ 954107 h 954107"/>
              <a:gd name="connsiteX3" fmla="*/ 0 w 5283200"/>
              <a:gd name="connsiteY3" fmla="*/ 954107 h 954107"/>
              <a:gd name="connsiteX4" fmla="*/ 0 w 5283200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200" h="954107" fill="none" extrusionOk="0">
                <a:moveTo>
                  <a:pt x="0" y="0"/>
                </a:moveTo>
                <a:cubicBezTo>
                  <a:pt x="1706573" y="-52728"/>
                  <a:pt x="3321087" y="-50396"/>
                  <a:pt x="5283200" y="0"/>
                </a:cubicBezTo>
                <a:cubicBezTo>
                  <a:pt x="5271196" y="243347"/>
                  <a:pt x="5363187" y="510585"/>
                  <a:pt x="5283200" y="954107"/>
                </a:cubicBezTo>
                <a:cubicBezTo>
                  <a:pt x="3139460" y="931628"/>
                  <a:pt x="1764143" y="1024361"/>
                  <a:pt x="0" y="954107"/>
                </a:cubicBezTo>
                <a:cubicBezTo>
                  <a:pt x="36312" y="572351"/>
                  <a:pt x="-79454" y="437403"/>
                  <a:pt x="0" y="0"/>
                </a:cubicBezTo>
                <a:close/>
              </a:path>
              <a:path w="5283200" h="954107" stroke="0" extrusionOk="0">
                <a:moveTo>
                  <a:pt x="0" y="0"/>
                </a:moveTo>
                <a:cubicBezTo>
                  <a:pt x="2454991" y="-78112"/>
                  <a:pt x="3157299" y="-31176"/>
                  <a:pt x="5283200" y="0"/>
                </a:cubicBezTo>
                <a:cubicBezTo>
                  <a:pt x="5364432" y="317887"/>
                  <a:pt x="5206395" y="481010"/>
                  <a:pt x="5283200" y="954107"/>
                </a:cubicBezTo>
                <a:cubicBezTo>
                  <a:pt x="2971443" y="1053641"/>
                  <a:pt x="991813" y="1066848"/>
                  <a:pt x="0" y="954107"/>
                </a:cubicBezTo>
                <a:cubicBezTo>
                  <a:pt x="22524" y="844661"/>
                  <a:pt x="-43590" y="45595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298807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dirty="0"/>
              <a:t>cd </a:t>
            </a:r>
            <a:r>
              <a:rPr lang="en-US" altLang="zh-CN" dirty="0"/>
              <a:t>$REPOS/</a:t>
            </a:r>
            <a:r>
              <a:rPr lang="en-US" altLang="zh-CN" dirty="0" err="1"/>
              <a:t>origen</a:t>
            </a:r>
            <a:r>
              <a:rPr lang="en-US" altLang="zh-CN" dirty="0"/>
              <a:t>/</a:t>
            </a:r>
            <a:r>
              <a:rPr lang="en-US" altLang="zh-CN" dirty="0" err="1"/>
              <a:t>gemm</a:t>
            </a:r>
            <a:endParaRPr lang="en-US" altLang="zh-CN" dirty="0"/>
          </a:p>
          <a:p>
            <a:pPr marL="457200" indent="-457200">
              <a:buFont typeface="Fira Code" pitchFamily="1" charset="0"/>
              <a:buChar char="⌨"/>
            </a:pPr>
            <a:r>
              <a:rPr lang="en-US" dirty="0"/>
              <a:t>make </a:t>
            </a:r>
            <a:r>
              <a:rPr lang="en-US" dirty="0" err="1"/>
              <a:t>gemm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10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Add Single-cycle Latency Multiplier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148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6643254" cy="5046970"/>
          </a:xfrm>
        </p:spPr>
        <p:txBody>
          <a:bodyPr/>
          <a:lstStyle/>
          <a:p>
            <a:r>
              <a:rPr lang="en-US" altLang="zh-CN" sz="2400" spc="-1" dirty="0">
                <a:solidFill>
                  <a:schemeClr val="dk1"/>
                </a:solidFill>
              </a:rPr>
              <a:t>Next, we’ll add the </a:t>
            </a:r>
            <a:r>
              <a:rPr kumimoji="1" lang="en-US" altLang="zh-CN" sz="2400" dirty="0"/>
              <a:t>single-cycle latency multiplier to the </a:t>
            </a:r>
            <a:r>
              <a:rPr kumimoji="1" lang="en-US" altLang="zh-CN" sz="2400" dirty="0" err="1"/>
              <a:t>gemm</a:t>
            </a:r>
            <a:r>
              <a:rPr kumimoji="1" lang="en-US" altLang="zh-CN" sz="2400" dirty="0"/>
              <a:t> kernel</a:t>
            </a:r>
            <a:endParaRPr lang="en-US" altLang="zh-CN" sz="2400" spc="-1" dirty="0">
              <a:solidFill>
                <a:schemeClr val="dk1"/>
              </a:solidFill>
            </a:endParaRPr>
          </a:p>
          <a:p>
            <a:endParaRPr lang="en-US" altLang="zh-CN" sz="2400" spc="-1" dirty="0">
              <a:solidFill>
                <a:schemeClr val="dk1"/>
              </a:solidFill>
            </a:endParaRP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Copy the prompt in </a:t>
            </a:r>
            <a:r>
              <a:rPr lang="en-US" altLang="zh-CN" sz="2400" b="1" i="1" spc="-1" dirty="0">
                <a:solidFill>
                  <a:schemeClr val="dk1"/>
                </a:solidFill>
              </a:rPr>
              <a:t>5.txt</a:t>
            </a:r>
          </a:p>
          <a:p>
            <a:endParaRPr lang="en-US" altLang="zh-CN" sz="2400" b="1" i="1" spc="-1" dirty="0">
              <a:solidFill>
                <a:schemeClr val="dk1"/>
              </a:solidFill>
            </a:endParaRPr>
          </a:p>
          <a:p>
            <a:r>
              <a:rPr lang="en-US" altLang="zh-CN" sz="2400" spc="-1" dirty="0">
                <a:solidFill>
                  <a:schemeClr val="dk1"/>
                </a:solidFill>
              </a:rPr>
              <a:t>Give the requirements and multiplier definition</a:t>
            </a:r>
          </a:p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DC0A70-9658-41E8-0367-CB97C9931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958" y="1300312"/>
            <a:ext cx="5171321" cy="47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4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149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Seems good, it adds a MULTIPLY state to accommodate the latency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But it contains a silly</a:t>
            </a:r>
            <a:r>
              <a:rPr lang="zh-CN" altLang="en-US" sz="2800" spc="-1" dirty="0">
                <a:solidFill>
                  <a:schemeClr val="dk1"/>
                </a:solidFill>
              </a:rPr>
              <a:t> </a:t>
            </a:r>
            <a:r>
              <a:rPr lang="en-US" altLang="zh-CN" sz="2800" spc="-1" dirty="0">
                <a:solidFill>
                  <a:schemeClr val="dk1"/>
                </a:solidFill>
              </a:rPr>
              <a:t>error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It forgets to change the bit width</a:t>
            </a:r>
          </a:p>
          <a:p>
            <a:pPr marL="0" indent="0">
              <a:buNone/>
            </a:pPr>
            <a:r>
              <a:rPr lang="en-US" altLang="zh-CN" sz="2800" spc="-1" dirty="0">
                <a:solidFill>
                  <a:schemeClr val="dk1"/>
                </a:solidFill>
              </a:rPr>
              <a:t>of state!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7CE300-526D-0458-65BC-A5E87E6A8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4" y="2030268"/>
            <a:ext cx="6985000" cy="11557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197F1C-0AA3-B24F-0990-D9F0E86E1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823" y="3461464"/>
            <a:ext cx="4800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5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8C454-F9D7-4F2B-A4BC-8EB35A40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to express the dataflow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6C1D13A-C575-4FA1-854B-3A9DD8F5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7" name="TextBox 47">
            <a:extLst>
              <a:ext uri="{FF2B5EF4-FFF2-40B4-BE49-F238E27FC236}">
                <a16:creationId xmlns:a16="http://schemas.microsoft.com/office/drawing/2014/main" id="{16FB5855-37E9-404B-B83C-F7FF29D7B4BF}"/>
              </a:ext>
            </a:extLst>
          </p:cNvPr>
          <p:cNvSpPr txBox="1"/>
          <p:nvPr/>
        </p:nvSpPr>
        <p:spPr>
          <a:xfrm>
            <a:off x="1624389" y="2502316"/>
            <a:ext cx="519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j=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i(j-1)k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38" name="TextBox 48">
            <a:extLst>
              <a:ext uri="{FF2B5EF4-FFF2-40B4-BE49-F238E27FC236}">
                <a16:creationId xmlns:a16="http://schemas.microsoft.com/office/drawing/2014/main" id="{CE6F9849-C7A1-419F-B550-83D6BE01F965}"/>
              </a:ext>
            </a:extLst>
          </p:cNvPr>
          <p:cNvSpPr txBox="1"/>
          <p:nvPr/>
        </p:nvSpPr>
        <p:spPr>
          <a:xfrm>
            <a:off x="1624390" y="3617270"/>
            <a:ext cx="51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if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=0,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ij(k-1)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+X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2F68473F-9D27-4E47-90E9-680A30964E80}"/>
              </a:ext>
            </a:extLst>
          </p:cNvPr>
          <p:cNvSpPr txBox="1"/>
          <p:nvPr/>
        </p:nvSpPr>
        <p:spPr>
          <a:xfrm>
            <a:off x="1624389" y="3059793"/>
            <a:ext cx="519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ijk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i=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(i-1)jk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</a:p>
        </p:txBody>
      </p:sp>
      <p:sp>
        <p:nvSpPr>
          <p:cNvPr id="40" name="Left Brace 50">
            <a:extLst>
              <a:ext uri="{FF2B5EF4-FFF2-40B4-BE49-F238E27FC236}">
                <a16:creationId xmlns:a16="http://schemas.microsoft.com/office/drawing/2014/main" id="{5A9A8526-81B0-4B06-AA64-0549F8A8DE24}"/>
              </a:ext>
            </a:extLst>
          </p:cNvPr>
          <p:cNvSpPr/>
          <p:nvPr/>
        </p:nvSpPr>
        <p:spPr>
          <a:xfrm>
            <a:off x="1424482" y="2535215"/>
            <a:ext cx="228231" cy="153299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45F3862-812C-4C94-8D87-515B4CAED7B0}"/>
              </a:ext>
            </a:extLst>
          </p:cNvPr>
          <p:cNvSpPr txBox="1"/>
          <p:nvPr/>
        </p:nvSpPr>
        <p:spPr>
          <a:xfrm>
            <a:off x="525982" y="3059792"/>
            <a:ext cx="90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UREs</a:t>
            </a:r>
            <a:endParaRPr lang="zh-CN" altLang="en-US" sz="2800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4C64D37-5ED6-42C8-BE89-C1D78CD6D726}"/>
              </a:ext>
            </a:extLst>
          </p:cNvPr>
          <p:cNvGrpSpPr/>
          <p:nvPr/>
        </p:nvGrpSpPr>
        <p:grpSpPr>
          <a:xfrm>
            <a:off x="7755167" y="2090225"/>
            <a:ext cx="3520085" cy="2440788"/>
            <a:chOff x="7782350" y="2090225"/>
            <a:chExt cx="3520085" cy="2440788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986A393-3CD7-4CCA-BFF1-26CE7376932A}"/>
                </a:ext>
              </a:extLst>
            </p:cNvPr>
            <p:cNvSpPr txBox="1"/>
            <p:nvPr/>
          </p:nvSpPr>
          <p:spPr>
            <a:xfrm>
              <a:off x="7782350" y="2459557"/>
              <a:ext cx="3520085" cy="207145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0">
                  <a:solidFill>
                    <a:srgbClr val="3B3B3B"/>
                  </a:solidFill>
                  <a:effectLst/>
                  <a:latin typeface="Consolas" panose="020B0609020204030204" pitchFamily="49" charset="0"/>
                </a:defRPr>
              </a:lvl1pPr>
            </a:lstStyle>
            <a:p>
              <a:r>
                <a:rPr lang="nn-NO" altLang="zh-CN" dirty="0">
                  <a:solidFill>
                    <a:srgbClr val="AF00DB"/>
                  </a:solidFill>
                </a:rPr>
                <a:t>for</a:t>
              </a:r>
              <a:r>
                <a:rPr lang="nn-NO" altLang="zh-CN" dirty="0"/>
                <a:t> (</a:t>
              </a:r>
              <a:r>
                <a:rPr lang="nn-NO" altLang="zh-CN" dirty="0">
                  <a:solidFill>
                    <a:srgbClr val="001080"/>
                  </a:solidFill>
                </a:rPr>
                <a:t>i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0000"/>
                  </a:solidFill>
                </a:rPr>
                <a:t>=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98658"/>
                  </a:solidFill>
                </a:rPr>
                <a:t>0</a:t>
              </a:r>
              <a:r>
                <a:rPr lang="nn-NO" altLang="zh-CN" dirty="0"/>
                <a:t>; </a:t>
              </a:r>
              <a:r>
                <a:rPr lang="nn-NO" altLang="zh-CN" dirty="0">
                  <a:solidFill>
                    <a:srgbClr val="001080"/>
                  </a:solidFill>
                </a:rPr>
                <a:t>i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0000"/>
                  </a:solidFill>
                </a:rPr>
                <a:t>&lt;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1080"/>
                  </a:solidFill>
                </a:rPr>
                <a:t>I</a:t>
              </a:r>
              <a:r>
                <a:rPr lang="nn-NO" altLang="zh-CN" dirty="0"/>
                <a:t>; </a:t>
              </a:r>
              <a:r>
                <a:rPr lang="nn-NO" altLang="zh-CN" dirty="0">
                  <a:solidFill>
                    <a:srgbClr val="001080"/>
                  </a:solidFill>
                </a:rPr>
                <a:t>i</a:t>
              </a:r>
              <a:r>
                <a:rPr lang="nn-NO" altLang="zh-CN" dirty="0">
                  <a:solidFill>
                    <a:srgbClr val="000000"/>
                  </a:solidFill>
                </a:rPr>
                <a:t>++</a:t>
              </a:r>
              <a:r>
                <a:rPr lang="nn-NO" altLang="zh-CN" dirty="0"/>
                <a:t>)</a:t>
              </a:r>
            </a:p>
            <a:p>
              <a:r>
                <a:rPr lang="nn-NO" altLang="zh-CN" dirty="0"/>
                <a:t>  </a:t>
              </a:r>
              <a:r>
                <a:rPr lang="nn-NO" altLang="zh-CN" dirty="0">
                  <a:solidFill>
                    <a:srgbClr val="AF00DB"/>
                  </a:solidFill>
                </a:rPr>
                <a:t>for</a:t>
              </a:r>
              <a:r>
                <a:rPr lang="nn-NO" altLang="zh-CN" dirty="0"/>
                <a:t> (</a:t>
              </a:r>
              <a:r>
                <a:rPr lang="nn-NO" altLang="zh-CN" dirty="0">
                  <a:solidFill>
                    <a:srgbClr val="001080"/>
                  </a:solidFill>
                </a:rPr>
                <a:t>j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0000"/>
                  </a:solidFill>
                </a:rPr>
                <a:t>=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98658"/>
                  </a:solidFill>
                </a:rPr>
                <a:t>0</a:t>
              </a:r>
              <a:r>
                <a:rPr lang="nn-NO" altLang="zh-CN" dirty="0"/>
                <a:t>; </a:t>
              </a:r>
              <a:r>
                <a:rPr lang="nn-NO" altLang="zh-CN" dirty="0">
                  <a:solidFill>
                    <a:srgbClr val="001080"/>
                  </a:solidFill>
                </a:rPr>
                <a:t>j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0000"/>
                  </a:solidFill>
                </a:rPr>
                <a:t>&lt;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1080"/>
                  </a:solidFill>
                </a:rPr>
                <a:t>J</a:t>
              </a:r>
              <a:r>
                <a:rPr lang="nn-NO" altLang="zh-CN" dirty="0"/>
                <a:t>; </a:t>
              </a:r>
              <a:r>
                <a:rPr lang="nn-NO" altLang="zh-CN" dirty="0">
                  <a:solidFill>
                    <a:srgbClr val="001080"/>
                  </a:solidFill>
                </a:rPr>
                <a:t>j</a:t>
              </a:r>
              <a:r>
                <a:rPr lang="nn-NO" altLang="zh-CN" dirty="0">
                  <a:solidFill>
                    <a:srgbClr val="000000"/>
                  </a:solidFill>
                </a:rPr>
                <a:t>++</a:t>
              </a:r>
              <a:r>
                <a:rPr lang="nn-NO" altLang="zh-CN" dirty="0"/>
                <a:t>)</a:t>
              </a:r>
            </a:p>
            <a:p>
              <a:r>
                <a:rPr lang="nn-NO" altLang="zh-CN" dirty="0"/>
                <a:t>    </a:t>
              </a:r>
              <a:r>
                <a:rPr lang="nn-NO" altLang="zh-CN" dirty="0">
                  <a:solidFill>
                    <a:srgbClr val="AF00DB"/>
                  </a:solidFill>
                </a:rPr>
                <a:t>for</a:t>
              </a:r>
              <a:r>
                <a:rPr lang="nn-NO" altLang="zh-CN" dirty="0"/>
                <a:t> (</a:t>
              </a:r>
              <a:r>
                <a:rPr lang="nn-NO" altLang="zh-CN" dirty="0">
                  <a:solidFill>
                    <a:srgbClr val="001080"/>
                  </a:solidFill>
                </a:rPr>
                <a:t>k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0000"/>
                  </a:solidFill>
                </a:rPr>
                <a:t>=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98658"/>
                  </a:solidFill>
                </a:rPr>
                <a:t>0</a:t>
              </a:r>
              <a:r>
                <a:rPr lang="nn-NO" altLang="zh-CN" dirty="0"/>
                <a:t>; </a:t>
              </a:r>
              <a:r>
                <a:rPr lang="nn-NO" altLang="zh-CN" dirty="0">
                  <a:solidFill>
                    <a:srgbClr val="001080"/>
                  </a:solidFill>
                </a:rPr>
                <a:t>k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0000"/>
                  </a:solidFill>
                </a:rPr>
                <a:t>&lt;</a:t>
              </a:r>
              <a:r>
                <a:rPr lang="nn-NO" altLang="zh-CN" dirty="0"/>
                <a:t> </a:t>
              </a:r>
              <a:r>
                <a:rPr lang="nn-NO" altLang="zh-CN" dirty="0">
                  <a:solidFill>
                    <a:srgbClr val="001080"/>
                  </a:solidFill>
                </a:rPr>
                <a:t>K</a:t>
              </a:r>
              <a:r>
                <a:rPr lang="nn-NO" altLang="zh-CN" dirty="0"/>
                <a:t>; </a:t>
              </a:r>
              <a:r>
                <a:rPr lang="nn-NO" altLang="zh-CN" dirty="0">
                  <a:solidFill>
                    <a:srgbClr val="001080"/>
                  </a:solidFill>
                </a:rPr>
                <a:t>k</a:t>
              </a:r>
              <a:r>
                <a:rPr lang="nn-NO" altLang="zh-CN" dirty="0">
                  <a:solidFill>
                    <a:srgbClr val="000000"/>
                  </a:solidFill>
                </a:rPr>
                <a:t>++</a:t>
              </a:r>
              <a:r>
                <a:rPr lang="nn-NO" altLang="zh-CN" dirty="0"/>
                <a:t>)</a:t>
              </a:r>
            </a:p>
            <a:p>
              <a:r>
                <a:rPr lang="nn-NO" altLang="zh-CN" dirty="0"/>
                <a:t>      </a:t>
              </a:r>
              <a:r>
                <a:rPr lang="nn-NO" altLang="zh-CN" dirty="0">
                  <a:solidFill>
                    <a:srgbClr val="795E26"/>
                  </a:solidFill>
                </a:rPr>
                <a:t>X</a:t>
              </a:r>
              <a:r>
                <a:rPr lang="nn-NO" altLang="zh-CN" dirty="0"/>
                <a:t>(</a:t>
              </a:r>
              <a:r>
                <a:rPr lang="nn-NO" altLang="zh-CN" dirty="0">
                  <a:solidFill>
                    <a:srgbClr val="001080"/>
                  </a:solidFill>
                </a:rPr>
                <a:t>k</a:t>
              </a:r>
              <a:r>
                <a:rPr lang="nn-NO" altLang="zh-CN" dirty="0"/>
                <a:t>, </a:t>
              </a:r>
              <a:r>
                <a:rPr lang="nn-NO" altLang="zh-CN" dirty="0">
                  <a:solidFill>
                    <a:srgbClr val="001080"/>
                  </a:solidFill>
                </a:rPr>
                <a:t>j</a:t>
              </a:r>
              <a:r>
                <a:rPr lang="nn-NO" altLang="zh-CN" dirty="0"/>
                <a:t>, </a:t>
              </a:r>
              <a:r>
                <a:rPr lang="nn-NO" altLang="zh-CN" dirty="0">
                  <a:solidFill>
                    <a:srgbClr val="001080"/>
                  </a:solidFill>
                </a:rPr>
                <a:t>i</a:t>
              </a:r>
              <a:r>
                <a:rPr lang="nn-NO" altLang="zh-CN" dirty="0"/>
                <a:t>) </a:t>
              </a:r>
              <a:r>
                <a:rPr lang="nn-NO" altLang="zh-CN" dirty="0">
                  <a:solidFill>
                    <a:srgbClr val="000000"/>
                  </a:solidFill>
                </a:rPr>
                <a:t>=</a:t>
              </a:r>
              <a:r>
                <a:rPr lang="nn-NO" altLang="zh-CN" dirty="0"/>
                <a:t> …</a:t>
              </a:r>
            </a:p>
            <a:p>
              <a:r>
                <a:rPr lang="nn-NO" altLang="zh-CN" dirty="0"/>
                <a:t>      </a:t>
              </a:r>
              <a:r>
                <a:rPr lang="nn-NO" altLang="zh-CN" dirty="0">
                  <a:solidFill>
                    <a:srgbClr val="795E26"/>
                  </a:solidFill>
                </a:rPr>
                <a:t>Y</a:t>
              </a:r>
              <a:r>
                <a:rPr lang="nn-NO" altLang="zh-CN" dirty="0"/>
                <a:t>(</a:t>
              </a:r>
              <a:r>
                <a:rPr lang="nn-NO" altLang="zh-CN" dirty="0">
                  <a:solidFill>
                    <a:srgbClr val="001080"/>
                  </a:solidFill>
                </a:rPr>
                <a:t>k</a:t>
              </a:r>
              <a:r>
                <a:rPr lang="nn-NO" altLang="zh-CN" dirty="0"/>
                <a:t>, </a:t>
              </a:r>
              <a:r>
                <a:rPr lang="nn-NO" altLang="zh-CN" dirty="0">
                  <a:solidFill>
                    <a:srgbClr val="001080"/>
                  </a:solidFill>
                </a:rPr>
                <a:t>j</a:t>
              </a:r>
              <a:r>
                <a:rPr lang="nn-NO" altLang="zh-CN" dirty="0"/>
                <a:t>, </a:t>
              </a:r>
              <a:r>
                <a:rPr lang="nn-NO" altLang="zh-CN" dirty="0">
                  <a:solidFill>
                    <a:srgbClr val="001080"/>
                  </a:solidFill>
                </a:rPr>
                <a:t>i</a:t>
              </a:r>
              <a:r>
                <a:rPr lang="nn-NO" altLang="zh-CN" dirty="0"/>
                <a:t>) </a:t>
              </a:r>
              <a:r>
                <a:rPr lang="nn-NO" altLang="zh-CN" dirty="0">
                  <a:solidFill>
                    <a:srgbClr val="000000"/>
                  </a:solidFill>
                </a:rPr>
                <a:t>=</a:t>
              </a:r>
              <a:r>
                <a:rPr lang="nn-NO" altLang="zh-CN" dirty="0"/>
                <a:t> …</a:t>
              </a:r>
            </a:p>
            <a:p>
              <a:r>
                <a:rPr lang="nn-NO" altLang="zh-CN" dirty="0"/>
                <a:t>      </a:t>
              </a:r>
              <a:r>
                <a:rPr lang="nn-NO" altLang="zh-CN" dirty="0">
                  <a:solidFill>
                    <a:srgbClr val="795E26"/>
                  </a:solidFill>
                </a:rPr>
                <a:t>Z</a:t>
              </a:r>
              <a:r>
                <a:rPr lang="nn-NO" altLang="zh-CN" dirty="0"/>
                <a:t>(</a:t>
              </a:r>
              <a:r>
                <a:rPr lang="nn-NO" altLang="zh-CN" dirty="0">
                  <a:solidFill>
                    <a:srgbClr val="001080"/>
                  </a:solidFill>
                </a:rPr>
                <a:t>k</a:t>
              </a:r>
              <a:r>
                <a:rPr lang="nn-NO" altLang="zh-CN" dirty="0"/>
                <a:t>, </a:t>
              </a:r>
              <a:r>
                <a:rPr lang="nn-NO" altLang="zh-CN" dirty="0">
                  <a:solidFill>
                    <a:srgbClr val="001080"/>
                  </a:solidFill>
                </a:rPr>
                <a:t>j</a:t>
              </a:r>
              <a:r>
                <a:rPr lang="nn-NO" altLang="zh-CN" dirty="0"/>
                <a:t>, </a:t>
              </a:r>
              <a:r>
                <a:rPr lang="nn-NO" altLang="zh-CN" dirty="0">
                  <a:solidFill>
                    <a:srgbClr val="001080"/>
                  </a:solidFill>
                </a:rPr>
                <a:t>i</a:t>
              </a:r>
              <a:r>
                <a:rPr lang="nn-NO" altLang="zh-CN" dirty="0"/>
                <a:t>) </a:t>
              </a:r>
              <a:r>
                <a:rPr lang="nn-NO" altLang="zh-CN" dirty="0">
                  <a:solidFill>
                    <a:srgbClr val="000000"/>
                  </a:solidFill>
                </a:rPr>
                <a:t>=</a:t>
              </a:r>
              <a:r>
                <a:rPr lang="nn-NO" altLang="zh-CN" dirty="0"/>
                <a:t> …</a:t>
              </a:r>
            </a:p>
            <a:p>
              <a:r>
                <a:rPr lang="nn-NO" altLang="zh-CN" dirty="0"/>
                <a:t>      </a:t>
              </a:r>
              <a:r>
                <a:rPr lang="nn-NO" altLang="zh-CN" dirty="0">
                  <a:solidFill>
                    <a:srgbClr val="795E26"/>
                  </a:solidFill>
                </a:rPr>
                <a:t>C</a:t>
              </a:r>
              <a:r>
                <a:rPr lang="nn-NO" altLang="zh-CN" dirty="0"/>
                <a:t>(   </a:t>
              </a:r>
              <a:r>
                <a:rPr lang="nn-NO" altLang="zh-CN" dirty="0">
                  <a:solidFill>
                    <a:srgbClr val="001080"/>
                  </a:solidFill>
                </a:rPr>
                <a:t>j</a:t>
              </a:r>
              <a:r>
                <a:rPr lang="nn-NO" altLang="zh-CN" dirty="0"/>
                <a:t>, </a:t>
              </a:r>
              <a:r>
                <a:rPr lang="nn-NO" altLang="zh-CN" dirty="0">
                  <a:solidFill>
                    <a:srgbClr val="001080"/>
                  </a:solidFill>
                </a:rPr>
                <a:t>i</a:t>
              </a:r>
              <a:r>
                <a:rPr lang="nn-NO" altLang="zh-CN" dirty="0"/>
                <a:t>) </a:t>
              </a:r>
              <a:r>
                <a:rPr lang="nn-NO" altLang="zh-CN" dirty="0">
                  <a:solidFill>
                    <a:srgbClr val="000000"/>
                  </a:solidFill>
                </a:rPr>
                <a:t>=</a:t>
              </a:r>
              <a:r>
                <a:rPr lang="nn-NO" altLang="zh-CN" dirty="0"/>
                <a:t> …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AA46A44-A8A3-4C31-812C-6375F5892046}"/>
                </a:ext>
              </a:extLst>
            </p:cNvPr>
            <p:cNvSpPr txBox="1"/>
            <p:nvPr/>
          </p:nvSpPr>
          <p:spPr>
            <a:xfrm>
              <a:off x="7782350" y="2090225"/>
              <a:ext cx="3520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Initial IR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C9A7D2F-D5A6-4354-B6E4-69EEC7675FF8}"/>
              </a:ext>
            </a:extLst>
          </p:cNvPr>
          <p:cNvGrpSpPr/>
          <p:nvPr/>
        </p:nvGrpSpPr>
        <p:grpSpPr>
          <a:xfrm>
            <a:off x="8748691" y="4531013"/>
            <a:ext cx="2690774" cy="1109776"/>
            <a:chOff x="8748691" y="4531013"/>
            <a:chExt cx="2690774" cy="1109776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3376663D-4409-46D0-825A-CC5F4396D4EE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9515210" y="4531013"/>
              <a:ext cx="0" cy="44154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416DEC2-7154-4913-A93B-53B85AD94BB6}"/>
                </a:ext>
              </a:extLst>
            </p:cNvPr>
            <p:cNvSpPr txBox="1"/>
            <p:nvPr/>
          </p:nvSpPr>
          <p:spPr>
            <a:xfrm>
              <a:off x="9542390" y="4531013"/>
              <a:ext cx="1897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Dataflow mapping</a:t>
              </a:r>
              <a:endParaRPr lang="zh-CN" altLang="en-US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199982E-5723-487D-953A-17B40B112E65}"/>
                </a:ext>
              </a:extLst>
            </p:cNvPr>
            <p:cNvGrpSpPr/>
            <p:nvPr/>
          </p:nvGrpSpPr>
          <p:grpSpPr>
            <a:xfrm>
              <a:off x="8748691" y="4654516"/>
              <a:ext cx="1587399" cy="986273"/>
              <a:chOff x="5649446" y="5129573"/>
              <a:chExt cx="1587399" cy="986273"/>
            </a:xfrm>
          </p:grpSpPr>
          <p:sp>
            <p:nvSpPr>
              <p:cNvPr id="21" name="平行四边形 20">
                <a:extLst>
                  <a:ext uri="{FF2B5EF4-FFF2-40B4-BE49-F238E27FC236}">
                    <a16:creationId xmlns:a16="http://schemas.microsoft.com/office/drawing/2014/main" id="{DB57B274-55A8-4BB5-909F-B1D0609D9278}"/>
                  </a:ext>
                </a:extLst>
              </p:cNvPr>
              <p:cNvSpPr/>
              <p:nvPr/>
            </p:nvSpPr>
            <p:spPr>
              <a:xfrm>
                <a:off x="6020356" y="5584092"/>
                <a:ext cx="574003" cy="197869"/>
              </a:xfrm>
              <a:prstGeom prst="parallelogram">
                <a:avLst>
                  <a:gd name="adj" fmla="val 5147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350" dirty="0">
                    <a:solidFill>
                      <a:schemeClr val="tx1"/>
                    </a:solidFill>
                  </a:rPr>
                  <a:t>PE</a:t>
                </a:r>
                <a:endParaRPr kumimoji="1" lang="zh-CN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平行四边形 21">
                <a:extLst>
                  <a:ext uri="{FF2B5EF4-FFF2-40B4-BE49-F238E27FC236}">
                    <a16:creationId xmlns:a16="http://schemas.microsoft.com/office/drawing/2014/main" id="{4745D278-1C53-49E7-8C0B-0C64C7801CB0}"/>
                  </a:ext>
                </a:extLst>
              </p:cNvPr>
              <p:cNvSpPr/>
              <p:nvPr/>
            </p:nvSpPr>
            <p:spPr>
              <a:xfrm>
                <a:off x="6662842" y="5584093"/>
                <a:ext cx="574003" cy="197869"/>
              </a:xfrm>
              <a:prstGeom prst="parallelogram">
                <a:avLst>
                  <a:gd name="adj" fmla="val 5147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350" dirty="0">
                    <a:solidFill>
                      <a:schemeClr val="tx1"/>
                    </a:solidFill>
                  </a:rPr>
                  <a:t>PE</a:t>
                </a:r>
                <a:endParaRPr kumimoji="1" lang="zh-CN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平行四边形 22">
                <a:extLst>
                  <a:ext uri="{FF2B5EF4-FFF2-40B4-BE49-F238E27FC236}">
                    <a16:creationId xmlns:a16="http://schemas.microsoft.com/office/drawing/2014/main" id="{9A4AE52D-0860-4151-9507-8F1DD7342F05}"/>
                  </a:ext>
                </a:extLst>
              </p:cNvPr>
              <p:cNvSpPr/>
              <p:nvPr/>
            </p:nvSpPr>
            <p:spPr>
              <a:xfrm>
                <a:off x="5784276" y="5916956"/>
                <a:ext cx="574003" cy="197869"/>
              </a:xfrm>
              <a:prstGeom prst="parallelogram">
                <a:avLst>
                  <a:gd name="adj" fmla="val 5147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350" dirty="0"/>
                  <a:t>PE</a:t>
                </a:r>
                <a:endParaRPr kumimoji="1" lang="zh-CN" altLang="en-US" sz="1350" dirty="0"/>
              </a:p>
            </p:txBody>
          </p:sp>
          <p:sp>
            <p:nvSpPr>
              <p:cNvPr id="24" name="平行四边形 23">
                <a:extLst>
                  <a:ext uri="{FF2B5EF4-FFF2-40B4-BE49-F238E27FC236}">
                    <a16:creationId xmlns:a16="http://schemas.microsoft.com/office/drawing/2014/main" id="{8367D1BB-336B-43E4-A094-EE04033B2E14}"/>
                  </a:ext>
                </a:extLst>
              </p:cNvPr>
              <p:cNvSpPr/>
              <p:nvPr/>
            </p:nvSpPr>
            <p:spPr>
              <a:xfrm>
                <a:off x="6489700" y="5917977"/>
                <a:ext cx="574003" cy="197869"/>
              </a:xfrm>
              <a:prstGeom prst="parallelogram">
                <a:avLst>
                  <a:gd name="adj" fmla="val 5147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350" dirty="0"/>
                  <a:t>PE</a:t>
                </a:r>
                <a:endParaRPr kumimoji="1" lang="zh-CN" altLang="en-US" sz="1350" dirty="0"/>
              </a:p>
            </p:txBody>
          </p: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13A1A33F-E2DF-4866-AC48-36108796E9C9}"/>
                  </a:ext>
                </a:extLst>
              </p:cNvPr>
              <p:cNvCxnSpPr/>
              <p:nvPr/>
            </p:nvCxnSpPr>
            <p:spPr bwMode="auto">
              <a:xfrm>
                <a:off x="5775653" y="5286375"/>
                <a:ext cx="274063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36B209CC-5CCE-4B0F-BACB-FE0AF1FFD08D}"/>
                  </a:ext>
                </a:extLst>
              </p:cNvPr>
              <p:cNvCxnSpPr/>
              <p:nvPr/>
            </p:nvCxnSpPr>
            <p:spPr bwMode="auto">
              <a:xfrm rot="5400000">
                <a:off x="5649446" y="5423407"/>
                <a:ext cx="274063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60DC727-9A46-4E30-BF62-2DB38C90FA8E}"/>
                  </a:ext>
                </a:extLst>
              </p:cNvPr>
              <p:cNvSpPr txBox="1"/>
              <p:nvPr/>
            </p:nvSpPr>
            <p:spPr>
              <a:xfrm>
                <a:off x="5649446" y="5482830"/>
                <a:ext cx="2740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j</a:t>
                </a:r>
                <a:endParaRPr lang="zh-CN" altLang="en-US" dirty="0"/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B13AB8A-6CAE-49DD-BB92-DC37006F5BCA}"/>
                  </a:ext>
                </a:extLst>
              </p:cNvPr>
              <p:cNvSpPr txBox="1"/>
              <p:nvPr/>
            </p:nvSpPr>
            <p:spPr>
              <a:xfrm>
                <a:off x="6018373" y="5129573"/>
                <a:ext cx="2740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i</a:t>
                </a:r>
                <a:endParaRPr lang="zh-CN" altLang="en-US" dirty="0"/>
              </a:p>
            </p:txBody>
          </p:sp>
        </p:grpSp>
      </p:grpSp>
      <p:sp>
        <p:nvSpPr>
          <p:cNvPr id="29" name="内容占位符 3">
            <a:extLst>
              <a:ext uri="{FF2B5EF4-FFF2-40B4-BE49-F238E27FC236}">
                <a16:creationId xmlns:a16="http://schemas.microsoft.com/office/drawing/2014/main" id="{86751A2D-E2C9-4807-8872-71E598C4C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3167"/>
            <a:ext cx="8273921" cy="1675753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Forming loop nest</a:t>
            </a:r>
          </a:p>
          <a:p>
            <a:pPr lvl="1"/>
            <a:r>
              <a:rPr lang="en-US" altLang="zh-CN" sz="2400" dirty="0"/>
              <a:t>Each URE is defined within a separate iteration space</a:t>
            </a:r>
          </a:p>
          <a:p>
            <a:pPr lvl="1"/>
            <a:r>
              <a:rPr lang="en-US" altLang="zh-CN" sz="2400" dirty="0"/>
              <a:t>Group them together under the same loop nest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422862E-811C-411D-B717-CAC42054E722}"/>
              </a:ext>
            </a:extLst>
          </p:cNvPr>
          <p:cNvGrpSpPr/>
          <p:nvPr/>
        </p:nvGrpSpPr>
        <p:grpSpPr>
          <a:xfrm>
            <a:off x="1052255" y="4149080"/>
            <a:ext cx="6501866" cy="1557112"/>
            <a:chOff x="1052255" y="4149080"/>
            <a:chExt cx="6501866" cy="1557112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E5396B5-D4E9-4BAF-873D-744118758F70}"/>
                </a:ext>
              </a:extLst>
            </p:cNvPr>
            <p:cNvSpPr txBox="1"/>
            <p:nvPr/>
          </p:nvSpPr>
          <p:spPr>
            <a:xfrm>
              <a:off x="1055439" y="4149080"/>
              <a:ext cx="6498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Specification</a:t>
              </a:r>
              <a:endParaRPr lang="zh-CN" altLang="en-US" dirty="0">
                <a:latin typeface="Consolas" panose="020B0609020204030204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2E2C6760-6883-4BCB-9F43-2EDD6BAC2E63}"/>
                </a:ext>
              </a:extLst>
            </p:cNvPr>
            <p:cNvSpPr txBox="1"/>
            <p:nvPr/>
          </p:nvSpPr>
          <p:spPr>
            <a:xfrm>
              <a:off x="1052255" y="4616312"/>
              <a:ext cx="6501866" cy="646331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…</a:t>
              </a:r>
            </a:p>
            <a:p>
              <a:r>
                <a:rPr lang="en-US" altLang="zh-CN" dirty="0">
                  <a:solidFill>
                    <a:srgbClr val="001080"/>
                  </a:solidFill>
                  <a:latin typeface="Consolas" panose="020B0609020204030204" pitchFamily="49" charset="0"/>
                </a:rPr>
                <a:t>X</a:t>
              </a:r>
              <a:r>
                <a:rPr lang="en-US" altLang="zh-CN" dirty="0">
                  <a:solidFill>
                    <a:srgbClr val="795E26"/>
                  </a:solidFill>
                  <a:latin typeface="Consolas" panose="020B0609020204030204" pitchFamily="49" charset="0"/>
                </a:rPr>
                <a:t>.merge_ures(</a:t>
              </a:r>
              <a:r>
                <a:rPr lang="en-US" altLang="zh-CN" dirty="0">
                  <a:solidFill>
                    <a:srgbClr val="001080"/>
                  </a:solidFill>
                  <a:latin typeface="Consolas" panose="020B0609020204030204" pitchFamily="49" charset="0"/>
                </a:rPr>
                <a:t>Y, Z, C</a:t>
              </a:r>
              <a:r>
                <a:rPr lang="en-US" altLang="zh-CN" dirty="0">
                  <a:solidFill>
                    <a:srgbClr val="795E26"/>
                  </a:solidFill>
                  <a:latin typeface="Consolas" panose="020B0609020204030204" pitchFamily="49" charset="0"/>
                </a:rPr>
                <a:t>)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220627B-6076-440D-9556-4A261C7A9BB0}"/>
                </a:ext>
              </a:extLst>
            </p:cNvPr>
            <p:cNvSpPr txBox="1"/>
            <p:nvPr/>
          </p:nvSpPr>
          <p:spPr>
            <a:xfrm>
              <a:off x="1052255" y="5336860"/>
              <a:ext cx="6501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i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Put the UREs </a:t>
              </a:r>
              <a:r>
                <a:rPr lang="en-US" altLang="zh-CN" dirty="0">
                  <a:solidFill>
                    <a:srgbClr val="001080"/>
                  </a:solidFill>
                  <a:latin typeface="Consolas" panose="020B0609020204030204" pitchFamily="49" charset="0"/>
                </a:rPr>
                <a:t>Y, Z, C </a:t>
              </a:r>
              <a:r>
                <a:rPr lang="en-US" altLang="zh-CN" sz="1800" b="0" i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in order, into the loop nest of </a:t>
              </a:r>
              <a:r>
                <a:rPr lang="en-US" altLang="zh-CN" dirty="0">
                  <a:solidFill>
                    <a:srgbClr val="001080"/>
                  </a:solidFill>
                  <a:latin typeface="Consolas" panose="020B0609020204030204" pitchFamily="49" charset="0"/>
                </a:rPr>
                <a:t>X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5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Kernel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150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Send the prompt in </a:t>
            </a:r>
            <a:r>
              <a:rPr lang="en-US" altLang="zh-CN" sz="2800" b="1" i="1" spc="-1" dirty="0">
                <a:solidFill>
                  <a:schemeClr val="dk1"/>
                </a:solidFill>
              </a:rPr>
              <a:t>6.txt </a:t>
            </a:r>
            <a:r>
              <a:rPr lang="en-US" altLang="zh-CN" sz="2800" spc="-1" dirty="0">
                <a:solidFill>
                  <a:schemeClr val="dk1"/>
                </a:solidFill>
              </a:rPr>
              <a:t>to fix it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Now we can run testbench to test it</a:t>
            </a:r>
          </a:p>
          <a:p>
            <a:r>
              <a:rPr lang="en-US" altLang="zh-CN" sz="2800" spc="-1" dirty="0">
                <a:solidFill>
                  <a:schemeClr val="dk1"/>
                </a:solidFill>
              </a:rPr>
              <a:t>It takes 1601 cycles</a:t>
            </a:r>
          </a:p>
          <a:p>
            <a:pPr lvl="1"/>
            <a:r>
              <a:rPr lang="en-US" altLang="zh-CN" sz="2400" spc="-1" dirty="0">
                <a:solidFill>
                  <a:schemeClr val="dk1"/>
                </a:solidFill>
              </a:rPr>
              <a:t>Average 3 cycles for each </a:t>
            </a:r>
          </a:p>
          <a:p>
            <a:pPr marL="457200" lvl="1" indent="0">
              <a:buNone/>
            </a:pPr>
            <a:r>
              <a:rPr lang="en-US" altLang="zh-CN" sz="2400" spc="-1" dirty="0">
                <a:solidFill>
                  <a:schemeClr val="dk1"/>
                </a:solidFill>
              </a:rPr>
              <a:t>mac operation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endParaRPr lang="en-US" altLang="zh-CN" sz="2800" spc="-1" dirty="0">
              <a:solidFill>
                <a:schemeClr val="dk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BC46DB-0834-DB4C-E3EF-915B78002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3" y="1615787"/>
            <a:ext cx="7772400" cy="760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CCDBD90-9D1F-A05E-8C85-61600528D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63" y="3866257"/>
            <a:ext cx="6542720" cy="2377323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58D66AAB-3F67-B61C-82B0-92452D17115F}"/>
              </a:ext>
            </a:extLst>
          </p:cNvPr>
          <p:cNvSpPr txBox="1"/>
          <p:nvPr/>
        </p:nvSpPr>
        <p:spPr>
          <a:xfrm>
            <a:off x="6908800" y="2731795"/>
            <a:ext cx="5283200" cy="954107"/>
          </a:xfrm>
          <a:custGeom>
            <a:avLst/>
            <a:gdLst>
              <a:gd name="connsiteX0" fmla="*/ 0 w 5283200"/>
              <a:gd name="connsiteY0" fmla="*/ 0 h 954107"/>
              <a:gd name="connsiteX1" fmla="*/ 5283200 w 5283200"/>
              <a:gd name="connsiteY1" fmla="*/ 0 h 954107"/>
              <a:gd name="connsiteX2" fmla="*/ 5283200 w 5283200"/>
              <a:gd name="connsiteY2" fmla="*/ 954107 h 954107"/>
              <a:gd name="connsiteX3" fmla="*/ 0 w 5283200"/>
              <a:gd name="connsiteY3" fmla="*/ 954107 h 954107"/>
              <a:gd name="connsiteX4" fmla="*/ 0 w 5283200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200" h="954107" fill="none" extrusionOk="0">
                <a:moveTo>
                  <a:pt x="0" y="0"/>
                </a:moveTo>
                <a:cubicBezTo>
                  <a:pt x="1706573" y="-52728"/>
                  <a:pt x="3321087" y="-50396"/>
                  <a:pt x="5283200" y="0"/>
                </a:cubicBezTo>
                <a:cubicBezTo>
                  <a:pt x="5271196" y="243347"/>
                  <a:pt x="5363187" y="510585"/>
                  <a:pt x="5283200" y="954107"/>
                </a:cubicBezTo>
                <a:cubicBezTo>
                  <a:pt x="3139460" y="931628"/>
                  <a:pt x="1764143" y="1024361"/>
                  <a:pt x="0" y="954107"/>
                </a:cubicBezTo>
                <a:cubicBezTo>
                  <a:pt x="36312" y="572351"/>
                  <a:pt x="-79454" y="437403"/>
                  <a:pt x="0" y="0"/>
                </a:cubicBezTo>
                <a:close/>
              </a:path>
              <a:path w="5283200" h="954107" stroke="0" extrusionOk="0">
                <a:moveTo>
                  <a:pt x="0" y="0"/>
                </a:moveTo>
                <a:cubicBezTo>
                  <a:pt x="2454991" y="-78112"/>
                  <a:pt x="3157299" y="-31176"/>
                  <a:pt x="5283200" y="0"/>
                </a:cubicBezTo>
                <a:cubicBezTo>
                  <a:pt x="5364432" y="317887"/>
                  <a:pt x="5206395" y="481010"/>
                  <a:pt x="5283200" y="954107"/>
                </a:cubicBezTo>
                <a:cubicBezTo>
                  <a:pt x="2971443" y="1053641"/>
                  <a:pt x="991813" y="1066848"/>
                  <a:pt x="0" y="954107"/>
                </a:cubicBezTo>
                <a:cubicBezTo>
                  <a:pt x="22524" y="844661"/>
                  <a:pt x="-43590" y="45595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298807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 dirty="0"/>
              <a:t>cd </a:t>
            </a:r>
            <a:r>
              <a:rPr lang="en-US" altLang="zh-CN" dirty="0"/>
              <a:t>$REPOS/</a:t>
            </a:r>
            <a:r>
              <a:rPr lang="en-US" altLang="zh-CN" dirty="0" err="1"/>
              <a:t>origen</a:t>
            </a:r>
            <a:r>
              <a:rPr lang="en-US" altLang="zh-CN" dirty="0"/>
              <a:t>/</a:t>
            </a:r>
            <a:r>
              <a:rPr lang="en-US" altLang="zh-CN" dirty="0" err="1"/>
              <a:t>gemm</a:t>
            </a:r>
            <a:endParaRPr lang="en-US" altLang="zh-CN" dirty="0"/>
          </a:p>
          <a:p>
            <a:pPr marL="457200" indent="-457200">
              <a:buFont typeface="Fira Code" pitchFamily="1" charset="0"/>
              <a:buChar char="⌨"/>
            </a:pPr>
            <a:r>
              <a:rPr lang="en-US" dirty="0"/>
              <a:t>make </a:t>
            </a:r>
            <a:r>
              <a:rPr lang="en-US" dirty="0" err="1"/>
              <a:t>gemm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79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24B68-D3FA-EF2A-902B-B94DBC6C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1599BA-2916-B661-6C25-C2C8BDF4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151</a:t>
            </a:fld>
            <a:endParaRPr lang="en-US"/>
          </a:p>
        </p:txBody>
      </p:sp>
      <p:sp>
        <p:nvSpPr>
          <p:cNvPr id="27" name="内容占位符 26">
            <a:extLst>
              <a:ext uri="{FF2B5EF4-FFF2-40B4-BE49-F238E27FC236}">
                <a16:creationId xmlns:a16="http://schemas.microsoft.com/office/drawing/2014/main" id="{533EAD53-7786-C910-5E25-287F8272D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2" y="1058862"/>
            <a:ext cx="11016821" cy="5046970"/>
          </a:xfrm>
        </p:spPr>
        <p:txBody>
          <a:bodyPr/>
          <a:lstStyle/>
          <a:p>
            <a:r>
              <a:rPr lang="en-US" altLang="zh-CN" sz="2800" spc="-1" dirty="0">
                <a:solidFill>
                  <a:schemeClr val="dk1"/>
                </a:solidFill>
              </a:rPr>
              <a:t>Although the LLM may produce logic errors in the generated code, particularly in state machine.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800" dirty="0"/>
              <a:t>LLMs demonstrate significant potential for accelerating hardware design.</a:t>
            </a:r>
          </a:p>
          <a:p>
            <a:endParaRPr lang="en-US" altLang="zh-CN" sz="2800" spc="-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altLang="zh-CN" sz="2800" spc="-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0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E770DEA1-E4B9-9327-282C-785532487D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/>
              <a:t>Thank you for listening!</a:t>
            </a:r>
            <a:endParaRPr lang="zh-CN" altLang="en-US" sz="4800" dirty="0"/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D2AA59BD-5EED-0E52-6CA9-8F73B2759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2DEF165-CF2C-0CEE-3306-54865A579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26E918-41A3-9268-9CD9-120CD86A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660E-91C8-4C8F-838A-A9ED6D4B4BDC}" type="slidenum">
              <a:rPr lang="en-US" smtClean="0"/>
              <a:t>152</a:t>
            </a:fld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D4C7EA-E4CB-CBC4-ED44-6D5DD8A068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72DFE8-3308-4DD5-B510-A99677328644}" type="datetime1">
              <a:rPr lang="en-US" smtClean="0"/>
              <a:t>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34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C537E5-3F84-4F9E-8F11-8FCED72A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Dataflow Mapping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D28BDCE-C373-46FD-8177-7293D15D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2AB631-992B-4BC4-BD80-997B99918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9147"/>
            <a:ext cx="10972800" cy="1588005"/>
          </a:xfrm>
        </p:spPr>
        <p:txBody>
          <a:bodyPr/>
          <a:lstStyle/>
          <a:p>
            <a:r>
              <a:rPr lang="en-US" altLang="zh-CN" sz="2800" b="1" dirty="0"/>
              <a:t>Space-time Transform</a:t>
            </a:r>
          </a:p>
          <a:p>
            <a:pPr lvl="1"/>
            <a:r>
              <a:rPr lang="en-US" altLang="zh-CN" sz="2400" dirty="0"/>
              <a:t> Mapping loop instances onto spatial PEs</a:t>
            </a:r>
          </a:p>
          <a:p>
            <a:pPr lvl="1"/>
            <a:r>
              <a:rPr lang="en-US" altLang="zh-CN" sz="2400" dirty="0"/>
              <a:t> Schedule instance execution in a temporal order</a:t>
            </a:r>
            <a:endParaRPr lang="zh-CN" altLang="en-US" sz="2400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0D5A036-BF4C-4CA3-A128-103DDB19BECE}"/>
              </a:ext>
            </a:extLst>
          </p:cNvPr>
          <p:cNvGrpSpPr/>
          <p:nvPr/>
        </p:nvGrpSpPr>
        <p:grpSpPr>
          <a:xfrm>
            <a:off x="1051943" y="4964504"/>
            <a:ext cx="5332089" cy="930055"/>
            <a:chOff x="1051943" y="4964504"/>
            <a:chExt cx="5332089" cy="9300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44B1F567-08A5-40FA-B524-7B575C8E758A}"/>
                    </a:ext>
                  </a:extLst>
                </p:cNvPr>
                <p:cNvSpPr txBox="1"/>
                <p:nvPr/>
              </p:nvSpPr>
              <p:spPr>
                <a:xfrm>
                  <a:off x="3213657" y="5195034"/>
                  <a:ext cx="19462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800" i="1" dirty="0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b="0" i="1"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𝑠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800" b="0" i="1" dirty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d>
                          <m:dPr>
                            <m:ctrlPr>
                              <a:rPr lang="en-US" altLang="zh-CN" sz="1800" b="0" i="1" dirty="0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b="0" i="1" dirty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altLang="zh-CN" i="1" dirty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altLang="zh-CN" b="0" i="1" dirty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altLang="zh-CN" sz="1800" i="1" dirty="0">
                    <a:latin typeface="Cambria Math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44B1F567-08A5-40FA-B524-7B575C8E7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657" y="5195034"/>
                  <a:ext cx="1946240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213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41BDD5AE-DB7B-4982-8EB4-53FB781BB137}"/>
                </a:ext>
              </a:extLst>
            </p:cNvPr>
            <p:cNvSpPr txBox="1"/>
            <p:nvPr/>
          </p:nvSpPr>
          <p:spPr>
            <a:xfrm>
              <a:off x="1051943" y="5210423"/>
              <a:ext cx="2155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Scheduling vector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58D539CA-3DC3-4723-87F7-253FA76F79DF}"/>
                    </a:ext>
                  </a:extLst>
                </p:cNvPr>
                <p:cNvSpPr txBox="1"/>
                <p:nvPr/>
              </p:nvSpPr>
              <p:spPr>
                <a:xfrm>
                  <a:off x="4582306" y="4964504"/>
                  <a:ext cx="288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58D539CA-3DC3-4723-87F7-253FA76F79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2306" y="4964504"/>
                  <a:ext cx="288032" cy="369332"/>
                </a:xfrm>
                <a:prstGeom prst="rect">
                  <a:avLst/>
                </a:prstGeom>
                <a:blipFill>
                  <a:blip r:embed="rId4"/>
                  <a:stretch>
                    <a:fillRect r="-63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1CF5CE8E-3F00-43D9-B320-FB714EFD34E8}"/>
                    </a:ext>
                  </a:extLst>
                </p:cNvPr>
                <p:cNvSpPr txBox="1"/>
                <p:nvPr/>
              </p:nvSpPr>
              <p:spPr>
                <a:xfrm>
                  <a:off x="2668317" y="5556005"/>
                  <a:ext cx="3243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Schedule point </a:t>
                  </a:r>
                  <a14:m>
                    <m:oMath xmlns:m="http://schemas.openxmlformats.org/officeDocument/2006/math">
                      <m:r>
                        <a:rPr lang="en-US" altLang="zh-CN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𝑖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,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𝑗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,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𝑘</m:t>
                      </m:r>
                      <m:r>
                        <a:rPr lang="en-US" altLang="zh-CN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a14:m>
                  <a:r>
                    <a:rPr lang="zh-CN" altLang="en-US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r>
                    <a:rPr lang="en-US" altLang="zh-CN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at time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𝑡</m:t>
                      </m:r>
                    </m:oMath>
                  </a14:m>
                  <a:endPara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1CF5CE8E-3F00-43D9-B320-FB714EFD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317" y="5556005"/>
                  <a:ext cx="3243600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1128" t="-5357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61D9FE93-E057-43F7-87FB-ECD06BD71E08}"/>
                    </a:ext>
                  </a:extLst>
                </p:cNvPr>
                <p:cNvSpPr txBox="1"/>
                <p:nvPr/>
              </p:nvSpPr>
              <p:spPr>
                <a:xfrm>
                  <a:off x="3863752" y="4964504"/>
                  <a:ext cx="288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61D9FE93-E057-43F7-87FB-ECD06BD71E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3752" y="4964504"/>
                  <a:ext cx="28803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59AFDF32-A012-44C3-AD36-6DEED0227CF3}"/>
                    </a:ext>
                  </a:extLst>
                </p:cNvPr>
                <p:cNvSpPr txBox="1"/>
                <p:nvPr/>
              </p:nvSpPr>
              <p:spPr>
                <a:xfrm>
                  <a:off x="4221017" y="4964504"/>
                  <a:ext cx="288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59AFDF32-A012-44C3-AD36-6DEED0227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1017" y="4964504"/>
                  <a:ext cx="28803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083" r="-2083" b="-14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8D9E8EBB-E376-4034-9116-8D738004749D}"/>
                    </a:ext>
                  </a:extLst>
                </p:cNvPr>
                <p:cNvSpPr txBox="1"/>
                <p:nvPr/>
              </p:nvSpPr>
              <p:spPr>
                <a:xfrm>
                  <a:off x="4874802" y="5186673"/>
                  <a:ext cx="15092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8D9E8EBB-E376-4034-9116-8D73800474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4802" y="5186673"/>
                  <a:ext cx="150923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7D49DAC-BC9B-487E-A529-E33FF9C28E92}"/>
              </a:ext>
            </a:extLst>
          </p:cNvPr>
          <p:cNvGrpSpPr/>
          <p:nvPr/>
        </p:nvGrpSpPr>
        <p:grpSpPr>
          <a:xfrm>
            <a:off x="1060401" y="3794850"/>
            <a:ext cx="4669876" cy="1166708"/>
            <a:chOff x="1060401" y="3794850"/>
            <a:chExt cx="4669876" cy="1166708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F177F120-3210-4D93-B700-069D209D105B}"/>
                </a:ext>
              </a:extLst>
            </p:cNvPr>
            <p:cNvSpPr txBox="1"/>
            <p:nvPr/>
          </p:nvSpPr>
          <p:spPr>
            <a:xfrm>
              <a:off x="1060401" y="4193081"/>
              <a:ext cx="2155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Projection matrix: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8B99BE4E-6337-42EB-B6FF-0F4873EB65E6}"/>
                    </a:ext>
                  </a:extLst>
                </p:cNvPr>
                <p:cNvSpPr txBox="1"/>
                <p:nvPr/>
              </p:nvSpPr>
              <p:spPr>
                <a:xfrm>
                  <a:off x="3215680" y="4085231"/>
                  <a:ext cx="1656184" cy="5542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𝑃</m:t>
                        </m:r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1800" i="1" dirty="0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1800" i="1" dirty="0" smtClean="0"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8B99BE4E-6337-42EB-B6FF-0F4873EB65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5680" y="4085231"/>
                  <a:ext cx="1656184" cy="554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B87C7AD1-4C28-4375-A518-592F487A9307}"/>
                    </a:ext>
                  </a:extLst>
                </p:cNvPr>
                <p:cNvSpPr txBox="1"/>
                <p:nvPr/>
              </p:nvSpPr>
              <p:spPr>
                <a:xfrm>
                  <a:off x="3791744" y="3798738"/>
                  <a:ext cx="288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B87C7AD1-4C28-4375-A518-592F487A93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744" y="3798738"/>
                  <a:ext cx="288032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07CB64DB-6310-4E7C-8D2C-F14FB3B4A9C1}"/>
                    </a:ext>
                  </a:extLst>
                </p:cNvPr>
                <p:cNvSpPr txBox="1"/>
                <p:nvPr/>
              </p:nvSpPr>
              <p:spPr>
                <a:xfrm>
                  <a:off x="4151784" y="3794850"/>
                  <a:ext cx="288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07CB64DB-6310-4E7C-8D2C-F14FB3B4A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784" y="3794850"/>
                  <a:ext cx="288032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128" r="-4255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20BEC677-F97C-46CF-A318-B8C14E6BD678}"/>
                    </a:ext>
                  </a:extLst>
                </p:cNvPr>
                <p:cNvSpPr txBox="1"/>
                <p:nvPr/>
              </p:nvSpPr>
              <p:spPr>
                <a:xfrm>
                  <a:off x="4784839" y="4028557"/>
                  <a:ext cx="7917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20BEC677-F97C-46CF-A318-B8C14E6BD6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4839" y="4028557"/>
                  <a:ext cx="79177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1EEF9539-E2EB-44A4-913F-AF0B96D77942}"/>
                    </a:ext>
                  </a:extLst>
                </p:cNvPr>
                <p:cNvSpPr txBox="1"/>
                <p:nvPr/>
              </p:nvSpPr>
              <p:spPr>
                <a:xfrm>
                  <a:off x="4784839" y="4289203"/>
                  <a:ext cx="8056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1EEF9539-E2EB-44A4-913F-AF0B96D77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4839" y="4289203"/>
                  <a:ext cx="805622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B352DEDC-DE69-44D0-ABF3-3700CC83C39D}"/>
                    </a:ext>
                  </a:extLst>
                </p:cNvPr>
                <p:cNvSpPr txBox="1"/>
                <p:nvPr/>
              </p:nvSpPr>
              <p:spPr>
                <a:xfrm>
                  <a:off x="2849957" y="4623004"/>
                  <a:ext cx="28803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Map point </a:t>
                  </a:r>
                  <a14:m>
                    <m:oMath xmlns:m="http://schemas.openxmlformats.org/officeDocument/2006/math">
                      <m:r>
                        <a:rPr lang="en-US" altLang="zh-CN" sz="16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𝑖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,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𝑗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,</m:t>
                      </m:r>
                      <m:r>
                        <a:rPr lang="en-US" altLang="zh-CN" sz="1600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𝑘</m:t>
                      </m:r>
                      <m:r>
                        <a:rPr lang="en-US" altLang="zh-CN" sz="16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a14:m>
                  <a:r>
                    <a:rPr lang="zh-CN" altLang="en-US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r>
                    <a:rPr lang="en-US" altLang="zh-CN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to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𝑥</m:t>
                      </m:r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,</m:t>
                      </m:r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𝑦</m:t>
                      </m:r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a14:m>
                  <a:endPara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B352DEDC-DE69-44D0-ABF3-3700CC83C3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9957" y="4623004"/>
                  <a:ext cx="2880320" cy="338554"/>
                </a:xfrm>
                <a:prstGeom prst="rect">
                  <a:avLst/>
                </a:prstGeom>
                <a:blipFill>
                  <a:blip r:embed="rId14"/>
                  <a:stretch>
                    <a:fillRect l="-1271" t="-5357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文本框 71">
                  <a:extLst>
                    <a:ext uri="{FF2B5EF4-FFF2-40B4-BE49-F238E27FC236}">
                      <a16:creationId xmlns:a16="http://schemas.microsoft.com/office/drawing/2014/main" id="{535663A5-9321-4A16-BA7D-F31E0D97BDE1}"/>
                    </a:ext>
                  </a:extLst>
                </p:cNvPr>
                <p:cNvSpPr txBox="1"/>
                <p:nvPr/>
              </p:nvSpPr>
              <p:spPr>
                <a:xfrm>
                  <a:off x="4511082" y="3802812"/>
                  <a:ext cx="288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2" name="文本框 71">
                  <a:extLst>
                    <a:ext uri="{FF2B5EF4-FFF2-40B4-BE49-F238E27FC236}">
                      <a16:creationId xmlns:a16="http://schemas.microsoft.com/office/drawing/2014/main" id="{535663A5-9321-4A16-BA7D-F31E0D97B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1082" y="3802812"/>
                  <a:ext cx="288032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63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0B2F56F-CF7A-49E4-90AA-21C1A794F2BB}"/>
              </a:ext>
            </a:extLst>
          </p:cNvPr>
          <p:cNvGrpSpPr/>
          <p:nvPr/>
        </p:nvGrpSpPr>
        <p:grpSpPr>
          <a:xfrm>
            <a:off x="1133131" y="2597763"/>
            <a:ext cx="5250901" cy="1193590"/>
            <a:chOff x="1133131" y="2597763"/>
            <a:chExt cx="5250901" cy="1193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8645A671-3E3B-42C9-A783-2B2DFD70AFF2}"/>
                    </a:ext>
                  </a:extLst>
                </p:cNvPr>
                <p:cNvSpPr txBox="1"/>
                <p:nvPr/>
              </p:nvSpPr>
              <p:spPr>
                <a:xfrm>
                  <a:off x="1133131" y="2597763"/>
                  <a:ext cx="5250901" cy="3815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Map each point to a new space of </a:t>
                  </a:r>
                  <a14:m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𝒙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,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𝒚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,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𝒕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a14:m>
                  <a:endPara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8645A671-3E3B-42C9-A783-2B2DFD70A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131" y="2597763"/>
                  <a:ext cx="5250901" cy="381515"/>
                </a:xfrm>
                <a:prstGeom prst="rect">
                  <a:avLst/>
                </a:prstGeom>
                <a:blipFill>
                  <a:blip r:embed="rId16"/>
                  <a:stretch>
                    <a:fillRect l="-1045" t="-7937" b="-206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19C1CB3E-E5A0-44F5-84A7-BBDD395D262A}"/>
                </a:ext>
              </a:extLst>
            </p:cNvPr>
            <p:cNvGrpSpPr/>
            <p:nvPr/>
          </p:nvGrpSpPr>
          <p:grpSpPr>
            <a:xfrm>
              <a:off x="2356045" y="2955675"/>
              <a:ext cx="2808313" cy="835678"/>
              <a:chOff x="1847527" y="5421445"/>
              <a:chExt cx="2808313" cy="8356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文本框 73">
                    <a:extLst>
                      <a:ext uri="{FF2B5EF4-FFF2-40B4-BE49-F238E27FC236}">
                        <a16:creationId xmlns:a16="http://schemas.microsoft.com/office/drawing/2014/main" id="{7B2A3DC9-459F-4F8C-9DF7-18C824A804FD}"/>
                      </a:ext>
                    </a:extLst>
                  </p:cNvPr>
                  <p:cNvSpPr txBox="1"/>
                  <p:nvPr/>
                </p:nvSpPr>
                <p:spPr>
                  <a:xfrm>
                    <a:off x="1847527" y="5421445"/>
                    <a:ext cx="1872209" cy="83567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𝑆𝑇𝑇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eqArr>
                                </m:e>
                              </m:d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4" name="文本框 73">
                    <a:extLst>
                      <a:ext uri="{FF2B5EF4-FFF2-40B4-BE49-F238E27FC236}">
                        <a16:creationId xmlns:a16="http://schemas.microsoft.com/office/drawing/2014/main" id="{7B2A3DC9-459F-4F8C-9DF7-18C824A80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7527" y="5421445"/>
                    <a:ext cx="1872209" cy="83567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5" name="右大括号 74">
                <a:extLst>
                  <a:ext uri="{FF2B5EF4-FFF2-40B4-BE49-F238E27FC236}">
                    <a16:creationId xmlns:a16="http://schemas.microsoft.com/office/drawing/2014/main" id="{8BE8BD36-E19F-47EE-AECC-A928381215F8}"/>
                  </a:ext>
                </a:extLst>
              </p:cNvPr>
              <p:cNvSpPr/>
              <p:nvPr/>
            </p:nvSpPr>
            <p:spPr>
              <a:xfrm>
                <a:off x="3644652" y="5573459"/>
                <a:ext cx="147092" cy="369332"/>
              </a:xfrm>
              <a:prstGeom prst="rightBrace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62672BFC-9FDD-4E65-BDF1-C2E8C934C58F}"/>
                  </a:ext>
                </a:extLst>
              </p:cNvPr>
              <p:cNvSpPr txBox="1"/>
              <p:nvPr/>
            </p:nvSpPr>
            <p:spPr>
              <a:xfrm>
                <a:off x="3791403" y="5567906"/>
                <a:ext cx="8644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Space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右大括号 76">
                <a:extLst>
                  <a:ext uri="{FF2B5EF4-FFF2-40B4-BE49-F238E27FC236}">
                    <a16:creationId xmlns:a16="http://schemas.microsoft.com/office/drawing/2014/main" id="{87E3510A-B9F3-4AD5-BD65-EEBE57854183}"/>
                  </a:ext>
                </a:extLst>
              </p:cNvPr>
              <p:cNvSpPr/>
              <p:nvPr/>
            </p:nvSpPr>
            <p:spPr>
              <a:xfrm>
                <a:off x="3634835" y="5950027"/>
                <a:ext cx="156567" cy="215277"/>
              </a:xfrm>
              <a:prstGeom prst="rightBrace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1969A010-0115-40E3-A724-C6D7D606CA61}"/>
                  </a:ext>
                </a:extLst>
              </p:cNvPr>
              <p:cNvSpPr txBox="1"/>
              <p:nvPr/>
            </p:nvSpPr>
            <p:spPr>
              <a:xfrm>
                <a:off x="3791403" y="5883339"/>
                <a:ext cx="8644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Time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283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C537E5-3F84-4F9E-8F11-8FCED72A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Dataflow Mapping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D28BDCE-C373-46FD-8177-7293D15D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66A464E0-5538-41F8-B57F-5B047D0182F6}"/>
              </a:ext>
            </a:extLst>
          </p:cNvPr>
          <p:cNvSpPr/>
          <p:nvPr/>
        </p:nvSpPr>
        <p:spPr>
          <a:xfrm>
            <a:off x="7612585" y="3371183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(0, 0)</a:t>
            </a: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4EAE6E85-B410-403C-9CE5-BF17B73F4D16}"/>
              </a:ext>
            </a:extLst>
          </p:cNvPr>
          <p:cNvSpPr/>
          <p:nvPr/>
        </p:nvSpPr>
        <p:spPr>
          <a:xfrm>
            <a:off x="8691577" y="3371183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(0, 1)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6E0AA631-93F7-4B1F-90EA-CFCBE8193C26}"/>
              </a:ext>
            </a:extLst>
          </p:cNvPr>
          <p:cNvSpPr/>
          <p:nvPr/>
        </p:nvSpPr>
        <p:spPr>
          <a:xfrm>
            <a:off x="9770569" y="3371183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(0, 2)</a:t>
            </a: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4B52D3AA-FE6A-4B07-A0A1-3764472C40EB}"/>
              </a:ext>
            </a:extLst>
          </p:cNvPr>
          <p:cNvSpPr/>
          <p:nvPr/>
        </p:nvSpPr>
        <p:spPr>
          <a:xfrm>
            <a:off x="7612585" y="4092797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(1, 0)</a:t>
            </a: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C7A9BEBD-0F60-4BD1-864E-FE25C45CB87E}"/>
              </a:ext>
            </a:extLst>
          </p:cNvPr>
          <p:cNvSpPr/>
          <p:nvPr/>
        </p:nvSpPr>
        <p:spPr>
          <a:xfrm>
            <a:off x="8691577" y="4092797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(1, </a:t>
            </a:r>
            <a:r>
              <a:rPr lang="en-US" sz="1800" dirty="0">
                <a:solidFill>
                  <a:schemeClr val="tx1"/>
                </a:solidFill>
              </a:rPr>
              <a:t>1)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B6DEE5-450F-42A8-AAB7-F494C6A16F14}"/>
              </a:ext>
            </a:extLst>
          </p:cNvPr>
          <p:cNvSpPr/>
          <p:nvPr/>
        </p:nvSpPr>
        <p:spPr>
          <a:xfrm>
            <a:off x="9770569" y="4092797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(1, 2)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1EDBC6EF-73D0-4EF5-AA4B-7B75B3CC6465}"/>
              </a:ext>
            </a:extLst>
          </p:cNvPr>
          <p:cNvSpPr/>
          <p:nvPr/>
        </p:nvSpPr>
        <p:spPr>
          <a:xfrm>
            <a:off x="7612585" y="481441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(2, 0)</a:t>
            </a: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38A7D6DA-AB7A-418A-8E5D-C13C3E684B8F}"/>
              </a:ext>
            </a:extLst>
          </p:cNvPr>
          <p:cNvSpPr/>
          <p:nvPr/>
        </p:nvSpPr>
        <p:spPr>
          <a:xfrm>
            <a:off x="8691577" y="481441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(2, 1)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CFD4A1C3-0706-4D3A-ABF8-6E637A9F50BC}"/>
              </a:ext>
            </a:extLst>
          </p:cNvPr>
          <p:cNvSpPr/>
          <p:nvPr/>
        </p:nvSpPr>
        <p:spPr>
          <a:xfrm>
            <a:off x="9770569" y="481441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(2, 2)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239E23E-5CE9-4732-A641-40211B53A74F}"/>
              </a:ext>
            </a:extLst>
          </p:cNvPr>
          <p:cNvSpPr txBox="1"/>
          <p:nvPr/>
        </p:nvSpPr>
        <p:spPr>
          <a:xfrm>
            <a:off x="7612585" y="5317300"/>
            <a:ext cx="2900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 Array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a00">
            <a:extLst>
              <a:ext uri="{FF2B5EF4-FFF2-40B4-BE49-F238E27FC236}">
                <a16:creationId xmlns:a16="http://schemas.microsoft.com/office/drawing/2014/main" id="{827C99A1-E35B-44D5-AF64-EBA53D44FB22}"/>
              </a:ext>
            </a:extLst>
          </p:cNvPr>
          <p:cNvSpPr txBox="1"/>
          <p:nvPr/>
        </p:nvSpPr>
        <p:spPr>
          <a:xfrm>
            <a:off x="6816351" y="3186517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cxnSp>
        <p:nvCxnSpPr>
          <p:cNvPr id="16" name="a00-&gt;point 000">
            <a:extLst>
              <a:ext uri="{FF2B5EF4-FFF2-40B4-BE49-F238E27FC236}">
                <a16:creationId xmlns:a16="http://schemas.microsoft.com/office/drawing/2014/main" id="{9377CC31-9705-4E09-8D88-65B66624871E}"/>
              </a:ext>
            </a:extLst>
          </p:cNvPr>
          <p:cNvCxnSpPr>
            <a:cxnSpLocks/>
          </p:cNvCxnSpPr>
          <p:nvPr/>
        </p:nvCxnSpPr>
        <p:spPr>
          <a:xfrm>
            <a:off x="6816351" y="3589116"/>
            <a:ext cx="796234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a00-&gt;point 000">
            <a:extLst>
              <a:ext uri="{FF2B5EF4-FFF2-40B4-BE49-F238E27FC236}">
                <a16:creationId xmlns:a16="http://schemas.microsoft.com/office/drawing/2014/main" id="{098AE090-E9AB-4BB8-B278-0D16B2B914AD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8348711" y="3589115"/>
            <a:ext cx="342866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a00-&gt;point 000">
            <a:extLst>
              <a:ext uri="{FF2B5EF4-FFF2-40B4-BE49-F238E27FC236}">
                <a16:creationId xmlns:a16="http://schemas.microsoft.com/office/drawing/2014/main" id="{F5085F88-E1BA-4C80-B773-E4A23746EDBE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9427703" y="3589115"/>
            <a:ext cx="349030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a00-&gt;point 000">
            <a:extLst>
              <a:ext uri="{FF2B5EF4-FFF2-40B4-BE49-F238E27FC236}">
                <a16:creationId xmlns:a16="http://schemas.microsoft.com/office/drawing/2014/main" id="{7B47EC42-4421-4EDD-B259-6E3F862BB4CD}"/>
              </a:ext>
            </a:extLst>
          </p:cNvPr>
          <p:cNvCxnSpPr>
            <a:cxnSpLocks/>
          </p:cNvCxnSpPr>
          <p:nvPr/>
        </p:nvCxnSpPr>
        <p:spPr>
          <a:xfrm>
            <a:off x="8348711" y="4310729"/>
            <a:ext cx="342866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a00-&gt;point 000">
            <a:extLst>
              <a:ext uri="{FF2B5EF4-FFF2-40B4-BE49-F238E27FC236}">
                <a16:creationId xmlns:a16="http://schemas.microsoft.com/office/drawing/2014/main" id="{8FDF9957-52A3-4467-AABB-802D3E126FB8}"/>
              </a:ext>
            </a:extLst>
          </p:cNvPr>
          <p:cNvCxnSpPr>
            <a:cxnSpLocks/>
          </p:cNvCxnSpPr>
          <p:nvPr/>
        </p:nvCxnSpPr>
        <p:spPr>
          <a:xfrm>
            <a:off x="9427703" y="4310729"/>
            <a:ext cx="349030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a00-&gt;point 000">
            <a:extLst>
              <a:ext uri="{FF2B5EF4-FFF2-40B4-BE49-F238E27FC236}">
                <a16:creationId xmlns:a16="http://schemas.microsoft.com/office/drawing/2014/main" id="{BD3B75FF-34C5-4C00-BC17-4DC5C612EBF0}"/>
              </a:ext>
            </a:extLst>
          </p:cNvPr>
          <p:cNvCxnSpPr>
            <a:cxnSpLocks/>
          </p:cNvCxnSpPr>
          <p:nvPr/>
        </p:nvCxnSpPr>
        <p:spPr>
          <a:xfrm>
            <a:off x="8348711" y="5035403"/>
            <a:ext cx="342866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a00-&gt;point 000">
            <a:extLst>
              <a:ext uri="{FF2B5EF4-FFF2-40B4-BE49-F238E27FC236}">
                <a16:creationId xmlns:a16="http://schemas.microsoft.com/office/drawing/2014/main" id="{B969E96B-152F-42A8-8FEE-E2AA0C8E0828}"/>
              </a:ext>
            </a:extLst>
          </p:cNvPr>
          <p:cNvCxnSpPr>
            <a:cxnSpLocks/>
          </p:cNvCxnSpPr>
          <p:nvPr/>
        </p:nvCxnSpPr>
        <p:spPr>
          <a:xfrm>
            <a:off x="9427703" y="5035403"/>
            <a:ext cx="349030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00">
            <a:extLst>
              <a:ext uri="{FF2B5EF4-FFF2-40B4-BE49-F238E27FC236}">
                <a16:creationId xmlns:a16="http://schemas.microsoft.com/office/drawing/2014/main" id="{F1960DA2-8C55-49EF-815E-F3D43B0B5A1A}"/>
              </a:ext>
            </a:extLst>
          </p:cNvPr>
          <p:cNvSpPr txBox="1"/>
          <p:nvPr/>
        </p:nvSpPr>
        <p:spPr>
          <a:xfrm>
            <a:off x="10138632" y="2691481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4" name="a00">
            <a:extLst>
              <a:ext uri="{FF2B5EF4-FFF2-40B4-BE49-F238E27FC236}">
                <a16:creationId xmlns:a16="http://schemas.microsoft.com/office/drawing/2014/main" id="{0E2890EA-CEB5-4644-A10B-EF1C0AE5619D}"/>
              </a:ext>
            </a:extLst>
          </p:cNvPr>
          <p:cNvSpPr txBox="1"/>
          <p:nvPr/>
        </p:nvSpPr>
        <p:spPr>
          <a:xfrm>
            <a:off x="9056412" y="2691481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5" name="a00">
            <a:extLst>
              <a:ext uri="{FF2B5EF4-FFF2-40B4-BE49-F238E27FC236}">
                <a16:creationId xmlns:a16="http://schemas.microsoft.com/office/drawing/2014/main" id="{F9F0E575-60A4-42E3-8FF4-3F77343BCE60}"/>
              </a:ext>
            </a:extLst>
          </p:cNvPr>
          <p:cNvSpPr txBox="1"/>
          <p:nvPr/>
        </p:nvSpPr>
        <p:spPr>
          <a:xfrm>
            <a:off x="7980648" y="2691481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6" name="a00">
            <a:extLst>
              <a:ext uri="{FF2B5EF4-FFF2-40B4-BE49-F238E27FC236}">
                <a16:creationId xmlns:a16="http://schemas.microsoft.com/office/drawing/2014/main" id="{6DA2F4A8-E32D-404D-B8AC-7E7EAD46F9F9}"/>
              </a:ext>
            </a:extLst>
          </p:cNvPr>
          <p:cNvSpPr txBox="1"/>
          <p:nvPr/>
        </p:nvSpPr>
        <p:spPr>
          <a:xfrm>
            <a:off x="6816351" y="3906930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27" name="a00-&gt;point 000">
            <a:extLst>
              <a:ext uri="{FF2B5EF4-FFF2-40B4-BE49-F238E27FC236}">
                <a16:creationId xmlns:a16="http://schemas.microsoft.com/office/drawing/2014/main" id="{66E658AF-7EF2-4EAC-BD24-6C7B5F8F6673}"/>
              </a:ext>
            </a:extLst>
          </p:cNvPr>
          <p:cNvCxnSpPr>
            <a:cxnSpLocks/>
          </p:cNvCxnSpPr>
          <p:nvPr/>
        </p:nvCxnSpPr>
        <p:spPr>
          <a:xfrm>
            <a:off x="6816351" y="4310729"/>
            <a:ext cx="796234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00">
            <a:extLst>
              <a:ext uri="{FF2B5EF4-FFF2-40B4-BE49-F238E27FC236}">
                <a16:creationId xmlns:a16="http://schemas.microsoft.com/office/drawing/2014/main" id="{BB76F201-8BCD-4B2C-8567-9AFF8A9EB8A1}"/>
              </a:ext>
            </a:extLst>
          </p:cNvPr>
          <p:cNvSpPr txBox="1"/>
          <p:nvPr/>
        </p:nvSpPr>
        <p:spPr>
          <a:xfrm>
            <a:off x="6816351" y="4629745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cxnSp>
        <p:nvCxnSpPr>
          <p:cNvPr id="29" name="a00-&gt;point 000">
            <a:extLst>
              <a:ext uri="{FF2B5EF4-FFF2-40B4-BE49-F238E27FC236}">
                <a16:creationId xmlns:a16="http://schemas.microsoft.com/office/drawing/2014/main" id="{F18D08B6-C7C1-4880-9B0B-727F15247711}"/>
              </a:ext>
            </a:extLst>
          </p:cNvPr>
          <p:cNvCxnSpPr>
            <a:cxnSpLocks/>
          </p:cNvCxnSpPr>
          <p:nvPr/>
        </p:nvCxnSpPr>
        <p:spPr>
          <a:xfrm>
            <a:off x="6816351" y="5032343"/>
            <a:ext cx="796234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a00-&gt;point 000">
            <a:extLst>
              <a:ext uri="{FF2B5EF4-FFF2-40B4-BE49-F238E27FC236}">
                <a16:creationId xmlns:a16="http://schemas.microsoft.com/office/drawing/2014/main" id="{B1B03CB2-C28D-428E-94E9-67469B8B6E1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7980648" y="3807047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a00-&gt;point 000">
            <a:extLst>
              <a:ext uri="{FF2B5EF4-FFF2-40B4-BE49-F238E27FC236}">
                <a16:creationId xmlns:a16="http://schemas.microsoft.com/office/drawing/2014/main" id="{6B986F41-9E47-436B-A1D3-FA7D17C5DE1C}"/>
              </a:ext>
            </a:extLst>
          </p:cNvPr>
          <p:cNvCxnSpPr>
            <a:cxnSpLocks/>
          </p:cNvCxnSpPr>
          <p:nvPr/>
        </p:nvCxnSpPr>
        <p:spPr>
          <a:xfrm>
            <a:off x="7980648" y="4528661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a00-&gt;point 000">
            <a:extLst>
              <a:ext uri="{FF2B5EF4-FFF2-40B4-BE49-F238E27FC236}">
                <a16:creationId xmlns:a16="http://schemas.microsoft.com/office/drawing/2014/main" id="{D0E9DBB8-5EC7-4D87-B265-2E2A9F34AEB0}"/>
              </a:ext>
            </a:extLst>
          </p:cNvPr>
          <p:cNvCxnSpPr>
            <a:cxnSpLocks/>
          </p:cNvCxnSpPr>
          <p:nvPr/>
        </p:nvCxnSpPr>
        <p:spPr>
          <a:xfrm>
            <a:off x="9059640" y="3807047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a00-&gt;point 000">
            <a:extLst>
              <a:ext uri="{FF2B5EF4-FFF2-40B4-BE49-F238E27FC236}">
                <a16:creationId xmlns:a16="http://schemas.microsoft.com/office/drawing/2014/main" id="{349EE220-86EE-43FF-9A84-71DE57BA3321}"/>
              </a:ext>
            </a:extLst>
          </p:cNvPr>
          <p:cNvCxnSpPr>
            <a:cxnSpLocks/>
          </p:cNvCxnSpPr>
          <p:nvPr/>
        </p:nvCxnSpPr>
        <p:spPr>
          <a:xfrm>
            <a:off x="9059640" y="4528661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a00-&gt;point 000">
            <a:extLst>
              <a:ext uri="{FF2B5EF4-FFF2-40B4-BE49-F238E27FC236}">
                <a16:creationId xmlns:a16="http://schemas.microsoft.com/office/drawing/2014/main" id="{64F59B32-E196-4565-8BCD-E159A8A5C673}"/>
              </a:ext>
            </a:extLst>
          </p:cNvPr>
          <p:cNvCxnSpPr>
            <a:cxnSpLocks/>
          </p:cNvCxnSpPr>
          <p:nvPr/>
        </p:nvCxnSpPr>
        <p:spPr>
          <a:xfrm>
            <a:off x="10140952" y="3807047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a00-&gt;point 000">
            <a:extLst>
              <a:ext uri="{FF2B5EF4-FFF2-40B4-BE49-F238E27FC236}">
                <a16:creationId xmlns:a16="http://schemas.microsoft.com/office/drawing/2014/main" id="{A4671454-9AAD-431C-B8E7-D6AA7EA278C7}"/>
              </a:ext>
            </a:extLst>
          </p:cNvPr>
          <p:cNvCxnSpPr>
            <a:cxnSpLocks/>
          </p:cNvCxnSpPr>
          <p:nvPr/>
        </p:nvCxnSpPr>
        <p:spPr>
          <a:xfrm>
            <a:off x="10140952" y="4528661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58A22492-FD20-4235-8D27-0D4D181FE21B}"/>
              </a:ext>
            </a:extLst>
          </p:cNvPr>
          <p:cNvCxnSpPr/>
          <p:nvPr/>
        </p:nvCxnSpPr>
        <p:spPr bwMode="auto">
          <a:xfrm flipV="1">
            <a:off x="7618749" y="3379205"/>
            <a:ext cx="723798" cy="418856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86CF3DC6-C4FA-46F1-A1A1-096741F9579C}"/>
              </a:ext>
            </a:extLst>
          </p:cNvPr>
          <p:cNvCxnSpPr/>
          <p:nvPr/>
        </p:nvCxnSpPr>
        <p:spPr bwMode="auto">
          <a:xfrm flipV="1">
            <a:off x="7619981" y="3383510"/>
            <a:ext cx="1801287" cy="1133103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D242BC72-FE66-41FF-9054-3E7BFFCB7CA0}"/>
              </a:ext>
            </a:extLst>
          </p:cNvPr>
          <p:cNvCxnSpPr/>
          <p:nvPr/>
        </p:nvCxnSpPr>
        <p:spPr bwMode="auto">
          <a:xfrm flipV="1">
            <a:off x="7612585" y="3379205"/>
            <a:ext cx="2894110" cy="187107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9" name="a00-&gt;point 000">
            <a:extLst>
              <a:ext uri="{FF2B5EF4-FFF2-40B4-BE49-F238E27FC236}">
                <a16:creationId xmlns:a16="http://schemas.microsoft.com/office/drawing/2014/main" id="{A883D971-F2BC-424D-9F18-B90428686C06}"/>
              </a:ext>
            </a:extLst>
          </p:cNvPr>
          <p:cNvCxnSpPr>
            <a:cxnSpLocks/>
            <a:stCxn id="25" idx="1"/>
          </p:cNvCxnSpPr>
          <p:nvPr/>
        </p:nvCxnSpPr>
        <p:spPr>
          <a:xfrm>
            <a:off x="7980648" y="2876147"/>
            <a:ext cx="0" cy="495036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a00-&gt;point 000">
            <a:extLst>
              <a:ext uri="{FF2B5EF4-FFF2-40B4-BE49-F238E27FC236}">
                <a16:creationId xmlns:a16="http://schemas.microsoft.com/office/drawing/2014/main" id="{037470A3-0A13-4B1B-9D3B-3892A76E820D}"/>
              </a:ext>
            </a:extLst>
          </p:cNvPr>
          <p:cNvCxnSpPr>
            <a:cxnSpLocks/>
            <a:stCxn id="24" idx="1"/>
          </p:cNvCxnSpPr>
          <p:nvPr/>
        </p:nvCxnSpPr>
        <p:spPr>
          <a:xfrm>
            <a:off x="9056412" y="2876147"/>
            <a:ext cx="3228" cy="495036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a00-&gt;point 000">
            <a:extLst>
              <a:ext uri="{FF2B5EF4-FFF2-40B4-BE49-F238E27FC236}">
                <a16:creationId xmlns:a16="http://schemas.microsoft.com/office/drawing/2014/main" id="{7ACBFEB3-07DC-455B-9358-C2484D5F4654}"/>
              </a:ext>
            </a:extLst>
          </p:cNvPr>
          <p:cNvCxnSpPr>
            <a:cxnSpLocks/>
            <a:stCxn id="23" idx="1"/>
          </p:cNvCxnSpPr>
          <p:nvPr/>
        </p:nvCxnSpPr>
        <p:spPr>
          <a:xfrm>
            <a:off x="10138632" y="2876147"/>
            <a:ext cx="2320" cy="495036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96B26922-5170-4221-86C7-FC8E35D46306}"/>
              </a:ext>
            </a:extLst>
          </p:cNvPr>
          <p:cNvSpPr txBox="1"/>
          <p:nvPr/>
        </p:nvSpPr>
        <p:spPr>
          <a:xfrm>
            <a:off x="7044545" y="3653800"/>
            <a:ext cx="56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k=0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9AEFBFE-77B9-44A5-9CE3-9E6E132D59DD}"/>
              </a:ext>
            </a:extLst>
          </p:cNvPr>
          <p:cNvSpPr txBox="1"/>
          <p:nvPr/>
        </p:nvSpPr>
        <p:spPr>
          <a:xfrm>
            <a:off x="7044545" y="4379382"/>
            <a:ext cx="56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k=0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8AE78DD-D271-448A-AD87-0851D859A5B9}"/>
              </a:ext>
            </a:extLst>
          </p:cNvPr>
          <p:cNvSpPr txBox="1"/>
          <p:nvPr/>
        </p:nvSpPr>
        <p:spPr>
          <a:xfrm>
            <a:off x="7042067" y="5099369"/>
            <a:ext cx="57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k=0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00">
            <a:extLst>
              <a:ext uri="{FF2B5EF4-FFF2-40B4-BE49-F238E27FC236}">
                <a16:creationId xmlns:a16="http://schemas.microsoft.com/office/drawing/2014/main" id="{685F4E07-C33D-472B-861B-A00544BE8581}"/>
              </a:ext>
            </a:extLst>
          </p:cNvPr>
          <p:cNvSpPr txBox="1"/>
          <p:nvPr/>
        </p:nvSpPr>
        <p:spPr>
          <a:xfrm>
            <a:off x="6811149" y="3189336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6" name="a00">
            <a:extLst>
              <a:ext uri="{FF2B5EF4-FFF2-40B4-BE49-F238E27FC236}">
                <a16:creationId xmlns:a16="http://schemas.microsoft.com/office/drawing/2014/main" id="{CF7457A7-9B8E-4E08-B4EE-F7E6FFE15828}"/>
              </a:ext>
            </a:extLst>
          </p:cNvPr>
          <p:cNvSpPr txBox="1"/>
          <p:nvPr/>
        </p:nvSpPr>
        <p:spPr>
          <a:xfrm>
            <a:off x="6816080" y="3187927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7" name="a00">
            <a:extLst>
              <a:ext uri="{FF2B5EF4-FFF2-40B4-BE49-F238E27FC236}">
                <a16:creationId xmlns:a16="http://schemas.microsoft.com/office/drawing/2014/main" id="{3647CAC0-B85B-4E57-9DD0-4A4B9BFDD660}"/>
              </a:ext>
            </a:extLst>
          </p:cNvPr>
          <p:cNvSpPr txBox="1"/>
          <p:nvPr/>
        </p:nvSpPr>
        <p:spPr>
          <a:xfrm>
            <a:off x="6816080" y="3904111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D2604AD-008A-4C3D-9E0B-EC61583ECD39}"/>
              </a:ext>
            </a:extLst>
          </p:cNvPr>
          <p:cNvSpPr txBox="1"/>
          <p:nvPr/>
        </p:nvSpPr>
        <p:spPr>
          <a:xfrm>
            <a:off x="7042684" y="3653180"/>
            <a:ext cx="5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k=1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939A325-B7AD-4182-85A8-241884F1B6A7}"/>
              </a:ext>
            </a:extLst>
          </p:cNvPr>
          <p:cNvSpPr txBox="1"/>
          <p:nvPr/>
        </p:nvSpPr>
        <p:spPr>
          <a:xfrm>
            <a:off x="7043035" y="4379193"/>
            <a:ext cx="70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k=1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6E77569-B210-4C90-9AC2-42EE1932B836}"/>
              </a:ext>
            </a:extLst>
          </p:cNvPr>
          <p:cNvSpPr txBox="1"/>
          <p:nvPr/>
        </p:nvSpPr>
        <p:spPr>
          <a:xfrm>
            <a:off x="7042066" y="3652971"/>
            <a:ext cx="57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k=2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a00">
            <a:extLst>
              <a:ext uri="{FF2B5EF4-FFF2-40B4-BE49-F238E27FC236}">
                <a16:creationId xmlns:a16="http://schemas.microsoft.com/office/drawing/2014/main" id="{D603462D-A146-43C2-9DB1-C7B13C9EDB1F}"/>
              </a:ext>
            </a:extLst>
          </p:cNvPr>
          <p:cNvSpPr txBox="1"/>
          <p:nvPr/>
        </p:nvSpPr>
        <p:spPr>
          <a:xfrm>
            <a:off x="7980648" y="2690857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2" name="a00">
            <a:extLst>
              <a:ext uri="{FF2B5EF4-FFF2-40B4-BE49-F238E27FC236}">
                <a16:creationId xmlns:a16="http://schemas.microsoft.com/office/drawing/2014/main" id="{6912792F-9F05-4F25-AB65-2B41BE4B49C9}"/>
              </a:ext>
            </a:extLst>
          </p:cNvPr>
          <p:cNvSpPr txBox="1"/>
          <p:nvPr/>
        </p:nvSpPr>
        <p:spPr>
          <a:xfrm>
            <a:off x="9056412" y="2690857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3" name="a00">
            <a:extLst>
              <a:ext uri="{FF2B5EF4-FFF2-40B4-BE49-F238E27FC236}">
                <a16:creationId xmlns:a16="http://schemas.microsoft.com/office/drawing/2014/main" id="{6CDF58C2-B520-447E-94D1-36D867BD5196}"/>
              </a:ext>
            </a:extLst>
          </p:cNvPr>
          <p:cNvSpPr txBox="1"/>
          <p:nvPr/>
        </p:nvSpPr>
        <p:spPr>
          <a:xfrm>
            <a:off x="7980648" y="2697152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02D1950-3CBB-421C-92C1-C22E72829946}"/>
              </a:ext>
            </a:extLst>
          </p:cNvPr>
          <p:cNvSpPr txBox="1"/>
          <p:nvPr/>
        </p:nvSpPr>
        <p:spPr>
          <a:xfrm>
            <a:off x="1055440" y="2537892"/>
            <a:ext cx="538824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onsolas" panose="020B0609020204030204" pitchFamily="49" charset="0"/>
              </a:rPr>
              <a:t>PE(0,0) t=0:</a:t>
            </a:r>
          </a:p>
          <a:p>
            <a:r>
              <a:rPr lang="en-US" altLang="zh-CN" b="1" dirty="0">
                <a:latin typeface="Consolas" panose="020B0609020204030204" pitchFamily="49" charset="0"/>
              </a:rPr>
              <a:t>  </a:t>
            </a:r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</a:rPr>
              <a:t>Map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a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000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b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Y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000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0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Z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000</a:t>
            </a:r>
            <a:endParaRPr lang="en-US" altLang="zh-CN" dirty="0">
              <a:solidFill>
                <a:srgbClr val="001080"/>
              </a:solidFill>
              <a:latin typeface="Consolas" panose="020B0609020204030204" pitchFamily="49" charset="0"/>
            </a:endParaRPr>
          </a:p>
          <a:p>
            <a:endParaRPr lang="en-US" altLang="zh-CN" sz="1000" b="1" dirty="0">
              <a:latin typeface="Consolas" panose="020B0609020204030204" pitchFamily="49" charset="0"/>
            </a:endParaRPr>
          </a:p>
          <a:p>
            <a:r>
              <a:rPr lang="en-US" altLang="zh-CN" sz="2000" b="1" dirty="0">
                <a:latin typeface="Consolas" panose="020B0609020204030204" pitchFamily="49" charset="0"/>
              </a:rPr>
              <a:t>PE(0,0) t=1:</a:t>
            </a:r>
          </a:p>
          <a:p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  <a:ea typeface="微软雅黑" panose="020B0503020204020204" pitchFamily="34" charset="-122"/>
              </a:rPr>
              <a:t>  </a:t>
            </a:r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</a:rPr>
              <a:t>Map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a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01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001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b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10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Y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001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Z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000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Z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001</a:t>
            </a:r>
          </a:p>
          <a:p>
            <a:r>
              <a:rPr lang="en-US" altLang="zh-CN" b="1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   </a:t>
            </a:r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</a:rPr>
              <a:t>Map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000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010</a:t>
            </a:r>
            <a:r>
              <a:rPr lang="en-US" altLang="zh-CN" dirty="0">
                <a:solidFill>
                  <a:srgbClr val="795E26"/>
                </a:solidFill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795E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(reuse of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a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</a:t>
            </a:r>
            <a:r>
              <a:rPr lang="en-US" altLang="zh-CN" dirty="0">
                <a:solidFill>
                  <a:srgbClr val="795E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)</a:t>
            </a:r>
          </a:p>
          <a:p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</a:rPr>
              <a:t>  Map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000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100</a:t>
            </a:r>
            <a:r>
              <a:rPr lang="en-US" altLang="zh-CN" dirty="0">
                <a:solidFill>
                  <a:srgbClr val="795E26"/>
                </a:solidFill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795E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(reuse of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b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</a:t>
            </a:r>
            <a:r>
              <a:rPr lang="en-US" altLang="zh-CN" dirty="0">
                <a:solidFill>
                  <a:srgbClr val="795E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)</a:t>
            </a:r>
          </a:p>
          <a:p>
            <a:endParaRPr lang="en-US" altLang="zh-CN" sz="1000" dirty="0">
              <a:solidFill>
                <a:srgbClr val="795E26"/>
              </a:solidFill>
              <a:latin typeface="Consolas" panose="020B0609020204030204" pitchFamily="49" charset="0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Consolas" panose="020B0609020204030204" pitchFamily="49" charset="0"/>
              </a:rPr>
              <a:t>PE(0,0) t=2:</a:t>
            </a:r>
          </a:p>
          <a:p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  <a:ea typeface="微软雅黑" panose="020B0503020204020204" pitchFamily="34" charset="-122"/>
              </a:rPr>
              <a:t>  </a:t>
            </a:r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</a:rPr>
              <a:t>Map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a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02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002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b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20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Y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002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Z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001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Z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002</a:t>
            </a:r>
          </a:p>
          <a:p>
            <a:r>
              <a:rPr lang="en-US" altLang="zh-CN" b="1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   </a:t>
            </a:r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</a:rPr>
              <a:t>Map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001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011</a:t>
            </a:r>
            <a:r>
              <a:rPr lang="en-US" altLang="zh-CN" dirty="0">
                <a:solidFill>
                  <a:srgbClr val="795E26"/>
                </a:solidFill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795E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(reuse of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a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01</a:t>
            </a:r>
            <a:r>
              <a:rPr lang="en-US" altLang="zh-CN" dirty="0">
                <a:solidFill>
                  <a:srgbClr val="795E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)</a:t>
            </a:r>
          </a:p>
          <a:p>
            <a:r>
              <a:rPr lang="en-US" altLang="zh-CN" b="1" dirty="0">
                <a:solidFill>
                  <a:srgbClr val="001080"/>
                </a:solidFill>
                <a:latin typeface="Consolas" panose="020B0609020204030204" pitchFamily="49" charset="0"/>
              </a:rPr>
              <a:t>  Map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001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101</a:t>
            </a:r>
            <a:r>
              <a:rPr lang="en-US" altLang="zh-CN" dirty="0">
                <a:solidFill>
                  <a:srgbClr val="795E26"/>
                </a:solidFill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795E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(reuse of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b</a:t>
            </a:r>
            <a:r>
              <a:rPr lang="en-US" altLang="zh-CN" baseline="-25000" dirty="0">
                <a:solidFill>
                  <a:srgbClr val="001080"/>
                </a:solidFill>
                <a:latin typeface="Consolas" panose="020B0609020204030204" pitchFamily="49" charset="0"/>
              </a:rPr>
              <a:t>10</a:t>
            </a:r>
            <a:r>
              <a:rPr lang="en-US" altLang="zh-CN" dirty="0">
                <a:solidFill>
                  <a:srgbClr val="795E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)</a:t>
            </a:r>
            <a:endParaRPr lang="en-US" altLang="zh-CN" dirty="0">
              <a:solidFill>
                <a:srgbClr val="001080"/>
              </a:solidFill>
              <a:latin typeface="Consolas" panose="020B0609020204030204" pitchFamily="49" charset="0"/>
            </a:endParaRPr>
          </a:p>
        </p:txBody>
      </p:sp>
      <p:sp>
        <p:nvSpPr>
          <p:cNvPr id="58" name="内容占位符 3">
            <a:extLst>
              <a:ext uri="{FF2B5EF4-FFF2-40B4-BE49-F238E27FC236}">
                <a16:creationId xmlns:a16="http://schemas.microsoft.com/office/drawing/2014/main" id="{8158899F-499B-46E7-ABBE-7CD741161862}"/>
              </a:ext>
            </a:extLst>
          </p:cNvPr>
          <p:cNvSpPr txBox="1">
            <a:spLocks/>
          </p:cNvSpPr>
          <p:nvPr/>
        </p:nvSpPr>
        <p:spPr>
          <a:xfrm>
            <a:off x="609600" y="1109147"/>
            <a:ext cx="10972800" cy="1588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Space-time Transform</a:t>
            </a:r>
          </a:p>
          <a:p>
            <a:pPr lvl="1"/>
            <a:r>
              <a:rPr lang="en-US" altLang="zh-CN" sz="2400" dirty="0"/>
              <a:t> Mapping loop instances onto spatial PEs</a:t>
            </a:r>
          </a:p>
          <a:p>
            <a:pPr lvl="1"/>
            <a:r>
              <a:rPr lang="en-US" altLang="zh-CN" sz="2400" dirty="0"/>
              <a:t> Schedule instance execution in a temporal order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35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12318 4.81481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2.91667E-6 0.1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18 4.81481E-6 L 0.21185 4.81481E-6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12357 1.85185E-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2318 -0.00023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2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15 L 2.91667E-6 0.25579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7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2.91667E-6 0.15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1.875E-6 0.15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23" grpId="0"/>
      <p:bldP spid="24" grpId="0"/>
      <p:bldP spid="24" grpId="1"/>
      <p:bldP spid="25" grpId="0"/>
      <p:bldP spid="25" grpId="1"/>
      <p:bldP spid="25" grpId="2"/>
      <p:bldP spid="26" grpId="0"/>
      <p:bldP spid="26" grpId="1"/>
      <p:bldP spid="28" grpId="0"/>
      <p:bldP spid="42" grpId="0"/>
      <p:bldP spid="42" grpId="1"/>
      <p:bldP spid="43" grpId="0"/>
      <p:bldP spid="43" grpId="1"/>
      <p:bldP spid="44" grpId="0"/>
      <p:bldP spid="45" grpId="0"/>
      <p:bldP spid="45" grpId="1"/>
      <p:bldP spid="46" grpId="0"/>
      <p:bldP spid="47" grpId="0"/>
      <p:bldP spid="48" grpId="0"/>
      <p:bldP spid="48" grpId="1"/>
      <p:bldP spid="49" grpId="0"/>
      <p:bldP spid="50" grpId="0"/>
      <p:bldP spid="51" grpId="0"/>
      <p:bldP spid="51" grpId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5CE052-E212-4D2B-AEBE-85D77FBE6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Dataflow Mapping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13A167C-289D-4966-9419-196A1819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447391-29D1-49D8-9BF2-48F1087F6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46126"/>
            <a:ext cx="7646640" cy="487898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/>
              <a:t>Specify space-time transform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F90F6E-A285-4F49-A27A-5581E09E1520}"/>
              </a:ext>
            </a:extLst>
          </p:cNvPr>
          <p:cNvSpPr txBox="1"/>
          <p:nvPr/>
        </p:nvSpPr>
        <p:spPr>
          <a:xfrm>
            <a:off x="1415480" y="2708920"/>
            <a:ext cx="6498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Specification</a:t>
            </a:r>
            <a:endParaRPr lang="zh-CN" altLang="en-US" sz="2000" dirty="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DEB10D6-6E5B-4828-A71A-A270DC93F8A6}"/>
              </a:ext>
            </a:extLst>
          </p:cNvPr>
          <p:cNvSpPr txBox="1"/>
          <p:nvPr/>
        </p:nvSpPr>
        <p:spPr>
          <a:xfrm>
            <a:off x="1412296" y="2062589"/>
            <a:ext cx="6501866" cy="64633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…</a:t>
            </a:r>
          </a:p>
          <a:p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dirty="0">
                <a:solidFill>
                  <a:srgbClr val="795E26"/>
                </a:solidFill>
                <a:latin typeface="Consolas" panose="020B0609020204030204" pitchFamily="49" charset="0"/>
              </a:rPr>
              <a:t>.space_time_transform(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j, i</a:t>
            </a:r>
            <a:r>
              <a:rPr lang="en-US" altLang="zh-CN" dirty="0">
                <a:solidFill>
                  <a:srgbClr val="795E26"/>
                </a:solidFill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5A29F8-F1D7-4F2F-BC70-3307ADFD01D9}"/>
              </a:ext>
            </a:extLst>
          </p:cNvPr>
          <p:cNvSpPr txBox="1"/>
          <p:nvPr/>
        </p:nvSpPr>
        <p:spPr>
          <a:xfrm>
            <a:off x="1415480" y="5106383"/>
            <a:ext cx="6498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Specification (Equivalent version) 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936893D-6225-441E-B6FE-352F91905DAE}"/>
              </a:ext>
            </a:extLst>
          </p:cNvPr>
          <p:cNvSpPr txBox="1"/>
          <p:nvPr/>
        </p:nvSpPr>
        <p:spPr>
          <a:xfrm>
            <a:off x="1412296" y="3629055"/>
            <a:ext cx="6501866" cy="147732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dirty="0">
                <a:solidFill>
                  <a:srgbClr val="795E26"/>
                </a:solidFill>
                <a:latin typeface="Consolas" panose="020B0609020204030204" pitchFamily="49" charset="0"/>
              </a:rPr>
              <a:t>.space_time_transform(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{k, j, i}</a:t>
            </a:r>
          </a:p>
          <a:p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			 {t, y, x},</a:t>
            </a:r>
          </a:p>
          <a:p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			 {1, 1, 1,</a:t>
            </a:r>
          </a:p>
          <a:p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			  0, 1, 0,</a:t>
            </a:r>
          </a:p>
          <a:p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			  0, 0, 1}</a:t>
            </a:r>
            <a:r>
              <a:rPr lang="en-US" altLang="zh-CN" dirty="0">
                <a:solidFill>
                  <a:srgbClr val="795E26"/>
                </a:solidFill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4F8B528-B5D3-4651-B128-27EFA8FFAC7E}"/>
              </a:ext>
            </a:extLst>
          </p:cNvPr>
          <p:cNvSpPr txBox="1"/>
          <p:nvPr/>
        </p:nvSpPr>
        <p:spPr>
          <a:xfrm>
            <a:off x="609599" y="3228945"/>
            <a:ext cx="7304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Scheduled STT: 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59FB64-45F8-4E90-9410-F604E9733B1D}"/>
              </a:ext>
            </a:extLst>
          </p:cNvPr>
          <p:cNvSpPr txBox="1"/>
          <p:nvPr/>
        </p:nvSpPr>
        <p:spPr>
          <a:xfrm>
            <a:off x="5735960" y="36370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loops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44D104F-D8C7-4C68-88D6-3C91C212E4BA}"/>
              </a:ext>
            </a:extLst>
          </p:cNvPr>
          <p:cNvSpPr txBox="1"/>
          <p:nvPr/>
        </p:nvSpPr>
        <p:spPr>
          <a:xfrm>
            <a:off x="5735960" y="39401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Destination loops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D93538-4998-4C22-A4A9-81C95C4A75E9}"/>
              </a:ext>
            </a:extLst>
          </p:cNvPr>
          <p:cNvSpPr txBox="1"/>
          <p:nvPr/>
        </p:nvSpPr>
        <p:spPr>
          <a:xfrm>
            <a:off x="5735959" y="4293762"/>
            <a:ext cx="2178199" cy="46535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 matrix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EAFD9C-68FE-43E5-AC95-62CF18F9E0F3}"/>
              </a:ext>
            </a:extLst>
          </p:cNvPr>
          <p:cNvSpPr txBox="1"/>
          <p:nvPr/>
        </p:nvSpPr>
        <p:spPr>
          <a:xfrm>
            <a:off x="5735960" y="4714449"/>
            <a:ext cx="217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Scheduling vector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5EBED0-15FD-4909-8EDD-8EC0FBB5FC7C}"/>
              </a:ext>
            </a:extLst>
          </p:cNvPr>
          <p:cNvSpPr txBox="1"/>
          <p:nvPr/>
        </p:nvSpPr>
        <p:spPr>
          <a:xfrm>
            <a:off x="609598" y="1648251"/>
            <a:ext cx="7304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Unscheduled STT: 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A8A69A-2862-4A50-8850-1A4AA52F5BC5}"/>
              </a:ext>
            </a:extLst>
          </p:cNvPr>
          <p:cNvSpPr txBox="1"/>
          <p:nvPr/>
        </p:nvSpPr>
        <p:spPr>
          <a:xfrm>
            <a:off x="5090399" y="2336393"/>
            <a:ext cx="282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Specify only space loops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30076D-1158-4AEF-8686-3D30A163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Dataflow Mapping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369F7AD-8155-4A9D-BB7C-5884B4DD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2AB567-22F1-46BA-8584-F38FA33E9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676" y="1713666"/>
            <a:ext cx="4749300" cy="838077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Keeping input A stationary</a:t>
            </a:r>
          </a:p>
          <a:p>
            <a:pPr lvl="1"/>
            <a:r>
              <a:rPr lang="en-US" altLang="zh-CN" sz="2000" b="0" dirty="0"/>
              <a:t> </a:t>
            </a:r>
            <a:r>
              <a:rPr lang="en-US" altLang="zh-CN" sz="2000" dirty="0">
                <a:solidFill>
                  <a:srgbClr val="795E26"/>
                </a:solidFill>
                <a:latin typeface="Consolas" panose="020B0609020204030204" pitchFamily="49" charset="0"/>
              </a:rPr>
              <a:t>space_time_transform(</a:t>
            </a:r>
            <a:r>
              <a:rPr lang="en-US" altLang="zh-CN" sz="2000" dirty="0">
                <a:solidFill>
                  <a:srgbClr val="001080"/>
                </a:solidFill>
                <a:latin typeface="Consolas" panose="020B0609020204030204" pitchFamily="49" charset="0"/>
              </a:rPr>
              <a:t>k, i</a:t>
            </a:r>
            <a:r>
              <a:rPr lang="en-US" altLang="zh-CN" sz="2000" dirty="0">
                <a:solidFill>
                  <a:srgbClr val="795E26"/>
                </a:solidFill>
                <a:latin typeface="Consolas" panose="020B0609020204030204" pitchFamily="49" charset="0"/>
              </a:rPr>
              <a:t>)</a:t>
            </a:r>
            <a:endParaRPr lang="zh-CN" altLang="en-US" sz="2000" b="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BC1A16-9176-4872-907F-9322ABD3F29F}"/>
              </a:ext>
            </a:extLst>
          </p:cNvPr>
          <p:cNvSpPr txBox="1"/>
          <p:nvPr/>
        </p:nvSpPr>
        <p:spPr>
          <a:xfrm>
            <a:off x="623392" y="1118609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Exploring dataflow designs using space-time transform 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内容占位符 3">
            <a:extLst>
              <a:ext uri="{FF2B5EF4-FFF2-40B4-BE49-F238E27FC236}">
                <a16:creationId xmlns:a16="http://schemas.microsoft.com/office/drawing/2014/main" id="{09583799-2950-41A5-B4AE-CF6CD2EF67BF}"/>
              </a:ext>
            </a:extLst>
          </p:cNvPr>
          <p:cNvSpPr txBox="1">
            <a:spLocks/>
          </p:cNvSpPr>
          <p:nvPr/>
        </p:nvSpPr>
        <p:spPr>
          <a:xfrm>
            <a:off x="6404801" y="1713666"/>
            <a:ext cx="4404656" cy="838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914377"/>
            <a:r>
              <a:rPr lang="en-US" altLang="zh-CN" sz="2400" b="0" dirty="0">
                <a:latin typeface="Arial" panose="020B0604020202020204" pitchFamily="34" charset="0"/>
                <a:ea typeface="等线" panose="02010600030101010101" pitchFamily="2" charset="-122"/>
              </a:rPr>
              <a:t>Keeping input B stationary</a:t>
            </a:r>
          </a:p>
          <a:p>
            <a:pPr lvl="1"/>
            <a:r>
              <a:rPr lang="en-US" altLang="zh-CN" sz="2000" dirty="0"/>
              <a:t> </a:t>
            </a:r>
            <a:r>
              <a:rPr lang="en-US" altLang="zh-CN" sz="2000" dirty="0">
                <a:solidFill>
                  <a:srgbClr val="795E26"/>
                </a:solidFill>
                <a:latin typeface="Consolas" panose="020B0609020204030204" pitchFamily="49" charset="0"/>
              </a:rPr>
              <a:t>space_time_transform(</a:t>
            </a:r>
            <a:r>
              <a:rPr lang="en-US" altLang="zh-CN" sz="2000" dirty="0">
                <a:solidFill>
                  <a:srgbClr val="001080"/>
                </a:solidFill>
                <a:latin typeface="Consolas" panose="020B0609020204030204" pitchFamily="49" charset="0"/>
              </a:rPr>
              <a:t>k, j</a:t>
            </a:r>
            <a:r>
              <a:rPr lang="en-US" altLang="zh-CN" sz="2000" dirty="0">
                <a:solidFill>
                  <a:srgbClr val="795E26"/>
                </a:solidFill>
                <a:latin typeface="Consolas" panose="020B0609020204030204" pitchFamily="49" charset="0"/>
              </a:rPr>
              <a:t>)</a:t>
            </a:r>
            <a:endParaRPr lang="zh-CN" altLang="en-US" sz="2000" dirty="0"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10" name="Rectangle 23">
            <a:extLst>
              <a:ext uri="{FF2B5EF4-FFF2-40B4-BE49-F238E27FC236}">
                <a16:creationId xmlns:a16="http://schemas.microsoft.com/office/drawing/2014/main" id="{68AC2803-2F15-4F95-B388-7954B3CCE8C4}"/>
              </a:ext>
            </a:extLst>
          </p:cNvPr>
          <p:cNvSpPr/>
          <p:nvPr/>
        </p:nvSpPr>
        <p:spPr>
          <a:xfrm>
            <a:off x="7528137" y="3346548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(0, 0)</a:t>
            </a:r>
          </a:p>
        </p:txBody>
      </p:sp>
      <p:sp>
        <p:nvSpPr>
          <p:cNvPr id="111" name="Rectangle 23">
            <a:extLst>
              <a:ext uri="{FF2B5EF4-FFF2-40B4-BE49-F238E27FC236}">
                <a16:creationId xmlns:a16="http://schemas.microsoft.com/office/drawing/2014/main" id="{D2788E73-F288-4E29-84AE-E5AC8755C326}"/>
              </a:ext>
            </a:extLst>
          </p:cNvPr>
          <p:cNvSpPr/>
          <p:nvPr/>
        </p:nvSpPr>
        <p:spPr>
          <a:xfrm>
            <a:off x="8607129" y="334667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(0, 1)</a:t>
            </a:r>
          </a:p>
        </p:txBody>
      </p:sp>
      <p:sp>
        <p:nvSpPr>
          <p:cNvPr id="163" name="Rectangle 23">
            <a:extLst>
              <a:ext uri="{FF2B5EF4-FFF2-40B4-BE49-F238E27FC236}">
                <a16:creationId xmlns:a16="http://schemas.microsoft.com/office/drawing/2014/main" id="{327D8232-EBEE-4462-B43D-C69E701A5A11}"/>
              </a:ext>
            </a:extLst>
          </p:cNvPr>
          <p:cNvSpPr/>
          <p:nvPr/>
        </p:nvSpPr>
        <p:spPr>
          <a:xfrm>
            <a:off x="9686121" y="334667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(0, 2)</a:t>
            </a:r>
          </a:p>
        </p:txBody>
      </p:sp>
      <p:sp>
        <p:nvSpPr>
          <p:cNvPr id="164" name="Rectangle 23">
            <a:extLst>
              <a:ext uri="{FF2B5EF4-FFF2-40B4-BE49-F238E27FC236}">
                <a16:creationId xmlns:a16="http://schemas.microsoft.com/office/drawing/2014/main" id="{4A47BE73-2EAF-45CB-B6AD-DDF2702EF22B}"/>
              </a:ext>
            </a:extLst>
          </p:cNvPr>
          <p:cNvSpPr/>
          <p:nvPr/>
        </p:nvSpPr>
        <p:spPr>
          <a:xfrm>
            <a:off x="7528137" y="4068285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(1, 0)</a:t>
            </a:r>
          </a:p>
        </p:txBody>
      </p:sp>
      <p:sp>
        <p:nvSpPr>
          <p:cNvPr id="165" name="Rectangle 23">
            <a:extLst>
              <a:ext uri="{FF2B5EF4-FFF2-40B4-BE49-F238E27FC236}">
                <a16:creationId xmlns:a16="http://schemas.microsoft.com/office/drawing/2014/main" id="{6F16B254-2729-4FB7-84AB-06418F7D7998}"/>
              </a:ext>
            </a:extLst>
          </p:cNvPr>
          <p:cNvSpPr/>
          <p:nvPr/>
        </p:nvSpPr>
        <p:spPr>
          <a:xfrm>
            <a:off x="8607129" y="4068285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(1, </a:t>
            </a:r>
            <a:r>
              <a:rPr lang="en-US" sz="1800" dirty="0">
                <a:solidFill>
                  <a:schemeClr val="tx1"/>
                </a:solidFill>
              </a:rPr>
              <a:t>1)</a:t>
            </a:r>
          </a:p>
        </p:txBody>
      </p:sp>
      <p:sp>
        <p:nvSpPr>
          <p:cNvPr id="166" name="Rectangle 23">
            <a:extLst>
              <a:ext uri="{FF2B5EF4-FFF2-40B4-BE49-F238E27FC236}">
                <a16:creationId xmlns:a16="http://schemas.microsoft.com/office/drawing/2014/main" id="{C3F80E28-B772-4FD8-A00C-B2B47E3D01F8}"/>
              </a:ext>
            </a:extLst>
          </p:cNvPr>
          <p:cNvSpPr/>
          <p:nvPr/>
        </p:nvSpPr>
        <p:spPr>
          <a:xfrm>
            <a:off x="9686121" y="4068285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(1, 2)</a:t>
            </a:r>
          </a:p>
        </p:txBody>
      </p:sp>
      <p:sp>
        <p:nvSpPr>
          <p:cNvPr id="167" name="Rectangle 23">
            <a:extLst>
              <a:ext uri="{FF2B5EF4-FFF2-40B4-BE49-F238E27FC236}">
                <a16:creationId xmlns:a16="http://schemas.microsoft.com/office/drawing/2014/main" id="{B2278100-7903-41C9-ADB0-790237A2D7DA}"/>
              </a:ext>
            </a:extLst>
          </p:cNvPr>
          <p:cNvSpPr/>
          <p:nvPr/>
        </p:nvSpPr>
        <p:spPr>
          <a:xfrm>
            <a:off x="7528137" y="4789899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(2, 0)</a:t>
            </a:r>
          </a:p>
        </p:txBody>
      </p:sp>
      <p:sp>
        <p:nvSpPr>
          <p:cNvPr id="168" name="Rectangle 23">
            <a:extLst>
              <a:ext uri="{FF2B5EF4-FFF2-40B4-BE49-F238E27FC236}">
                <a16:creationId xmlns:a16="http://schemas.microsoft.com/office/drawing/2014/main" id="{AB260B0A-57A1-41B4-AD5A-0705A8C1FBC3}"/>
              </a:ext>
            </a:extLst>
          </p:cNvPr>
          <p:cNvSpPr/>
          <p:nvPr/>
        </p:nvSpPr>
        <p:spPr>
          <a:xfrm>
            <a:off x="8607129" y="4789899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(2, 1)</a:t>
            </a:r>
          </a:p>
        </p:txBody>
      </p:sp>
      <p:sp>
        <p:nvSpPr>
          <p:cNvPr id="169" name="Rectangle 23">
            <a:extLst>
              <a:ext uri="{FF2B5EF4-FFF2-40B4-BE49-F238E27FC236}">
                <a16:creationId xmlns:a16="http://schemas.microsoft.com/office/drawing/2014/main" id="{DDC12764-0AA5-4C81-8F78-01DF5B08C17C}"/>
              </a:ext>
            </a:extLst>
          </p:cNvPr>
          <p:cNvSpPr/>
          <p:nvPr/>
        </p:nvSpPr>
        <p:spPr>
          <a:xfrm>
            <a:off x="9686121" y="4789899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(2, 2)</a:t>
            </a: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F04E9DB6-89E6-4947-8810-B796ED282095}"/>
              </a:ext>
            </a:extLst>
          </p:cNvPr>
          <p:cNvSpPr txBox="1"/>
          <p:nvPr/>
        </p:nvSpPr>
        <p:spPr>
          <a:xfrm>
            <a:off x="7528137" y="5292788"/>
            <a:ext cx="2900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 Array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1" name="a00">
            <a:extLst>
              <a:ext uri="{FF2B5EF4-FFF2-40B4-BE49-F238E27FC236}">
                <a16:creationId xmlns:a16="http://schemas.microsoft.com/office/drawing/2014/main" id="{4CDD929D-8B97-40AC-A09F-2C4E421B1C1C}"/>
              </a:ext>
            </a:extLst>
          </p:cNvPr>
          <p:cNvSpPr txBox="1"/>
          <p:nvPr/>
        </p:nvSpPr>
        <p:spPr>
          <a:xfrm>
            <a:off x="7074769" y="3379814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cxnSp>
        <p:nvCxnSpPr>
          <p:cNvPr id="173" name="a00-&gt;point 000">
            <a:extLst>
              <a:ext uri="{FF2B5EF4-FFF2-40B4-BE49-F238E27FC236}">
                <a16:creationId xmlns:a16="http://schemas.microsoft.com/office/drawing/2014/main" id="{F52B83AC-DBB7-424B-93CD-26C836193CA9}"/>
              </a:ext>
            </a:extLst>
          </p:cNvPr>
          <p:cNvCxnSpPr>
            <a:cxnSpLocks/>
            <a:stCxn id="110" idx="3"/>
            <a:endCxn id="111" idx="1"/>
          </p:cNvCxnSpPr>
          <p:nvPr/>
        </p:nvCxnSpPr>
        <p:spPr>
          <a:xfrm>
            <a:off x="8264263" y="3564480"/>
            <a:ext cx="342866" cy="123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a00-&gt;point 000">
            <a:extLst>
              <a:ext uri="{FF2B5EF4-FFF2-40B4-BE49-F238E27FC236}">
                <a16:creationId xmlns:a16="http://schemas.microsoft.com/office/drawing/2014/main" id="{A7B5FE4C-B067-4138-8E06-5C00EF1CA42F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9343255" y="3564603"/>
            <a:ext cx="349030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a00-&gt;point 000">
            <a:extLst>
              <a:ext uri="{FF2B5EF4-FFF2-40B4-BE49-F238E27FC236}">
                <a16:creationId xmlns:a16="http://schemas.microsoft.com/office/drawing/2014/main" id="{9AB50869-BE67-4E4F-A030-9B634EB576F3}"/>
              </a:ext>
            </a:extLst>
          </p:cNvPr>
          <p:cNvCxnSpPr>
            <a:cxnSpLocks/>
          </p:cNvCxnSpPr>
          <p:nvPr/>
        </p:nvCxnSpPr>
        <p:spPr>
          <a:xfrm>
            <a:off x="8264263" y="4286217"/>
            <a:ext cx="342866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a00-&gt;point 000">
            <a:extLst>
              <a:ext uri="{FF2B5EF4-FFF2-40B4-BE49-F238E27FC236}">
                <a16:creationId xmlns:a16="http://schemas.microsoft.com/office/drawing/2014/main" id="{C23BA6C1-6DB4-4876-9969-6DD2F95E3079}"/>
              </a:ext>
            </a:extLst>
          </p:cNvPr>
          <p:cNvCxnSpPr>
            <a:cxnSpLocks/>
          </p:cNvCxnSpPr>
          <p:nvPr/>
        </p:nvCxnSpPr>
        <p:spPr>
          <a:xfrm>
            <a:off x="9343255" y="4286217"/>
            <a:ext cx="349030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a00-&gt;point 000">
            <a:extLst>
              <a:ext uri="{FF2B5EF4-FFF2-40B4-BE49-F238E27FC236}">
                <a16:creationId xmlns:a16="http://schemas.microsoft.com/office/drawing/2014/main" id="{F19B4719-5177-4A52-BC23-60A335A9356C}"/>
              </a:ext>
            </a:extLst>
          </p:cNvPr>
          <p:cNvCxnSpPr>
            <a:cxnSpLocks/>
          </p:cNvCxnSpPr>
          <p:nvPr/>
        </p:nvCxnSpPr>
        <p:spPr>
          <a:xfrm>
            <a:off x="8264263" y="5010891"/>
            <a:ext cx="342866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a00-&gt;point 000">
            <a:extLst>
              <a:ext uri="{FF2B5EF4-FFF2-40B4-BE49-F238E27FC236}">
                <a16:creationId xmlns:a16="http://schemas.microsoft.com/office/drawing/2014/main" id="{3C37B119-05C9-4000-987A-9D2C2FF927A6}"/>
              </a:ext>
            </a:extLst>
          </p:cNvPr>
          <p:cNvCxnSpPr>
            <a:cxnSpLocks/>
          </p:cNvCxnSpPr>
          <p:nvPr/>
        </p:nvCxnSpPr>
        <p:spPr>
          <a:xfrm>
            <a:off x="9343255" y="5010891"/>
            <a:ext cx="349030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a00">
            <a:extLst>
              <a:ext uri="{FF2B5EF4-FFF2-40B4-BE49-F238E27FC236}">
                <a16:creationId xmlns:a16="http://schemas.microsoft.com/office/drawing/2014/main" id="{3AE6ABCB-3FB4-4E5B-942A-0D7F2E248406}"/>
              </a:ext>
            </a:extLst>
          </p:cNvPr>
          <p:cNvSpPr txBox="1"/>
          <p:nvPr/>
        </p:nvSpPr>
        <p:spPr>
          <a:xfrm>
            <a:off x="10054184" y="2666969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80" name="a00">
            <a:extLst>
              <a:ext uri="{FF2B5EF4-FFF2-40B4-BE49-F238E27FC236}">
                <a16:creationId xmlns:a16="http://schemas.microsoft.com/office/drawing/2014/main" id="{044A7A34-A5B6-4AC8-8419-E5F8C6C04478}"/>
              </a:ext>
            </a:extLst>
          </p:cNvPr>
          <p:cNvSpPr txBox="1"/>
          <p:nvPr/>
        </p:nvSpPr>
        <p:spPr>
          <a:xfrm>
            <a:off x="8971964" y="2666969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81" name="a00">
            <a:extLst>
              <a:ext uri="{FF2B5EF4-FFF2-40B4-BE49-F238E27FC236}">
                <a16:creationId xmlns:a16="http://schemas.microsoft.com/office/drawing/2014/main" id="{6E85A187-235B-4417-9E9E-BF8FBA4CD83E}"/>
              </a:ext>
            </a:extLst>
          </p:cNvPr>
          <p:cNvSpPr txBox="1"/>
          <p:nvPr/>
        </p:nvSpPr>
        <p:spPr>
          <a:xfrm>
            <a:off x="7896200" y="2666969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cxnSp>
        <p:nvCxnSpPr>
          <p:cNvPr id="186" name="a00-&gt;point 000">
            <a:extLst>
              <a:ext uri="{FF2B5EF4-FFF2-40B4-BE49-F238E27FC236}">
                <a16:creationId xmlns:a16="http://schemas.microsoft.com/office/drawing/2014/main" id="{08AD8E74-99BA-47ED-BDBB-E0A8836C43B1}"/>
              </a:ext>
            </a:extLst>
          </p:cNvPr>
          <p:cNvCxnSpPr>
            <a:cxnSpLocks/>
            <a:stCxn id="110" idx="2"/>
            <a:endCxn id="164" idx="0"/>
          </p:cNvCxnSpPr>
          <p:nvPr/>
        </p:nvCxnSpPr>
        <p:spPr>
          <a:xfrm>
            <a:off x="7896200" y="3782412"/>
            <a:ext cx="0" cy="285873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a00-&gt;point 000">
            <a:extLst>
              <a:ext uri="{FF2B5EF4-FFF2-40B4-BE49-F238E27FC236}">
                <a16:creationId xmlns:a16="http://schemas.microsoft.com/office/drawing/2014/main" id="{7F40F814-F906-4853-BB7B-D843933E61BA}"/>
              </a:ext>
            </a:extLst>
          </p:cNvPr>
          <p:cNvCxnSpPr>
            <a:cxnSpLocks/>
          </p:cNvCxnSpPr>
          <p:nvPr/>
        </p:nvCxnSpPr>
        <p:spPr>
          <a:xfrm>
            <a:off x="7896200" y="4504149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a00-&gt;point 000">
            <a:extLst>
              <a:ext uri="{FF2B5EF4-FFF2-40B4-BE49-F238E27FC236}">
                <a16:creationId xmlns:a16="http://schemas.microsoft.com/office/drawing/2014/main" id="{F01744C6-C57F-40F2-BC1C-FEFC809201C0}"/>
              </a:ext>
            </a:extLst>
          </p:cNvPr>
          <p:cNvCxnSpPr>
            <a:cxnSpLocks/>
          </p:cNvCxnSpPr>
          <p:nvPr/>
        </p:nvCxnSpPr>
        <p:spPr>
          <a:xfrm>
            <a:off x="8975192" y="3782535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a00-&gt;point 000">
            <a:extLst>
              <a:ext uri="{FF2B5EF4-FFF2-40B4-BE49-F238E27FC236}">
                <a16:creationId xmlns:a16="http://schemas.microsoft.com/office/drawing/2014/main" id="{7C4811D7-D33B-49A4-A691-1C27AE025247}"/>
              </a:ext>
            </a:extLst>
          </p:cNvPr>
          <p:cNvCxnSpPr>
            <a:cxnSpLocks/>
          </p:cNvCxnSpPr>
          <p:nvPr/>
        </p:nvCxnSpPr>
        <p:spPr>
          <a:xfrm>
            <a:off x="8975192" y="4504149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a00-&gt;point 000">
            <a:extLst>
              <a:ext uri="{FF2B5EF4-FFF2-40B4-BE49-F238E27FC236}">
                <a16:creationId xmlns:a16="http://schemas.microsoft.com/office/drawing/2014/main" id="{70AD2B93-63C9-4D01-986D-D7172FD5E7A2}"/>
              </a:ext>
            </a:extLst>
          </p:cNvPr>
          <p:cNvCxnSpPr>
            <a:cxnSpLocks/>
          </p:cNvCxnSpPr>
          <p:nvPr/>
        </p:nvCxnSpPr>
        <p:spPr>
          <a:xfrm>
            <a:off x="10056504" y="3782535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a00-&gt;point 000">
            <a:extLst>
              <a:ext uri="{FF2B5EF4-FFF2-40B4-BE49-F238E27FC236}">
                <a16:creationId xmlns:a16="http://schemas.microsoft.com/office/drawing/2014/main" id="{BA767283-59BC-4120-8FA6-38E54343BD99}"/>
              </a:ext>
            </a:extLst>
          </p:cNvPr>
          <p:cNvCxnSpPr>
            <a:cxnSpLocks/>
          </p:cNvCxnSpPr>
          <p:nvPr/>
        </p:nvCxnSpPr>
        <p:spPr>
          <a:xfrm>
            <a:off x="10056504" y="4504149"/>
            <a:ext cx="0" cy="285750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a00-&gt;point 000">
            <a:extLst>
              <a:ext uri="{FF2B5EF4-FFF2-40B4-BE49-F238E27FC236}">
                <a16:creationId xmlns:a16="http://schemas.microsoft.com/office/drawing/2014/main" id="{245520A7-EAA5-41C6-9E7D-5AFC50365E02}"/>
              </a:ext>
            </a:extLst>
          </p:cNvPr>
          <p:cNvCxnSpPr>
            <a:cxnSpLocks/>
            <a:stCxn id="181" idx="1"/>
          </p:cNvCxnSpPr>
          <p:nvPr/>
        </p:nvCxnSpPr>
        <p:spPr>
          <a:xfrm>
            <a:off x="7896200" y="2851635"/>
            <a:ext cx="0" cy="495036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a00-&gt;point 000">
            <a:extLst>
              <a:ext uri="{FF2B5EF4-FFF2-40B4-BE49-F238E27FC236}">
                <a16:creationId xmlns:a16="http://schemas.microsoft.com/office/drawing/2014/main" id="{66774B6C-5710-4533-8716-E0E7654FC24B}"/>
              </a:ext>
            </a:extLst>
          </p:cNvPr>
          <p:cNvCxnSpPr>
            <a:cxnSpLocks/>
            <a:stCxn id="180" idx="1"/>
          </p:cNvCxnSpPr>
          <p:nvPr/>
        </p:nvCxnSpPr>
        <p:spPr>
          <a:xfrm>
            <a:off x="8971964" y="2851635"/>
            <a:ext cx="3228" cy="495036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a00-&gt;point 000">
            <a:extLst>
              <a:ext uri="{FF2B5EF4-FFF2-40B4-BE49-F238E27FC236}">
                <a16:creationId xmlns:a16="http://schemas.microsoft.com/office/drawing/2014/main" id="{A62FB002-8A69-4BED-968B-B5BC1AFADC6A}"/>
              </a:ext>
            </a:extLst>
          </p:cNvPr>
          <p:cNvCxnSpPr>
            <a:cxnSpLocks/>
            <a:stCxn id="179" idx="1"/>
          </p:cNvCxnSpPr>
          <p:nvPr/>
        </p:nvCxnSpPr>
        <p:spPr>
          <a:xfrm>
            <a:off x="10054184" y="2851635"/>
            <a:ext cx="2320" cy="495036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D1F86198-9E61-4AFF-8475-3B93195478B9}"/>
              </a:ext>
            </a:extLst>
          </p:cNvPr>
          <p:cNvGrpSpPr/>
          <p:nvPr/>
        </p:nvGrpSpPr>
        <p:grpSpPr>
          <a:xfrm>
            <a:off x="1788935" y="2666969"/>
            <a:ext cx="3432782" cy="3025929"/>
            <a:chOff x="1800631" y="2666969"/>
            <a:chExt cx="3432782" cy="3025929"/>
          </a:xfrm>
        </p:grpSpPr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162E1A69-E7A7-4FAC-B4F3-2C61696B626C}"/>
                </a:ext>
              </a:extLst>
            </p:cNvPr>
            <p:cNvSpPr/>
            <p:nvPr/>
          </p:nvSpPr>
          <p:spPr>
            <a:xfrm>
              <a:off x="2253998" y="3346671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(0, 0)</a:t>
              </a:r>
            </a:p>
          </p:txBody>
        </p: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2E2EADD-621F-4A5E-A8C5-CA4D4724AB42}"/>
                </a:ext>
              </a:extLst>
            </p:cNvPr>
            <p:cNvSpPr/>
            <p:nvPr/>
          </p:nvSpPr>
          <p:spPr>
            <a:xfrm>
              <a:off x="3332990" y="3346671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(0, 1)</a:t>
              </a: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AF71B86-7A54-4D6C-9DC4-AE1ED9AC3523}"/>
                </a:ext>
              </a:extLst>
            </p:cNvPr>
            <p:cNvSpPr/>
            <p:nvPr/>
          </p:nvSpPr>
          <p:spPr>
            <a:xfrm>
              <a:off x="4411982" y="3346671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(0, 2)</a:t>
              </a:r>
            </a:p>
          </p:txBody>
        </p: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ACFAF231-470A-4B9F-A775-75860DD5427C}"/>
                </a:ext>
              </a:extLst>
            </p:cNvPr>
            <p:cNvSpPr/>
            <p:nvPr/>
          </p:nvSpPr>
          <p:spPr>
            <a:xfrm>
              <a:off x="2253998" y="4068285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(1, 0)</a:t>
              </a:r>
            </a:p>
          </p:txBody>
        </p: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9AFDD36B-FAE1-4001-901F-B6D332767A17}"/>
                </a:ext>
              </a:extLst>
            </p:cNvPr>
            <p:cNvSpPr/>
            <p:nvPr/>
          </p:nvSpPr>
          <p:spPr>
            <a:xfrm>
              <a:off x="3332990" y="4068285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</a:rPr>
                <a:t>(1, </a:t>
              </a:r>
              <a:r>
                <a:rPr lang="en-US" sz="1800" dirty="0">
                  <a:solidFill>
                    <a:schemeClr val="tx1"/>
                  </a:solidFill>
                </a:rPr>
                <a:t>1)</a:t>
              </a:r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91D12581-85A5-472E-9550-9A50849D0A75}"/>
                </a:ext>
              </a:extLst>
            </p:cNvPr>
            <p:cNvSpPr/>
            <p:nvPr/>
          </p:nvSpPr>
          <p:spPr>
            <a:xfrm>
              <a:off x="4411982" y="4068285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(1, 2)</a:t>
              </a:r>
            </a:p>
          </p:txBody>
        </p: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D77ACAC3-97C7-4EF9-9FA5-EA7D538B00B1}"/>
                </a:ext>
              </a:extLst>
            </p:cNvPr>
            <p:cNvSpPr/>
            <p:nvPr/>
          </p:nvSpPr>
          <p:spPr>
            <a:xfrm>
              <a:off x="2253998" y="4789899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(2, 0)</a:t>
              </a: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8518427-8CBC-4E3B-B992-29AF5C13F848}"/>
                </a:ext>
              </a:extLst>
            </p:cNvPr>
            <p:cNvSpPr/>
            <p:nvPr/>
          </p:nvSpPr>
          <p:spPr>
            <a:xfrm>
              <a:off x="3332990" y="4789899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(2, 1)</a:t>
              </a:r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E758D215-92D6-4692-B3A1-77252BAE43F5}"/>
                </a:ext>
              </a:extLst>
            </p:cNvPr>
            <p:cNvSpPr/>
            <p:nvPr/>
          </p:nvSpPr>
          <p:spPr>
            <a:xfrm>
              <a:off x="4411982" y="4789899"/>
              <a:ext cx="736126" cy="435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(2, 2)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00CB5EE-EE2B-4735-AD08-C7E0AE1D0C18}"/>
                </a:ext>
              </a:extLst>
            </p:cNvPr>
            <p:cNvSpPr txBox="1"/>
            <p:nvPr/>
          </p:nvSpPr>
          <p:spPr>
            <a:xfrm>
              <a:off x="2253998" y="5292788"/>
              <a:ext cx="2900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PE Array</a:t>
              </a:r>
              <a:endPara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a00">
              <a:extLst>
                <a:ext uri="{FF2B5EF4-FFF2-40B4-BE49-F238E27FC236}">
                  <a16:creationId xmlns:a16="http://schemas.microsoft.com/office/drawing/2014/main" id="{53C2C5FA-6489-415E-A0AE-D779C7C4783D}"/>
                </a:ext>
              </a:extLst>
            </p:cNvPr>
            <p:cNvSpPr txBox="1"/>
            <p:nvPr/>
          </p:nvSpPr>
          <p:spPr>
            <a:xfrm>
              <a:off x="1800631" y="3379938"/>
              <a:ext cx="45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1800" i="1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</a:p>
          </p:txBody>
        </p:sp>
        <p:cxnSp>
          <p:nvCxnSpPr>
            <p:cNvPr id="24" name="a00-&gt;point 000">
              <a:extLst>
                <a:ext uri="{FF2B5EF4-FFF2-40B4-BE49-F238E27FC236}">
                  <a16:creationId xmlns:a16="http://schemas.microsoft.com/office/drawing/2014/main" id="{5F4FC5CF-DDB7-4392-9B29-03EBA313F496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2990124" y="3564603"/>
              <a:ext cx="342866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a00-&gt;point 000">
              <a:extLst>
                <a:ext uri="{FF2B5EF4-FFF2-40B4-BE49-F238E27FC236}">
                  <a16:creationId xmlns:a16="http://schemas.microsoft.com/office/drawing/2014/main" id="{136E1514-5204-48BC-B3A7-D22C969EE77A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4069116" y="3564603"/>
              <a:ext cx="349030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a00-&gt;point 000">
              <a:extLst>
                <a:ext uri="{FF2B5EF4-FFF2-40B4-BE49-F238E27FC236}">
                  <a16:creationId xmlns:a16="http://schemas.microsoft.com/office/drawing/2014/main" id="{1D003F96-19D7-48DC-8D01-3281FE79740F}"/>
                </a:ext>
              </a:extLst>
            </p:cNvPr>
            <p:cNvCxnSpPr>
              <a:cxnSpLocks/>
            </p:cNvCxnSpPr>
            <p:nvPr/>
          </p:nvCxnSpPr>
          <p:spPr>
            <a:xfrm>
              <a:off x="2990124" y="4286217"/>
              <a:ext cx="342866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a00-&gt;point 000">
              <a:extLst>
                <a:ext uri="{FF2B5EF4-FFF2-40B4-BE49-F238E27FC236}">
                  <a16:creationId xmlns:a16="http://schemas.microsoft.com/office/drawing/2014/main" id="{757DB130-0E35-4BE7-9A89-976C308EF2F8}"/>
                </a:ext>
              </a:extLst>
            </p:cNvPr>
            <p:cNvCxnSpPr>
              <a:cxnSpLocks/>
            </p:cNvCxnSpPr>
            <p:nvPr/>
          </p:nvCxnSpPr>
          <p:spPr>
            <a:xfrm>
              <a:off x="4069116" y="4286217"/>
              <a:ext cx="349030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a00-&gt;point 000">
              <a:extLst>
                <a:ext uri="{FF2B5EF4-FFF2-40B4-BE49-F238E27FC236}">
                  <a16:creationId xmlns:a16="http://schemas.microsoft.com/office/drawing/2014/main" id="{7678A3FD-5021-489D-BF4C-7099D0F5FEDD}"/>
                </a:ext>
              </a:extLst>
            </p:cNvPr>
            <p:cNvCxnSpPr>
              <a:cxnSpLocks/>
            </p:cNvCxnSpPr>
            <p:nvPr/>
          </p:nvCxnSpPr>
          <p:spPr>
            <a:xfrm>
              <a:off x="2990124" y="5010891"/>
              <a:ext cx="342866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a00-&gt;point 000">
              <a:extLst>
                <a:ext uri="{FF2B5EF4-FFF2-40B4-BE49-F238E27FC236}">
                  <a16:creationId xmlns:a16="http://schemas.microsoft.com/office/drawing/2014/main" id="{BE8484CD-D721-4CD5-B5B8-9DE745590AF7}"/>
                </a:ext>
              </a:extLst>
            </p:cNvPr>
            <p:cNvCxnSpPr>
              <a:cxnSpLocks/>
            </p:cNvCxnSpPr>
            <p:nvPr/>
          </p:nvCxnSpPr>
          <p:spPr>
            <a:xfrm>
              <a:off x="4069116" y="5010891"/>
              <a:ext cx="349030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00">
              <a:extLst>
                <a:ext uri="{FF2B5EF4-FFF2-40B4-BE49-F238E27FC236}">
                  <a16:creationId xmlns:a16="http://schemas.microsoft.com/office/drawing/2014/main" id="{AA9E4D74-CE9A-4BB4-B766-0A7889EE2E58}"/>
                </a:ext>
              </a:extLst>
            </p:cNvPr>
            <p:cNvSpPr txBox="1"/>
            <p:nvPr/>
          </p:nvSpPr>
          <p:spPr>
            <a:xfrm>
              <a:off x="4780045" y="2666969"/>
              <a:ext cx="45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800" i="1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1" name="a00">
              <a:extLst>
                <a:ext uri="{FF2B5EF4-FFF2-40B4-BE49-F238E27FC236}">
                  <a16:creationId xmlns:a16="http://schemas.microsoft.com/office/drawing/2014/main" id="{A5C7E3B7-A710-4070-B65C-7D3444245AFB}"/>
                </a:ext>
              </a:extLst>
            </p:cNvPr>
            <p:cNvSpPr txBox="1"/>
            <p:nvPr/>
          </p:nvSpPr>
          <p:spPr>
            <a:xfrm>
              <a:off x="3697825" y="2666969"/>
              <a:ext cx="45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800" i="1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32" name="a00">
              <a:extLst>
                <a:ext uri="{FF2B5EF4-FFF2-40B4-BE49-F238E27FC236}">
                  <a16:creationId xmlns:a16="http://schemas.microsoft.com/office/drawing/2014/main" id="{1F44C3F2-B443-4501-B53A-A2A5BD9D253D}"/>
                </a:ext>
              </a:extLst>
            </p:cNvPr>
            <p:cNvSpPr txBox="1"/>
            <p:nvPr/>
          </p:nvSpPr>
          <p:spPr>
            <a:xfrm>
              <a:off x="2622061" y="2666969"/>
              <a:ext cx="45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800" i="1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</a:p>
          </p:txBody>
        </p:sp>
        <p:cxnSp>
          <p:nvCxnSpPr>
            <p:cNvPr id="37" name="a00-&gt;point 000">
              <a:extLst>
                <a:ext uri="{FF2B5EF4-FFF2-40B4-BE49-F238E27FC236}">
                  <a16:creationId xmlns:a16="http://schemas.microsoft.com/office/drawing/2014/main" id="{944C4340-8933-4817-9B02-578A97F5D4CD}"/>
                </a:ext>
              </a:extLst>
            </p:cNvPr>
            <p:cNvCxnSpPr>
              <a:cxnSpLocks/>
              <a:stCxn id="12" idx="2"/>
              <a:endCxn id="15" idx="0"/>
            </p:cNvCxnSpPr>
            <p:nvPr/>
          </p:nvCxnSpPr>
          <p:spPr>
            <a:xfrm>
              <a:off x="2622061" y="3782535"/>
              <a:ext cx="0" cy="285750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a00-&gt;point 000">
              <a:extLst>
                <a:ext uri="{FF2B5EF4-FFF2-40B4-BE49-F238E27FC236}">
                  <a16:creationId xmlns:a16="http://schemas.microsoft.com/office/drawing/2014/main" id="{C93B7E02-CA30-49AB-BDF7-C2FB1BE5E005}"/>
                </a:ext>
              </a:extLst>
            </p:cNvPr>
            <p:cNvCxnSpPr>
              <a:cxnSpLocks/>
            </p:cNvCxnSpPr>
            <p:nvPr/>
          </p:nvCxnSpPr>
          <p:spPr>
            <a:xfrm>
              <a:off x="2622061" y="4504149"/>
              <a:ext cx="0" cy="285750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a00-&gt;point 000">
              <a:extLst>
                <a:ext uri="{FF2B5EF4-FFF2-40B4-BE49-F238E27FC236}">
                  <a16:creationId xmlns:a16="http://schemas.microsoft.com/office/drawing/2014/main" id="{DF19CF3C-388D-4667-85AA-8C5D0B31B395}"/>
                </a:ext>
              </a:extLst>
            </p:cNvPr>
            <p:cNvCxnSpPr>
              <a:cxnSpLocks/>
            </p:cNvCxnSpPr>
            <p:nvPr/>
          </p:nvCxnSpPr>
          <p:spPr>
            <a:xfrm>
              <a:off x="3701053" y="3782535"/>
              <a:ext cx="0" cy="285750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a00-&gt;point 000">
              <a:extLst>
                <a:ext uri="{FF2B5EF4-FFF2-40B4-BE49-F238E27FC236}">
                  <a16:creationId xmlns:a16="http://schemas.microsoft.com/office/drawing/2014/main" id="{B43314CB-D1F8-4A48-9B0B-10B6C55BBF98}"/>
                </a:ext>
              </a:extLst>
            </p:cNvPr>
            <p:cNvCxnSpPr>
              <a:cxnSpLocks/>
            </p:cNvCxnSpPr>
            <p:nvPr/>
          </p:nvCxnSpPr>
          <p:spPr>
            <a:xfrm>
              <a:off x="3701053" y="4504149"/>
              <a:ext cx="0" cy="285750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a00-&gt;point 000">
              <a:extLst>
                <a:ext uri="{FF2B5EF4-FFF2-40B4-BE49-F238E27FC236}">
                  <a16:creationId xmlns:a16="http://schemas.microsoft.com/office/drawing/2014/main" id="{6235F25A-63FC-480A-9CFC-5D8AD71F10E0}"/>
                </a:ext>
              </a:extLst>
            </p:cNvPr>
            <p:cNvCxnSpPr>
              <a:cxnSpLocks/>
            </p:cNvCxnSpPr>
            <p:nvPr/>
          </p:nvCxnSpPr>
          <p:spPr>
            <a:xfrm>
              <a:off x="4782365" y="3782535"/>
              <a:ext cx="0" cy="285750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a00-&gt;point 000">
              <a:extLst>
                <a:ext uri="{FF2B5EF4-FFF2-40B4-BE49-F238E27FC236}">
                  <a16:creationId xmlns:a16="http://schemas.microsoft.com/office/drawing/2014/main" id="{7CCDAA45-E8B2-4BB8-B5D6-0D65E711DF88}"/>
                </a:ext>
              </a:extLst>
            </p:cNvPr>
            <p:cNvCxnSpPr>
              <a:cxnSpLocks/>
            </p:cNvCxnSpPr>
            <p:nvPr/>
          </p:nvCxnSpPr>
          <p:spPr>
            <a:xfrm>
              <a:off x="4782365" y="4504149"/>
              <a:ext cx="0" cy="285750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a00-&gt;point 000">
              <a:extLst>
                <a:ext uri="{FF2B5EF4-FFF2-40B4-BE49-F238E27FC236}">
                  <a16:creationId xmlns:a16="http://schemas.microsoft.com/office/drawing/2014/main" id="{42365A98-2CAF-461C-9C0C-2420AED478B5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>
              <a:off x="2622061" y="2851635"/>
              <a:ext cx="0" cy="495036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a00-&gt;point 000">
              <a:extLst>
                <a:ext uri="{FF2B5EF4-FFF2-40B4-BE49-F238E27FC236}">
                  <a16:creationId xmlns:a16="http://schemas.microsoft.com/office/drawing/2014/main" id="{928EDC28-628B-4565-AE38-AC7645B4E626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>
              <a:off x="3697825" y="2851635"/>
              <a:ext cx="3228" cy="495036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a00-&gt;point 000">
              <a:extLst>
                <a:ext uri="{FF2B5EF4-FFF2-40B4-BE49-F238E27FC236}">
                  <a16:creationId xmlns:a16="http://schemas.microsoft.com/office/drawing/2014/main" id="{F0F037C6-4260-4D5F-8FF0-96410924166C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>
              <a:off x="4780045" y="2851635"/>
              <a:ext cx="2320" cy="495036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a00">
              <a:extLst>
                <a:ext uri="{FF2B5EF4-FFF2-40B4-BE49-F238E27FC236}">
                  <a16:creationId xmlns:a16="http://schemas.microsoft.com/office/drawing/2014/main" id="{EF0C2602-FE78-48D3-99DE-48E9A1C6BE61}"/>
                </a:ext>
              </a:extLst>
            </p:cNvPr>
            <p:cNvSpPr txBox="1"/>
            <p:nvPr/>
          </p:nvSpPr>
          <p:spPr>
            <a:xfrm>
              <a:off x="1800631" y="4101551"/>
              <a:ext cx="45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1800" i="1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97" name="a00">
              <a:extLst>
                <a:ext uri="{FF2B5EF4-FFF2-40B4-BE49-F238E27FC236}">
                  <a16:creationId xmlns:a16="http://schemas.microsoft.com/office/drawing/2014/main" id="{D0DA0443-F510-4129-81AE-EE2893922154}"/>
                </a:ext>
              </a:extLst>
            </p:cNvPr>
            <p:cNvSpPr txBox="1"/>
            <p:nvPr/>
          </p:nvSpPr>
          <p:spPr>
            <a:xfrm>
              <a:off x="1800631" y="4823165"/>
              <a:ext cx="45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1800" i="1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sp>
        <p:nvSpPr>
          <p:cNvPr id="198" name="a00">
            <a:extLst>
              <a:ext uri="{FF2B5EF4-FFF2-40B4-BE49-F238E27FC236}">
                <a16:creationId xmlns:a16="http://schemas.microsoft.com/office/drawing/2014/main" id="{C3A9814F-0583-45CB-A5B3-55097171F7BD}"/>
              </a:ext>
            </a:extLst>
          </p:cNvPr>
          <p:cNvSpPr txBox="1"/>
          <p:nvPr/>
        </p:nvSpPr>
        <p:spPr>
          <a:xfrm>
            <a:off x="7074769" y="4086415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99" name="a00">
            <a:extLst>
              <a:ext uri="{FF2B5EF4-FFF2-40B4-BE49-F238E27FC236}">
                <a16:creationId xmlns:a16="http://schemas.microsoft.com/office/drawing/2014/main" id="{4138DC56-2433-4C98-98C9-6DEB7A2D20E3}"/>
              </a:ext>
            </a:extLst>
          </p:cNvPr>
          <p:cNvSpPr txBox="1"/>
          <p:nvPr/>
        </p:nvSpPr>
        <p:spPr>
          <a:xfrm>
            <a:off x="7074769" y="4823165"/>
            <a:ext cx="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550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A: Download the docker image</a:t>
            </a:r>
          </a:p>
          <a:p>
            <a:pPr lvl="1"/>
            <a:r>
              <a:rPr lang="en-US" sz="2400" dirty="0"/>
              <a:t>Please follow the handout or our website</a:t>
            </a:r>
          </a:p>
          <a:p>
            <a:pPr lvl="1"/>
            <a:r>
              <a:rPr lang="en-US" sz="2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https://ericlyun.me/tutorial-aspdac2025</a:t>
            </a:r>
            <a:endParaRPr lang="en-US" sz="2400" dirty="0"/>
          </a:p>
          <a:p>
            <a:pPr lvl="1"/>
            <a:endParaRPr lang="en-US" sz="2400" dirty="0"/>
          </a:p>
          <a:p>
            <a:pPr lvl="0"/>
            <a:r>
              <a:rPr lang="en-US" sz="2800" dirty="0"/>
              <a:t>B: Login our server</a:t>
            </a:r>
          </a:p>
          <a:p>
            <a:pPr lvl="1"/>
            <a:r>
              <a:rPr lang="en-US" sz="2400" dirty="0"/>
              <a:t>First, you need a SSH key</a:t>
            </a:r>
          </a:p>
          <a:p>
            <a:pPr lvl="1"/>
            <a:r>
              <a:rPr lang="en-US" sz="2400" dirty="0"/>
              <a:t>check if your SSH directory exists</a:t>
            </a:r>
          </a:p>
          <a:p>
            <a:pPr lvl="2"/>
            <a:r>
              <a:rPr lang="en-US" sz="2000" dirty="0"/>
              <a:t>win: C:\Users\&lt;username&gt;/.ssh</a:t>
            </a:r>
          </a:p>
          <a:p>
            <a:pPr lvl="2"/>
            <a:r>
              <a:rPr lang="en-US" sz="2000" dirty="0" err="1"/>
              <a:t>linux</a:t>
            </a:r>
            <a:r>
              <a:rPr lang="en-US" sz="2000" dirty="0"/>
              <a:t>: $HOME/.</a:t>
            </a:r>
            <a:r>
              <a:rPr lang="en-US" sz="2000" dirty="0" err="1"/>
              <a:t>ssh</a:t>
            </a:r>
            <a:endParaRPr lang="en-US" sz="2000" dirty="0"/>
          </a:p>
          <a:p>
            <a:pPr lvl="2"/>
            <a:r>
              <a:rPr lang="en-US" sz="2000" dirty="0"/>
              <a:t>mac: /Users/&lt;username&gt;/.</a:t>
            </a:r>
            <a:r>
              <a:rPr lang="en-US" sz="2000" dirty="0" err="1"/>
              <a:t>ssh</a:t>
            </a:r>
            <a:endParaRPr lang="en-US" sz="2000" dirty="0"/>
          </a:p>
          <a:p>
            <a:pPr lvl="1"/>
            <a:r>
              <a:rPr lang="en-US" sz="2400" dirty="0"/>
              <a:t>if not exists, you need to create one</a:t>
            </a:r>
          </a:p>
          <a:p>
            <a:pPr lvl="2"/>
            <a:r>
              <a:rPr lang="en-US" sz="2000" dirty="0">
                <a:hlinkClick r:id="rId3"/>
              </a:rPr>
              <a:t>reference link</a:t>
            </a:r>
            <a:endParaRPr lang="en-US" sz="2000" dirty="0"/>
          </a:p>
          <a:p>
            <a:pPr lvl="1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3CE73-72D2-4893-9D51-45C6CD0A7DAD}"/>
              </a:ext>
            </a:extLst>
          </p:cNvPr>
          <p:cNvSpPr txBox="1"/>
          <p:nvPr/>
        </p:nvSpPr>
        <p:spPr>
          <a:xfrm>
            <a:off x="6152563" y="2676282"/>
            <a:ext cx="5862586" cy="1754326"/>
          </a:xfrm>
          <a:custGeom>
            <a:avLst/>
            <a:gdLst>
              <a:gd name="connsiteX0" fmla="*/ 0 w 5862586"/>
              <a:gd name="connsiteY0" fmla="*/ 0 h 1754326"/>
              <a:gd name="connsiteX1" fmla="*/ 5862586 w 5862586"/>
              <a:gd name="connsiteY1" fmla="*/ 0 h 1754326"/>
              <a:gd name="connsiteX2" fmla="*/ 5862586 w 5862586"/>
              <a:gd name="connsiteY2" fmla="*/ 1754326 h 1754326"/>
              <a:gd name="connsiteX3" fmla="*/ 0 w 5862586"/>
              <a:gd name="connsiteY3" fmla="*/ 1754326 h 1754326"/>
              <a:gd name="connsiteX4" fmla="*/ 0 w 5862586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2586" h="1754326" fill="none" extrusionOk="0">
                <a:moveTo>
                  <a:pt x="0" y="0"/>
                </a:moveTo>
                <a:cubicBezTo>
                  <a:pt x="913250" y="-49533"/>
                  <a:pt x="4926432" y="-14809"/>
                  <a:pt x="5862586" y="0"/>
                </a:cubicBezTo>
                <a:cubicBezTo>
                  <a:pt x="5776432" y="733881"/>
                  <a:pt x="5991569" y="965267"/>
                  <a:pt x="5862586" y="1754326"/>
                </a:cubicBezTo>
                <a:cubicBezTo>
                  <a:pt x="3703522" y="1706095"/>
                  <a:pt x="2210055" y="1838781"/>
                  <a:pt x="0" y="1754326"/>
                </a:cubicBezTo>
                <a:cubicBezTo>
                  <a:pt x="130282" y="1391613"/>
                  <a:pt x="87306" y="793424"/>
                  <a:pt x="0" y="0"/>
                </a:cubicBezTo>
                <a:close/>
              </a:path>
              <a:path w="5862586" h="1754326" stroke="0" extrusionOk="0">
                <a:moveTo>
                  <a:pt x="0" y="0"/>
                </a:moveTo>
                <a:cubicBezTo>
                  <a:pt x="698990" y="118645"/>
                  <a:pt x="4428178" y="116012"/>
                  <a:pt x="5862586" y="0"/>
                </a:cubicBezTo>
                <a:cubicBezTo>
                  <a:pt x="5879860" y="469620"/>
                  <a:pt x="5750840" y="1143791"/>
                  <a:pt x="5862586" y="1754326"/>
                </a:cubicBezTo>
                <a:cubicBezTo>
                  <a:pt x="3865509" y="1888926"/>
                  <a:pt x="1237096" y="1597130"/>
                  <a:pt x="0" y="1754326"/>
                </a:cubicBezTo>
                <a:cubicBezTo>
                  <a:pt x="111227" y="936605"/>
                  <a:pt x="-8620" y="29350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Fira Code" pitchFamily="1" charset="0"/>
                <a:ea typeface="Fira Code" pitchFamily="1" charset="0"/>
                <a:cs typeface="Fira Code" pitchFamily="1" charset="0"/>
              </a:rPr>
              <a:t># Windows, open </a:t>
            </a:r>
            <a:r>
              <a:rPr lang="en-US" altLang="zh-CN" dirty="0">
                <a:latin typeface="Fira Code" pitchFamily="1" charset="0"/>
                <a:ea typeface="Fira Code" pitchFamily="1" charset="0"/>
                <a:cs typeface="Fira Code" pitchFamily="1" charset="0"/>
              </a:rPr>
              <a:t>PowerShell</a:t>
            </a:r>
            <a:endParaRPr lang="en-US" dirty="0">
              <a:latin typeface="Fira Code" pitchFamily="1" charset="0"/>
              <a:ea typeface="Fira Code" pitchFamily="1" charset="0"/>
              <a:cs typeface="Fira Code" pitchFamily="1" charset="0"/>
            </a:endParaRPr>
          </a:p>
          <a:p>
            <a:pPr marL="457200" indent="-457200">
              <a:buFont typeface="Fira Code" pitchFamily="1" charset="0"/>
              <a:buChar char="⌨"/>
            </a:pPr>
            <a:r>
              <a:rPr lang="de-DE" dirty="0">
                <a:latin typeface="Fira Code" pitchFamily="1" charset="0"/>
                <a:ea typeface="Fira Code" pitchFamily="1" charset="0"/>
                <a:cs typeface="Fira Code" pitchFamily="1" charset="0"/>
              </a:rPr>
              <a:t>ssh-keygen -t ed25519 -C "&lt;email&gt;"</a:t>
            </a:r>
          </a:p>
          <a:p>
            <a:r>
              <a:rPr lang="en-US" dirty="0">
                <a:latin typeface="Fira Code" pitchFamily="1" charset="0"/>
                <a:ea typeface="Fira Code" pitchFamily="1" charset="0"/>
                <a:cs typeface="Fira Code" pitchFamily="1" charset="0"/>
              </a:rPr>
              <a:t># Linux, open terminal</a:t>
            </a:r>
          </a:p>
          <a:p>
            <a:pPr marL="457200" indent="-457200">
              <a:buFont typeface="Fira Code" pitchFamily="1" charset="0"/>
              <a:buChar char="⌨"/>
            </a:pPr>
            <a:r>
              <a:rPr lang="de-DE" dirty="0">
                <a:latin typeface="Fira Code" pitchFamily="1" charset="0"/>
                <a:ea typeface="Fira Code" pitchFamily="1" charset="0"/>
                <a:cs typeface="Fira Code" pitchFamily="1" charset="0"/>
              </a:rPr>
              <a:t>ssh-keygen -t ed25519 -C "&lt;email&gt;"</a:t>
            </a:r>
          </a:p>
          <a:p>
            <a:r>
              <a:rPr lang="en-US" dirty="0">
                <a:latin typeface="Fira Code" pitchFamily="1" charset="0"/>
                <a:ea typeface="Fira Code" pitchFamily="1" charset="0"/>
                <a:cs typeface="Fira Code" pitchFamily="1" charset="0"/>
              </a:rPr>
              <a:t># Mac, open terminal</a:t>
            </a:r>
          </a:p>
          <a:p>
            <a:pPr marL="457200" indent="-457200">
              <a:buFont typeface="Fira Code" pitchFamily="1" charset="0"/>
              <a:buChar char="⌨"/>
            </a:pPr>
            <a:r>
              <a:rPr lang="de-DE" dirty="0">
                <a:latin typeface="Fira Code" pitchFamily="1" charset="0"/>
                <a:ea typeface="Fira Code" pitchFamily="1" charset="0"/>
                <a:cs typeface="Fira Code" pitchFamily="1" charset="0"/>
              </a:rPr>
              <a:t>ssh-keygen -t ed25519 -C "&lt;email&gt;"</a:t>
            </a:r>
            <a:endParaRPr lang="en-US" dirty="0">
              <a:latin typeface="Fira Code" pitchFamily="1" charset="0"/>
              <a:ea typeface="Fira Code" pitchFamily="1" charset="0"/>
              <a:cs typeface="Fira Code" pitchFamily="1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8B4B4-CD3C-4A77-97AB-CDBABAAA8FF7}"/>
              </a:ext>
            </a:extLst>
          </p:cNvPr>
          <p:cNvSpPr txBox="1"/>
          <p:nvPr/>
        </p:nvSpPr>
        <p:spPr>
          <a:xfrm>
            <a:off x="6410458" y="4724388"/>
            <a:ext cx="534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SSH public key can be found in &lt;SSH&gt;/id_ed25519.pub</a:t>
            </a:r>
          </a:p>
        </p:txBody>
      </p:sp>
    </p:spTree>
    <p:extLst>
      <p:ext uri="{BB962C8B-B14F-4D97-AF65-F5344CB8AC3E}">
        <p14:creationId xmlns:p14="http://schemas.microsoft.com/office/powerpoint/2010/main" val="1936242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5CE052-E212-4D2B-AEBE-85D77FBE6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Compilation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13A167C-289D-4966-9419-196A1819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447391-29D1-49D8-9BF2-48F1087F6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80" y="1243785"/>
            <a:ext cx="10238928" cy="610893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IR transformation and code generation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CEDEBC6-BD8C-472E-85CB-B616B6B83C8D}"/>
              </a:ext>
            </a:extLst>
          </p:cNvPr>
          <p:cNvSpPr txBox="1"/>
          <p:nvPr/>
        </p:nvSpPr>
        <p:spPr>
          <a:xfrm>
            <a:off x="1066624" y="1643897"/>
            <a:ext cx="532859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…</a:t>
            </a:r>
          </a:p>
          <a:p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realize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shreg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], [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] {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</a:t>
            </a:r>
            <a:r>
              <a:rPr lang="en-US" altLang="zh-CN" sz="1400" dirty="0">
                <a:solidFill>
                  <a:srgbClr val="267F99"/>
                </a:solidFill>
                <a:latin typeface="Consolas" panose="020B0609020204030204" pitchFamily="49" charset="0"/>
              </a:rPr>
              <a:t>unrolled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(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400" dirty="0">
                <a:solidFill>
                  <a:srgbClr val="267F99"/>
                </a:solidFill>
                <a:latin typeface="Consolas" panose="020B0609020204030204" pitchFamily="49" charset="0"/>
              </a:rPr>
              <a:t>unrolled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(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j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</a:t>
            </a:r>
            <a:r>
              <a:rPr lang="en-US" altLang="zh-CN" sz="1400" dirty="0">
                <a:solidFill>
                  <a:srgbClr val="267F99"/>
                </a:solidFill>
                <a:latin typeface="Consolas" panose="020B0609020204030204" pitchFamily="49" charset="0"/>
              </a:rPr>
              <a:t>pipelined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(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k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400" dirty="0">
                <a:solidFill>
                  <a:srgbClr val="795E26"/>
                </a:solidFill>
                <a:latin typeface="Consolas" panose="020B0609020204030204" pitchFamily="49" charset="0"/>
              </a:rPr>
              <a:t>write_shift_reg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400" dirty="0">
                <a:solidFill>
                  <a:srgbClr val="A31515"/>
                </a:solidFill>
                <a:latin typeface="Consolas" panose="020B0609020204030204" pitchFamily="49" charset="0"/>
              </a:rPr>
              <a:t>"X.shreg"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j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</a:t>
            </a:r>
            <a:r>
              <a:rPr lang="en-US" altLang="zh-CN" sz="1400" dirty="0">
                <a:solidFill>
                  <a:srgbClr val="795E26"/>
                </a:solidFill>
                <a:latin typeface="Consolas" panose="020B0609020204030204" pitchFamily="49" charset="0"/>
              </a:rPr>
              <a:t>select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j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795E26"/>
                </a:solidFill>
                <a:latin typeface="Consolas" panose="020B0609020204030204" pitchFamily="49" charset="0"/>
              </a:rPr>
              <a:t>image_load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400" dirty="0">
                <a:solidFill>
                  <a:srgbClr val="A31515"/>
                </a:solidFill>
                <a:latin typeface="Consolas" panose="020B0609020204030204" pitchFamily="49" charset="0"/>
              </a:rPr>
              <a:t>"A"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,…),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    </a:t>
            </a:r>
            <a:r>
              <a:rPr lang="en-US" altLang="zh-CN" sz="1400" dirty="0">
                <a:solidFill>
                  <a:srgbClr val="795E26"/>
                </a:solidFill>
                <a:latin typeface="Consolas" panose="020B0609020204030204" pitchFamily="49" charset="0"/>
              </a:rPr>
              <a:t>read_shift_reg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400" dirty="0">
                <a:solidFill>
                  <a:srgbClr val="A31515"/>
                </a:solidFill>
                <a:latin typeface="Consolas" panose="020B0609020204030204" pitchFamily="49" charset="0"/>
              </a:rPr>
              <a:t>"X.shreg"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j</a:t>
            </a:r>
            <a:r>
              <a:rPr lang="en-US" altLang="zh-CN" sz="1400" dirty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s0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.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)))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400" dirty="0">
                <a:solidFill>
                  <a:srgbClr val="795E26"/>
                </a:solidFill>
                <a:latin typeface="Consolas" panose="020B0609020204030204" pitchFamily="49" charset="0"/>
              </a:rPr>
              <a:t>write_shift_reg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400" dirty="0">
                <a:solidFill>
                  <a:srgbClr val="A31515"/>
                </a:solidFill>
                <a:latin typeface="Consolas" panose="020B0609020204030204" pitchFamily="49" charset="0"/>
              </a:rPr>
              <a:t>"Y.shreg"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,…)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400" dirty="0">
                <a:solidFill>
                  <a:srgbClr val="795E26"/>
                </a:solidFill>
                <a:latin typeface="Consolas" panose="020B0609020204030204" pitchFamily="49" charset="0"/>
              </a:rPr>
              <a:t>write_shift_reg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400" dirty="0">
                <a:solidFill>
                  <a:srgbClr val="A31515"/>
                </a:solidFill>
                <a:latin typeface="Consolas" panose="020B0609020204030204" pitchFamily="49" charset="0"/>
              </a:rPr>
              <a:t>"Z.shreg"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,…)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}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</a:t>
            </a:r>
            <a:r>
              <a:rPr lang="en-US" altLang="zh-CN" sz="1400" dirty="0">
                <a:solidFill>
                  <a:srgbClr val="795E26"/>
                </a:solidFill>
                <a:latin typeface="Consolas" panose="020B0609020204030204" pitchFamily="49" charset="0"/>
              </a:rPr>
              <a:t>image_store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400" dirty="0">
                <a:solidFill>
                  <a:srgbClr val="A31515"/>
                </a:solidFill>
                <a:latin typeface="Consolas" panose="020B0609020204030204" pitchFamily="49" charset="0"/>
              </a:rPr>
              <a:t>"C"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…)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}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}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578AAA-C522-4E36-A5BF-592C2427607F}"/>
              </a:ext>
            </a:extLst>
          </p:cNvPr>
          <p:cNvSpPr txBox="1"/>
          <p:nvPr/>
        </p:nvSpPr>
        <p:spPr>
          <a:xfrm>
            <a:off x="1066623" y="4967884"/>
            <a:ext cx="502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Tensor IR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FB1F6D9-9E08-42D1-BCBA-A2DF25E465BC}"/>
              </a:ext>
            </a:extLst>
          </p:cNvPr>
          <p:cNvSpPr txBox="1"/>
          <p:nvPr/>
        </p:nvSpPr>
        <p:spPr>
          <a:xfrm>
            <a:off x="6402115" y="4967597"/>
            <a:ext cx="474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Lowered SCF IR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A46CB30-537B-43A2-92C6-7E3CA353F7E1}"/>
              </a:ext>
            </a:extLst>
          </p:cNvPr>
          <p:cNvSpPr txBox="1"/>
          <p:nvPr/>
        </p:nvSpPr>
        <p:spPr>
          <a:xfrm>
            <a:off x="6395217" y="1643897"/>
            <a:ext cx="47525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…</a:t>
            </a:r>
          </a:p>
          <a:p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%alloc_4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memref.alloc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() : </a:t>
            </a:r>
            <a:r>
              <a:rPr lang="en-US" altLang="zh-CN" sz="1400" dirty="0">
                <a:solidFill>
                  <a:srgbClr val="267F99"/>
                </a:solidFill>
                <a:latin typeface="Consolas" panose="020B0609020204030204" pitchFamily="49" charset="0"/>
              </a:rPr>
              <a:t>memref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&lt;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x</a:t>
            </a:r>
            <a:r>
              <a:rPr lang="en-US" altLang="zh-CN" sz="1400" dirty="0">
                <a:solidFill>
                  <a:srgbClr val="267F99"/>
                </a:solidFill>
                <a:latin typeface="Consolas" panose="020B0609020204030204" pitchFamily="49" charset="0"/>
              </a:rPr>
              <a:t>i32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&gt;</a:t>
            </a:r>
          </a:p>
          <a:p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affine.for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to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 affine.for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to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  affine.for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%arg2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to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16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affine.load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%alloc_4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-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%2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affine.load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%alloc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%arg2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%5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arith.select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%4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%2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%1</a:t>
            </a:r>
            <a:endParaRPr lang="en-US" altLang="zh-CN" sz="14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    affine.store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%5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%alloc_4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  …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} {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pipeline 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affine.load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%alloc_2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400" dirty="0">
                <a:solidFill>
                  <a:srgbClr val="0070C1"/>
                </a:solidFill>
                <a:latin typeface="Consolas" panose="020B0609020204030204" pitchFamily="49" charset="0"/>
              </a:rPr>
              <a:t>  affine.store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%alloc_1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%arg1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%arg0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 } {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unroll 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} {</a:t>
            </a:r>
            <a:r>
              <a:rPr lang="en-US" altLang="zh-CN" sz="1400" dirty="0">
                <a:solidFill>
                  <a:srgbClr val="001080"/>
                </a:solidFill>
                <a:latin typeface="Consolas" panose="020B0609020204030204" pitchFamily="49" charset="0"/>
              </a:rPr>
              <a:t>unroll 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1B94B0-86EF-4C5D-82D3-F88F4B1612E9}"/>
              </a:ext>
            </a:extLst>
          </p:cNvPr>
          <p:cNvSpPr txBox="1"/>
          <p:nvPr/>
        </p:nvSpPr>
        <p:spPr>
          <a:xfrm>
            <a:off x="4367808" y="2204864"/>
            <a:ext cx="1797768" cy="33855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Loop annotation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12ED7-1E53-48D0-B395-4ABEBF0C297C}"/>
              </a:ext>
            </a:extLst>
          </p:cNvPr>
          <p:cNvSpPr txBox="1"/>
          <p:nvPr/>
        </p:nvSpPr>
        <p:spPr>
          <a:xfrm>
            <a:off x="4367808" y="3439746"/>
            <a:ext cx="1872208" cy="33855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Mapped Dataflow</a:t>
            </a:r>
          </a:p>
        </p:txBody>
      </p:sp>
    </p:spTree>
    <p:extLst>
      <p:ext uri="{BB962C8B-B14F-4D97-AF65-F5344CB8AC3E}">
        <p14:creationId xmlns:p14="http://schemas.microsoft.com/office/powerpoint/2010/main" val="9152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63A80D-ABA9-418D-AD12-F330B602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Tiling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095C2AF-5F0B-4CA5-A3EB-E98A689A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C2EEC6-1D71-436A-A9ED-CBDE3DBFB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1"/>
            <a:ext cx="6937368" cy="1296144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/>
              <a:t>Scaling to large matrices</a:t>
            </a:r>
          </a:p>
          <a:p>
            <a:pPr lvl="1"/>
            <a:r>
              <a:rPr lang="en-US" altLang="zh-CN" sz="2400" dirty="0"/>
              <a:t>Partition the output matrix into tiles</a:t>
            </a:r>
          </a:p>
          <a:p>
            <a:pPr lvl="1"/>
            <a:r>
              <a:rPr lang="en-US" altLang="zh-CN" sz="2400" dirty="0"/>
              <a:t>Compute tile-by-tile using a systolic array</a:t>
            </a:r>
          </a:p>
        </p:txBody>
      </p:sp>
      <p:grpSp>
        <p:nvGrpSpPr>
          <p:cNvPr id="73" name="Group 4">
            <a:extLst>
              <a:ext uri="{FF2B5EF4-FFF2-40B4-BE49-F238E27FC236}">
                <a16:creationId xmlns:a16="http://schemas.microsoft.com/office/drawing/2014/main" id="{A5055A8A-B76A-4CE2-A05C-F409F8368D5B}"/>
              </a:ext>
            </a:extLst>
          </p:cNvPr>
          <p:cNvGrpSpPr/>
          <p:nvPr/>
        </p:nvGrpSpPr>
        <p:grpSpPr>
          <a:xfrm>
            <a:off x="7546968" y="1429462"/>
            <a:ext cx="1426491" cy="1269399"/>
            <a:chOff x="982980" y="951357"/>
            <a:chExt cx="2446020" cy="2176653"/>
          </a:xfrm>
        </p:grpSpPr>
        <p:sp>
          <p:nvSpPr>
            <p:cNvPr id="75" name="Rectangle 6">
              <a:extLst>
                <a:ext uri="{FF2B5EF4-FFF2-40B4-BE49-F238E27FC236}">
                  <a16:creationId xmlns:a16="http://schemas.microsoft.com/office/drawing/2014/main" id="{4537A8BC-C004-4297-86A5-C9F8D950D909}"/>
                </a:ext>
              </a:extLst>
            </p:cNvPr>
            <p:cNvSpPr/>
            <p:nvPr/>
          </p:nvSpPr>
          <p:spPr>
            <a:xfrm>
              <a:off x="982980" y="951357"/>
              <a:ext cx="2446020" cy="2176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6" name="Rectangle 7">
              <a:extLst>
                <a:ext uri="{FF2B5EF4-FFF2-40B4-BE49-F238E27FC236}">
                  <a16:creationId xmlns:a16="http://schemas.microsoft.com/office/drawing/2014/main" id="{8C33B939-4134-4BC4-82FD-FF1D26929BFD}"/>
                </a:ext>
              </a:extLst>
            </p:cNvPr>
            <p:cNvSpPr/>
            <p:nvPr/>
          </p:nvSpPr>
          <p:spPr>
            <a:xfrm>
              <a:off x="2301239" y="2069974"/>
              <a:ext cx="1036320" cy="9372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2700000">
                <a:schemeClr val="bg1">
                  <a:lumMod val="75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w="12700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PE</a:t>
              </a:r>
            </a:p>
          </p:txBody>
        </p:sp>
        <p:sp>
          <p:nvSpPr>
            <p:cNvPr id="77" name="Rectangle 8">
              <a:extLst>
                <a:ext uri="{FF2B5EF4-FFF2-40B4-BE49-F238E27FC236}">
                  <a16:creationId xmlns:a16="http://schemas.microsoft.com/office/drawing/2014/main" id="{2C00383D-2EE5-4087-8AD1-863157415EFC}"/>
                </a:ext>
              </a:extLst>
            </p:cNvPr>
            <p:cNvSpPr/>
            <p:nvPr/>
          </p:nvSpPr>
          <p:spPr>
            <a:xfrm>
              <a:off x="1089660" y="2069974"/>
              <a:ext cx="1120140" cy="9372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2700000">
                <a:schemeClr val="bg1">
                  <a:lumMod val="75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w="12700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PE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78" name="Rectangle 9">
              <a:extLst>
                <a:ext uri="{FF2B5EF4-FFF2-40B4-BE49-F238E27FC236}">
                  <a16:creationId xmlns:a16="http://schemas.microsoft.com/office/drawing/2014/main" id="{82E55804-8231-41EF-AC53-8679D41F59AC}"/>
                </a:ext>
              </a:extLst>
            </p:cNvPr>
            <p:cNvSpPr/>
            <p:nvPr/>
          </p:nvSpPr>
          <p:spPr>
            <a:xfrm>
              <a:off x="2301240" y="1068717"/>
              <a:ext cx="1036320" cy="9372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2700000">
                <a:schemeClr val="bg1">
                  <a:lumMod val="75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w="12700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PE</a:t>
              </a:r>
            </a:p>
          </p:txBody>
        </p:sp>
        <p:sp>
          <p:nvSpPr>
            <p:cNvPr id="79" name="Rectangle 10">
              <a:extLst>
                <a:ext uri="{FF2B5EF4-FFF2-40B4-BE49-F238E27FC236}">
                  <a16:creationId xmlns:a16="http://schemas.microsoft.com/office/drawing/2014/main" id="{D0A30732-E313-473E-AD7E-D861F13E8FCB}"/>
                </a:ext>
              </a:extLst>
            </p:cNvPr>
            <p:cNvSpPr/>
            <p:nvPr/>
          </p:nvSpPr>
          <p:spPr>
            <a:xfrm>
              <a:off x="1108711" y="1071754"/>
              <a:ext cx="1120140" cy="9372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2700000">
                <a:schemeClr val="bg1">
                  <a:lumMod val="75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w="12700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PE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13">
            <a:extLst>
              <a:ext uri="{FF2B5EF4-FFF2-40B4-BE49-F238E27FC236}">
                <a16:creationId xmlns:a16="http://schemas.microsoft.com/office/drawing/2014/main" id="{C78AE404-E7E5-43E8-96A9-ACEFFB7AF559}"/>
              </a:ext>
            </a:extLst>
          </p:cNvPr>
          <p:cNvGrpSpPr/>
          <p:nvPr/>
        </p:nvGrpSpPr>
        <p:grpSpPr>
          <a:xfrm>
            <a:off x="7724722" y="1652910"/>
            <a:ext cx="2639051" cy="2300378"/>
            <a:chOff x="6400937" y="1614902"/>
            <a:chExt cx="4316730" cy="3762757"/>
          </a:xfrm>
        </p:grpSpPr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DE36BD97-28B1-4DB9-9E5D-E7F74780A2FF}"/>
                </a:ext>
              </a:extLst>
            </p:cNvPr>
            <p:cNvSpPr/>
            <p:nvPr/>
          </p:nvSpPr>
          <p:spPr>
            <a:xfrm>
              <a:off x="6404747" y="161490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1C886BCF-3C34-42F5-BA54-571BCA851832}"/>
                </a:ext>
              </a:extLst>
            </p:cNvPr>
            <p:cNvSpPr/>
            <p:nvPr/>
          </p:nvSpPr>
          <p:spPr>
            <a:xfrm>
              <a:off x="6938147" y="161490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" name="Oval 16">
              <a:extLst>
                <a:ext uri="{FF2B5EF4-FFF2-40B4-BE49-F238E27FC236}">
                  <a16:creationId xmlns:a16="http://schemas.microsoft.com/office/drawing/2014/main" id="{2262B39E-DFD2-4E14-8491-CC5B30792970}"/>
                </a:ext>
              </a:extLst>
            </p:cNvPr>
            <p:cNvSpPr/>
            <p:nvPr/>
          </p:nvSpPr>
          <p:spPr>
            <a:xfrm>
              <a:off x="7505837" y="161490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" name="Oval 17">
              <a:extLst>
                <a:ext uri="{FF2B5EF4-FFF2-40B4-BE49-F238E27FC236}">
                  <a16:creationId xmlns:a16="http://schemas.microsoft.com/office/drawing/2014/main" id="{1B5AFB40-7714-4FC5-B033-63C8E7FEB915}"/>
                </a:ext>
              </a:extLst>
            </p:cNvPr>
            <p:cNvSpPr/>
            <p:nvPr/>
          </p:nvSpPr>
          <p:spPr>
            <a:xfrm>
              <a:off x="8039237" y="161490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3" name="Oval 18">
              <a:extLst>
                <a:ext uri="{FF2B5EF4-FFF2-40B4-BE49-F238E27FC236}">
                  <a16:creationId xmlns:a16="http://schemas.microsoft.com/office/drawing/2014/main" id="{56F548CD-D1CB-454E-A692-C78CF588F749}"/>
                </a:ext>
              </a:extLst>
            </p:cNvPr>
            <p:cNvSpPr/>
            <p:nvPr/>
          </p:nvSpPr>
          <p:spPr>
            <a:xfrm>
              <a:off x="6408557" y="203019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4" name="Oval 19">
              <a:extLst>
                <a:ext uri="{FF2B5EF4-FFF2-40B4-BE49-F238E27FC236}">
                  <a16:creationId xmlns:a16="http://schemas.microsoft.com/office/drawing/2014/main" id="{7AFF65AB-B782-4F07-B3D8-9C9E805C1EB9}"/>
                </a:ext>
              </a:extLst>
            </p:cNvPr>
            <p:cNvSpPr/>
            <p:nvPr/>
          </p:nvSpPr>
          <p:spPr>
            <a:xfrm>
              <a:off x="6941957" y="203019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Oval 20">
              <a:extLst>
                <a:ext uri="{FF2B5EF4-FFF2-40B4-BE49-F238E27FC236}">
                  <a16:creationId xmlns:a16="http://schemas.microsoft.com/office/drawing/2014/main" id="{223751F1-5FF2-45BA-B475-D7C61EB87133}"/>
                </a:ext>
              </a:extLst>
            </p:cNvPr>
            <p:cNvSpPr/>
            <p:nvPr/>
          </p:nvSpPr>
          <p:spPr>
            <a:xfrm>
              <a:off x="7509647" y="203019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9FA5E0-61F4-40E2-B01A-381A4FF8D4C8}"/>
                </a:ext>
              </a:extLst>
            </p:cNvPr>
            <p:cNvSpPr/>
            <p:nvPr/>
          </p:nvSpPr>
          <p:spPr>
            <a:xfrm>
              <a:off x="8043047" y="203019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8BAE6211-7D0D-4FCB-B685-C1880F5469FC}"/>
                </a:ext>
              </a:extLst>
            </p:cNvPr>
            <p:cNvSpPr/>
            <p:nvPr/>
          </p:nvSpPr>
          <p:spPr>
            <a:xfrm>
              <a:off x="6404747" y="255597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8" name="Oval 23">
              <a:extLst>
                <a:ext uri="{FF2B5EF4-FFF2-40B4-BE49-F238E27FC236}">
                  <a16:creationId xmlns:a16="http://schemas.microsoft.com/office/drawing/2014/main" id="{57442C54-21DA-4727-B371-8ACE97350EFA}"/>
                </a:ext>
              </a:extLst>
            </p:cNvPr>
            <p:cNvSpPr/>
            <p:nvPr/>
          </p:nvSpPr>
          <p:spPr>
            <a:xfrm>
              <a:off x="6938147" y="255597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D36FAF63-34DD-4347-B546-8324EFE67228}"/>
                </a:ext>
              </a:extLst>
            </p:cNvPr>
            <p:cNvSpPr/>
            <p:nvPr/>
          </p:nvSpPr>
          <p:spPr>
            <a:xfrm>
              <a:off x="7505837" y="255597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0" name="Oval 25">
              <a:extLst>
                <a:ext uri="{FF2B5EF4-FFF2-40B4-BE49-F238E27FC236}">
                  <a16:creationId xmlns:a16="http://schemas.microsoft.com/office/drawing/2014/main" id="{8328BC81-3308-4BDD-B946-555F51921057}"/>
                </a:ext>
              </a:extLst>
            </p:cNvPr>
            <p:cNvSpPr/>
            <p:nvPr/>
          </p:nvSpPr>
          <p:spPr>
            <a:xfrm>
              <a:off x="8039237" y="255597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7BD41DA6-812A-48D3-94EE-592DA6DE88EE}"/>
                </a:ext>
              </a:extLst>
            </p:cNvPr>
            <p:cNvSpPr/>
            <p:nvPr/>
          </p:nvSpPr>
          <p:spPr>
            <a:xfrm>
              <a:off x="6408557" y="297126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" name="Oval 27">
              <a:extLst>
                <a:ext uri="{FF2B5EF4-FFF2-40B4-BE49-F238E27FC236}">
                  <a16:creationId xmlns:a16="http://schemas.microsoft.com/office/drawing/2014/main" id="{576C4A69-2FBF-40D9-8899-EFF3BD9B1818}"/>
                </a:ext>
              </a:extLst>
            </p:cNvPr>
            <p:cNvSpPr/>
            <p:nvPr/>
          </p:nvSpPr>
          <p:spPr>
            <a:xfrm>
              <a:off x="6941957" y="297126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6489CAE7-1E90-4D71-91BD-85B5FD599F7B}"/>
                </a:ext>
              </a:extLst>
            </p:cNvPr>
            <p:cNvSpPr/>
            <p:nvPr/>
          </p:nvSpPr>
          <p:spPr>
            <a:xfrm>
              <a:off x="7509647" y="297126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" name="Oval 29">
              <a:extLst>
                <a:ext uri="{FF2B5EF4-FFF2-40B4-BE49-F238E27FC236}">
                  <a16:creationId xmlns:a16="http://schemas.microsoft.com/office/drawing/2014/main" id="{CCED3D6B-CFEC-4016-BF48-508A932AB5A1}"/>
                </a:ext>
              </a:extLst>
            </p:cNvPr>
            <p:cNvSpPr/>
            <p:nvPr/>
          </p:nvSpPr>
          <p:spPr>
            <a:xfrm>
              <a:off x="8043047" y="297126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5" name="Oval 30">
              <a:extLst>
                <a:ext uri="{FF2B5EF4-FFF2-40B4-BE49-F238E27FC236}">
                  <a16:creationId xmlns:a16="http://schemas.microsoft.com/office/drawing/2014/main" id="{E3A85377-B5D3-434C-BA2F-EF2087EEF639}"/>
                </a:ext>
              </a:extLst>
            </p:cNvPr>
            <p:cNvSpPr/>
            <p:nvPr/>
          </p:nvSpPr>
          <p:spPr>
            <a:xfrm>
              <a:off x="8850767" y="161490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" name="Oval 31">
              <a:extLst>
                <a:ext uri="{FF2B5EF4-FFF2-40B4-BE49-F238E27FC236}">
                  <a16:creationId xmlns:a16="http://schemas.microsoft.com/office/drawing/2014/main" id="{308E254A-0636-4637-8B71-699567513FAC}"/>
                </a:ext>
              </a:extLst>
            </p:cNvPr>
            <p:cNvSpPr/>
            <p:nvPr/>
          </p:nvSpPr>
          <p:spPr>
            <a:xfrm>
              <a:off x="9384167" y="161490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" name="Oval 32">
              <a:extLst>
                <a:ext uri="{FF2B5EF4-FFF2-40B4-BE49-F238E27FC236}">
                  <a16:creationId xmlns:a16="http://schemas.microsoft.com/office/drawing/2014/main" id="{0F6A0AD9-C1E4-405A-8291-160FDF298AE4}"/>
                </a:ext>
              </a:extLst>
            </p:cNvPr>
            <p:cNvSpPr/>
            <p:nvPr/>
          </p:nvSpPr>
          <p:spPr>
            <a:xfrm>
              <a:off x="9951857" y="161490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" name="Oval 33">
              <a:extLst>
                <a:ext uri="{FF2B5EF4-FFF2-40B4-BE49-F238E27FC236}">
                  <a16:creationId xmlns:a16="http://schemas.microsoft.com/office/drawing/2014/main" id="{F3735948-81F5-4EEF-A5A0-FBCD8B24EDDC}"/>
                </a:ext>
              </a:extLst>
            </p:cNvPr>
            <p:cNvSpPr/>
            <p:nvPr/>
          </p:nvSpPr>
          <p:spPr>
            <a:xfrm>
              <a:off x="10485257" y="161490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" name="Oval 34">
              <a:extLst>
                <a:ext uri="{FF2B5EF4-FFF2-40B4-BE49-F238E27FC236}">
                  <a16:creationId xmlns:a16="http://schemas.microsoft.com/office/drawing/2014/main" id="{8B4F9C50-A80B-4410-A50B-AB825E31D584}"/>
                </a:ext>
              </a:extLst>
            </p:cNvPr>
            <p:cNvSpPr/>
            <p:nvPr/>
          </p:nvSpPr>
          <p:spPr>
            <a:xfrm>
              <a:off x="8854577" y="203019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0" name="Oval 35">
              <a:extLst>
                <a:ext uri="{FF2B5EF4-FFF2-40B4-BE49-F238E27FC236}">
                  <a16:creationId xmlns:a16="http://schemas.microsoft.com/office/drawing/2014/main" id="{48C847B9-2488-4E1C-BCB5-092FC8AE84E8}"/>
                </a:ext>
              </a:extLst>
            </p:cNvPr>
            <p:cNvSpPr/>
            <p:nvPr/>
          </p:nvSpPr>
          <p:spPr>
            <a:xfrm>
              <a:off x="9387977" y="203019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1" name="Oval 36">
              <a:extLst>
                <a:ext uri="{FF2B5EF4-FFF2-40B4-BE49-F238E27FC236}">
                  <a16:creationId xmlns:a16="http://schemas.microsoft.com/office/drawing/2014/main" id="{953FF5C6-FD91-46C9-B684-86E5CF27D331}"/>
                </a:ext>
              </a:extLst>
            </p:cNvPr>
            <p:cNvSpPr/>
            <p:nvPr/>
          </p:nvSpPr>
          <p:spPr>
            <a:xfrm>
              <a:off x="9955667" y="203019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" name="Oval 37">
              <a:extLst>
                <a:ext uri="{FF2B5EF4-FFF2-40B4-BE49-F238E27FC236}">
                  <a16:creationId xmlns:a16="http://schemas.microsoft.com/office/drawing/2014/main" id="{364A7971-ADB6-4EA6-80E2-DDEC14A48AE4}"/>
                </a:ext>
              </a:extLst>
            </p:cNvPr>
            <p:cNvSpPr/>
            <p:nvPr/>
          </p:nvSpPr>
          <p:spPr>
            <a:xfrm>
              <a:off x="10489067" y="203019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" name="Oval 38">
              <a:extLst>
                <a:ext uri="{FF2B5EF4-FFF2-40B4-BE49-F238E27FC236}">
                  <a16:creationId xmlns:a16="http://schemas.microsoft.com/office/drawing/2014/main" id="{16A87A1F-A1AF-489C-95E3-35CCBA73B5AD}"/>
                </a:ext>
              </a:extLst>
            </p:cNvPr>
            <p:cNvSpPr/>
            <p:nvPr/>
          </p:nvSpPr>
          <p:spPr>
            <a:xfrm>
              <a:off x="8850767" y="255597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" name="Oval 39">
              <a:extLst>
                <a:ext uri="{FF2B5EF4-FFF2-40B4-BE49-F238E27FC236}">
                  <a16:creationId xmlns:a16="http://schemas.microsoft.com/office/drawing/2014/main" id="{AAB46A9F-4260-4376-AD13-29870E9CA147}"/>
                </a:ext>
              </a:extLst>
            </p:cNvPr>
            <p:cNvSpPr/>
            <p:nvPr/>
          </p:nvSpPr>
          <p:spPr>
            <a:xfrm>
              <a:off x="9384167" y="255597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5" name="Oval 40">
              <a:extLst>
                <a:ext uri="{FF2B5EF4-FFF2-40B4-BE49-F238E27FC236}">
                  <a16:creationId xmlns:a16="http://schemas.microsoft.com/office/drawing/2014/main" id="{CA5D35CE-53F6-41AB-8F10-5ADA3666CDB8}"/>
                </a:ext>
              </a:extLst>
            </p:cNvPr>
            <p:cNvSpPr/>
            <p:nvPr/>
          </p:nvSpPr>
          <p:spPr>
            <a:xfrm>
              <a:off x="9951857" y="255597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6" name="Oval 41">
              <a:extLst>
                <a:ext uri="{FF2B5EF4-FFF2-40B4-BE49-F238E27FC236}">
                  <a16:creationId xmlns:a16="http://schemas.microsoft.com/office/drawing/2014/main" id="{A8F0C4BF-093E-4D45-8B95-8F8EB86FA7EF}"/>
                </a:ext>
              </a:extLst>
            </p:cNvPr>
            <p:cNvSpPr/>
            <p:nvPr/>
          </p:nvSpPr>
          <p:spPr>
            <a:xfrm>
              <a:off x="10485257" y="255597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" name="Oval 42">
              <a:extLst>
                <a:ext uri="{FF2B5EF4-FFF2-40B4-BE49-F238E27FC236}">
                  <a16:creationId xmlns:a16="http://schemas.microsoft.com/office/drawing/2014/main" id="{D9D9415E-DB4A-4BE4-B7D4-8D4E4CD0F5B5}"/>
                </a:ext>
              </a:extLst>
            </p:cNvPr>
            <p:cNvSpPr/>
            <p:nvPr/>
          </p:nvSpPr>
          <p:spPr>
            <a:xfrm>
              <a:off x="8854577" y="297126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" name="Oval 43">
              <a:extLst>
                <a:ext uri="{FF2B5EF4-FFF2-40B4-BE49-F238E27FC236}">
                  <a16:creationId xmlns:a16="http://schemas.microsoft.com/office/drawing/2014/main" id="{4940EE80-F63C-4E7A-BC69-B232D50B97C6}"/>
                </a:ext>
              </a:extLst>
            </p:cNvPr>
            <p:cNvSpPr/>
            <p:nvPr/>
          </p:nvSpPr>
          <p:spPr>
            <a:xfrm>
              <a:off x="9387977" y="297126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9" name="Oval 44">
              <a:extLst>
                <a:ext uri="{FF2B5EF4-FFF2-40B4-BE49-F238E27FC236}">
                  <a16:creationId xmlns:a16="http://schemas.microsoft.com/office/drawing/2014/main" id="{7EB75C77-DD27-429C-8F86-D0FEDC428F1D}"/>
                </a:ext>
              </a:extLst>
            </p:cNvPr>
            <p:cNvSpPr/>
            <p:nvPr/>
          </p:nvSpPr>
          <p:spPr>
            <a:xfrm>
              <a:off x="9955667" y="297126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0" name="Oval 45">
              <a:extLst>
                <a:ext uri="{FF2B5EF4-FFF2-40B4-BE49-F238E27FC236}">
                  <a16:creationId xmlns:a16="http://schemas.microsoft.com/office/drawing/2014/main" id="{AD10EF35-64C3-4D0D-9387-E8D4808F1A5B}"/>
                </a:ext>
              </a:extLst>
            </p:cNvPr>
            <p:cNvSpPr/>
            <p:nvPr/>
          </p:nvSpPr>
          <p:spPr>
            <a:xfrm>
              <a:off x="10489067" y="2971262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1" name="Oval 46">
              <a:extLst>
                <a:ext uri="{FF2B5EF4-FFF2-40B4-BE49-F238E27FC236}">
                  <a16:creationId xmlns:a16="http://schemas.microsoft.com/office/drawing/2014/main" id="{9CE5C196-DB99-4E70-AE19-99B15EF9D65B}"/>
                </a:ext>
              </a:extLst>
            </p:cNvPr>
            <p:cNvSpPr/>
            <p:nvPr/>
          </p:nvSpPr>
          <p:spPr>
            <a:xfrm>
              <a:off x="6400937" y="380412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" name="Oval 47">
              <a:extLst>
                <a:ext uri="{FF2B5EF4-FFF2-40B4-BE49-F238E27FC236}">
                  <a16:creationId xmlns:a16="http://schemas.microsoft.com/office/drawing/2014/main" id="{5D87EC1D-490E-4779-81E8-72B976BADC5D}"/>
                </a:ext>
              </a:extLst>
            </p:cNvPr>
            <p:cNvSpPr/>
            <p:nvPr/>
          </p:nvSpPr>
          <p:spPr>
            <a:xfrm>
              <a:off x="6934337" y="380412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" name="Oval 48">
              <a:extLst>
                <a:ext uri="{FF2B5EF4-FFF2-40B4-BE49-F238E27FC236}">
                  <a16:creationId xmlns:a16="http://schemas.microsoft.com/office/drawing/2014/main" id="{B284AE45-47E4-4881-AB0B-96E6AB6DB023}"/>
                </a:ext>
              </a:extLst>
            </p:cNvPr>
            <p:cNvSpPr/>
            <p:nvPr/>
          </p:nvSpPr>
          <p:spPr>
            <a:xfrm>
              <a:off x="7502027" y="380412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4" name="Oval 49">
              <a:extLst>
                <a:ext uri="{FF2B5EF4-FFF2-40B4-BE49-F238E27FC236}">
                  <a16:creationId xmlns:a16="http://schemas.microsoft.com/office/drawing/2014/main" id="{62571BC7-0B15-4B0D-ABFB-6060C6CCA7D1}"/>
                </a:ext>
              </a:extLst>
            </p:cNvPr>
            <p:cNvSpPr/>
            <p:nvPr/>
          </p:nvSpPr>
          <p:spPr>
            <a:xfrm>
              <a:off x="8035427" y="380412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5" name="Oval 50">
              <a:extLst>
                <a:ext uri="{FF2B5EF4-FFF2-40B4-BE49-F238E27FC236}">
                  <a16:creationId xmlns:a16="http://schemas.microsoft.com/office/drawing/2014/main" id="{BE1CC926-8319-4B88-B218-B0BEC44710CA}"/>
                </a:ext>
              </a:extLst>
            </p:cNvPr>
            <p:cNvSpPr/>
            <p:nvPr/>
          </p:nvSpPr>
          <p:spPr>
            <a:xfrm>
              <a:off x="6404747" y="421941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" name="Oval 51">
              <a:extLst>
                <a:ext uri="{FF2B5EF4-FFF2-40B4-BE49-F238E27FC236}">
                  <a16:creationId xmlns:a16="http://schemas.microsoft.com/office/drawing/2014/main" id="{FE241BEE-9F4C-40E9-99FD-234642D9DCAC}"/>
                </a:ext>
              </a:extLst>
            </p:cNvPr>
            <p:cNvSpPr/>
            <p:nvPr/>
          </p:nvSpPr>
          <p:spPr>
            <a:xfrm>
              <a:off x="6938147" y="421941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" name="Oval 52">
              <a:extLst>
                <a:ext uri="{FF2B5EF4-FFF2-40B4-BE49-F238E27FC236}">
                  <a16:creationId xmlns:a16="http://schemas.microsoft.com/office/drawing/2014/main" id="{C2F10E57-DFAF-42E7-B5DE-6CC98A976F58}"/>
                </a:ext>
              </a:extLst>
            </p:cNvPr>
            <p:cNvSpPr/>
            <p:nvPr/>
          </p:nvSpPr>
          <p:spPr>
            <a:xfrm>
              <a:off x="7505837" y="421941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8" name="Oval 53">
              <a:extLst>
                <a:ext uri="{FF2B5EF4-FFF2-40B4-BE49-F238E27FC236}">
                  <a16:creationId xmlns:a16="http://schemas.microsoft.com/office/drawing/2014/main" id="{023C0E3D-8F02-4734-9AF2-11B5E3699294}"/>
                </a:ext>
              </a:extLst>
            </p:cNvPr>
            <p:cNvSpPr/>
            <p:nvPr/>
          </p:nvSpPr>
          <p:spPr>
            <a:xfrm>
              <a:off x="8039237" y="421941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9" name="Oval 54">
              <a:extLst>
                <a:ext uri="{FF2B5EF4-FFF2-40B4-BE49-F238E27FC236}">
                  <a16:creationId xmlns:a16="http://schemas.microsoft.com/office/drawing/2014/main" id="{B00F8477-3446-4BC2-8E4C-E529A022DC08}"/>
                </a:ext>
              </a:extLst>
            </p:cNvPr>
            <p:cNvSpPr/>
            <p:nvPr/>
          </p:nvSpPr>
          <p:spPr>
            <a:xfrm>
              <a:off x="6400937" y="474519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0" name="Oval 55">
              <a:extLst>
                <a:ext uri="{FF2B5EF4-FFF2-40B4-BE49-F238E27FC236}">
                  <a16:creationId xmlns:a16="http://schemas.microsoft.com/office/drawing/2014/main" id="{5086578F-3BB1-4033-9EEA-92F9FFA3A90E}"/>
                </a:ext>
              </a:extLst>
            </p:cNvPr>
            <p:cNvSpPr/>
            <p:nvPr/>
          </p:nvSpPr>
          <p:spPr>
            <a:xfrm>
              <a:off x="6934337" y="474519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" name="Oval 56">
              <a:extLst>
                <a:ext uri="{FF2B5EF4-FFF2-40B4-BE49-F238E27FC236}">
                  <a16:creationId xmlns:a16="http://schemas.microsoft.com/office/drawing/2014/main" id="{507E5A77-9839-4C26-A011-536280C6714C}"/>
                </a:ext>
              </a:extLst>
            </p:cNvPr>
            <p:cNvSpPr/>
            <p:nvPr/>
          </p:nvSpPr>
          <p:spPr>
            <a:xfrm>
              <a:off x="7502027" y="474519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2" name="Oval 57">
              <a:extLst>
                <a:ext uri="{FF2B5EF4-FFF2-40B4-BE49-F238E27FC236}">
                  <a16:creationId xmlns:a16="http://schemas.microsoft.com/office/drawing/2014/main" id="{940A8E8A-085E-4449-B1B2-CB7166D5F8E6}"/>
                </a:ext>
              </a:extLst>
            </p:cNvPr>
            <p:cNvSpPr/>
            <p:nvPr/>
          </p:nvSpPr>
          <p:spPr>
            <a:xfrm>
              <a:off x="8035427" y="474519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" name="Oval 58">
              <a:extLst>
                <a:ext uri="{FF2B5EF4-FFF2-40B4-BE49-F238E27FC236}">
                  <a16:creationId xmlns:a16="http://schemas.microsoft.com/office/drawing/2014/main" id="{391BDAE2-BE1B-4311-BB5F-DC5AB7E523D7}"/>
                </a:ext>
              </a:extLst>
            </p:cNvPr>
            <p:cNvSpPr/>
            <p:nvPr/>
          </p:nvSpPr>
          <p:spPr>
            <a:xfrm>
              <a:off x="6404747" y="516048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4" name="Oval 59">
              <a:extLst>
                <a:ext uri="{FF2B5EF4-FFF2-40B4-BE49-F238E27FC236}">
                  <a16:creationId xmlns:a16="http://schemas.microsoft.com/office/drawing/2014/main" id="{B0982E74-611D-41A4-B1DE-C6FE452A36EA}"/>
                </a:ext>
              </a:extLst>
            </p:cNvPr>
            <p:cNvSpPr/>
            <p:nvPr/>
          </p:nvSpPr>
          <p:spPr>
            <a:xfrm>
              <a:off x="6938147" y="516048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" name="Oval 60">
              <a:extLst>
                <a:ext uri="{FF2B5EF4-FFF2-40B4-BE49-F238E27FC236}">
                  <a16:creationId xmlns:a16="http://schemas.microsoft.com/office/drawing/2014/main" id="{178804C1-F7A7-44F4-85F8-8AA102590106}"/>
                </a:ext>
              </a:extLst>
            </p:cNvPr>
            <p:cNvSpPr/>
            <p:nvPr/>
          </p:nvSpPr>
          <p:spPr>
            <a:xfrm>
              <a:off x="7505837" y="516048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6" name="Oval 61">
              <a:extLst>
                <a:ext uri="{FF2B5EF4-FFF2-40B4-BE49-F238E27FC236}">
                  <a16:creationId xmlns:a16="http://schemas.microsoft.com/office/drawing/2014/main" id="{8B57104A-4ABF-4837-B7D1-2D595A01D9D0}"/>
                </a:ext>
              </a:extLst>
            </p:cNvPr>
            <p:cNvSpPr/>
            <p:nvPr/>
          </p:nvSpPr>
          <p:spPr>
            <a:xfrm>
              <a:off x="8039237" y="5160489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7" name="Oval 62">
              <a:extLst>
                <a:ext uri="{FF2B5EF4-FFF2-40B4-BE49-F238E27FC236}">
                  <a16:creationId xmlns:a16="http://schemas.microsoft.com/office/drawing/2014/main" id="{B960D297-09AF-4F61-8DAE-A90602F5004A}"/>
                </a:ext>
              </a:extLst>
            </p:cNvPr>
            <p:cNvSpPr/>
            <p:nvPr/>
          </p:nvSpPr>
          <p:spPr>
            <a:xfrm>
              <a:off x="8846957" y="379536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8" name="Oval 63">
              <a:extLst>
                <a:ext uri="{FF2B5EF4-FFF2-40B4-BE49-F238E27FC236}">
                  <a16:creationId xmlns:a16="http://schemas.microsoft.com/office/drawing/2014/main" id="{9947A379-3CB1-4490-9E11-E8C1DCFDD8F6}"/>
                </a:ext>
              </a:extLst>
            </p:cNvPr>
            <p:cNvSpPr/>
            <p:nvPr/>
          </p:nvSpPr>
          <p:spPr>
            <a:xfrm>
              <a:off x="9380357" y="379536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" name="Oval 64">
              <a:extLst>
                <a:ext uri="{FF2B5EF4-FFF2-40B4-BE49-F238E27FC236}">
                  <a16:creationId xmlns:a16="http://schemas.microsoft.com/office/drawing/2014/main" id="{BD89ADFF-7750-4C6D-B2D4-53130FDE0653}"/>
                </a:ext>
              </a:extLst>
            </p:cNvPr>
            <p:cNvSpPr/>
            <p:nvPr/>
          </p:nvSpPr>
          <p:spPr>
            <a:xfrm>
              <a:off x="9948047" y="379536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0" name="Oval 65">
              <a:extLst>
                <a:ext uri="{FF2B5EF4-FFF2-40B4-BE49-F238E27FC236}">
                  <a16:creationId xmlns:a16="http://schemas.microsoft.com/office/drawing/2014/main" id="{0035A9E3-8235-4A36-84F8-05A4C38261F9}"/>
                </a:ext>
              </a:extLst>
            </p:cNvPr>
            <p:cNvSpPr/>
            <p:nvPr/>
          </p:nvSpPr>
          <p:spPr>
            <a:xfrm>
              <a:off x="10481447" y="379536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1" name="Oval 66">
              <a:extLst>
                <a:ext uri="{FF2B5EF4-FFF2-40B4-BE49-F238E27FC236}">
                  <a16:creationId xmlns:a16="http://schemas.microsoft.com/office/drawing/2014/main" id="{5B1A1454-C381-4AF0-8BA5-8A1853026ACB}"/>
                </a:ext>
              </a:extLst>
            </p:cNvPr>
            <p:cNvSpPr/>
            <p:nvPr/>
          </p:nvSpPr>
          <p:spPr>
            <a:xfrm>
              <a:off x="8850767" y="421065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2" name="Oval 67">
              <a:extLst>
                <a:ext uri="{FF2B5EF4-FFF2-40B4-BE49-F238E27FC236}">
                  <a16:creationId xmlns:a16="http://schemas.microsoft.com/office/drawing/2014/main" id="{3C14EA3A-8CD5-41FC-88B4-1AD6B5D263B6}"/>
                </a:ext>
              </a:extLst>
            </p:cNvPr>
            <p:cNvSpPr/>
            <p:nvPr/>
          </p:nvSpPr>
          <p:spPr>
            <a:xfrm>
              <a:off x="9384167" y="421065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3" name="Oval 68">
              <a:extLst>
                <a:ext uri="{FF2B5EF4-FFF2-40B4-BE49-F238E27FC236}">
                  <a16:creationId xmlns:a16="http://schemas.microsoft.com/office/drawing/2014/main" id="{B43BE05B-A69E-4B2B-9C61-73978D0AFFE7}"/>
                </a:ext>
              </a:extLst>
            </p:cNvPr>
            <p:cNvSpPr/>
            <p:nvPr/>
          </p:nvSpPr>
          <p:spPr>
            <a:xfrm>
              <a:off x="9951857" y="421065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4" name="Oval 69">
              <a:extLst>
                <a:ext uri="{FF2B5EF4-FFF2-40B4-BE49-F238E27FC236}">
                  <a16:creationId xmlns:a16="http://schemas.microsoft.com/office/drawing/2014/main" id="{FE578A00-E2A2-49DF-9AA9-ACB0D4F14603}"/>
                </a:ext>
              </a:extLst>
            </p:cNvPr>
            <p:cNvSpPr/>
            <p:nvPr/>
          </p:nvSpPr>
          <p:spPr>
            <a:xfrm>
              <a:off x="10485257" y="421065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5" name="Oval 70">
              <a:extLst>
                <a:ext uri="{FF2B5EF4-FFF2-40B4-BE49-F238E27FC236}">
                  <a16:creationId xmlns:a16="http://schemas.microsoft.com/office/drawing/2014/main" id="{27682EC7-E86A-488C-A67A-50D1589DFDE6}"/>
                </a:ext>
              </a:extLst>
            </p:cNvPr>
            <p:cNvSpPr/>
            <p:nvPr/>
          </p:nvSpPr>
          <p:spPr>
            <a:xfrm>
              <a:off x="8846957" y="473643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6" name="Oval 71">
              <a:extLst>
                <a:ext uri="{FF2B5EF4-FFF2-40B4-BE49-F238E27FC236}">
                  <a16:creationId xmlns:a16="http://schemas.microsoft.com/office/drawing/2014/main" id="{0E5DA71F-03DC-453F-8020-6EEDEEBBD61A}"/>
                </a:ext>
              </a:extLst>
            </p:cNvPr>
            <p:cNvSpPr/>
            <p:nvPr/>
          </p:nvSpPr>
          <p:spPr>
            <a:xfrm>
              <a:off x="9380357" y="473643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7" name="Oval 72">
              <a:extLst>
                <a:ext uri="{FF2B5EF4-FFF2-40B4-BE49-F238E27FC236}">
                  <a16:creationId xmlns:a16="http://schemas.microsoft.com/office/drawing/2014/main" id="{7DC61D09-4CF3-455C-BB7B-1EEB0A4E54B6}"/>
                </a:ext>
              </a:extLst>
            </p:cNvPr>
            <p:cNvSpPr/>
            <p:nvPr/>
          </p:nvSpPr>
          <p:spPr>
            <a:xfrm>
              <a:off x="9948047" y="473643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8" name="Oval 73">
              <a:extLst>
                <a:ext uri="{FF2B5EF4-FFF2-40B4-BE49-F238E27FC236}">
                  <a16:creationId xmlns:a16="http://schemas.microsoft.com/office/drawing/2014/main" id="{C4D757BE-F74D-404F-B86F-92D22880D9E9}"/>
                </a:ext>
              </a:extLst>
            </p:cNvPr>
            <p:cNvSpPr/>
            <p:nvPr/>
          </p:nvSpPr>
          <p:spPr>
            <a:xfrm>
              <a:off x="10481447" y="473643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9" name="Oval 74">
              <a:extLst>
                <a:ext uri="{FF2B5EF4-FFF2-40B4-BE49-F238E27FC236}">
                  <a16:creationId xmlns:a16="http://schemas.microsoft.com/office/drawing/2014/main" id="{F8E9038D-57F4-4F23-B830-3C8D271D0A68}"/>
                </a:ext>
              </a:extLst>
            </p:cNvPr>
            <p:cNvSpPr/>
            <p:nvPr/>
          </p:nvSpPr>
          <p:spPr>
            <a:xfrm>
              <a:off x="8850767" y="515172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0" name="Oval 75">
              <a:extLst>
                <a:ext uri="{FF2B5EF4-FFF2-40B4-BE49-F238E27FC236}">
                  <a16:creationId xmlns:a16="http://schemas.microsoft.com/office/drawing/2014/main" id="{CDC3870B-9753-4EB8-B491-DD1AAF8CAC6F}"/>
                </a:ext>
              </a:extLst>
            </p:cNvPr>
            <p:cNvSpPr/>
            <p:nvPr/>
          </p:nvSpPr>
          <p:spPr>
            <a:xfrm>
              <a:off x="9384167" y="515172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1" name="Oval 76">
              <a:extLst>
                <a:ext uri="{FF2B5EF4-FFF2-40B4-BE49-F238E27FC236}">
                  <a16:creationId xmlns:a16="http://schemas.microsoft.com/office/drawing/2014/main" id="{3A7E760F-C96B-454B-BB10-AA25DF70074B}"/>
                </a:ext>
              </a:extLst>
            </p:cNvPr>
            <p:cNvSpPr/>
            <p:nvPr/>
          </p:nvSpPr>
          <p:spPr>
            <a:xfrm>
              <a:off x="9951857" y="515172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2" name="Oval 77">
              <a:extLst>
                <a:ext uri="{FF2B5EF4-FFF2-40B4-BE49-F238E27FC236}">
                  <a16:creationId xmlns:a16="http://schemas.microsoft.com/office/drawing/2014/main" id="{87E0BBCC-4BCF-4E93-994C-C328F8D3DE7F}"/>
                </a:ext>
              </a:extLst>
            </p:cNvPr>
            <p:cNvSpPr/>
            <p:nvPr/>
          </p:nvSpPr>
          <p:spPr>
            <a:xfrm>
              <a:off x="10485257" y="5151725"/>
              <a:ext cx="228600" cy="217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40D1BFA0-56A9-469D-8FA7-1F5CEB48B144}"/>
              </a:ext>
            </a:extLst>
          </p:cNvPr>
          <p:cNvSpPr txBox="1"/>
          <p:nvPr/>
        </p:nvSpPr>
        <p:spPr>
          <a:xfrm>
            <a:off x="1055439" y="3201582"/>
            <a:ext cx="3600402" cy="33855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Consolas" panose="020B0609020204030204" pitchFamily="49" charset="0"/>
              </a:rPr>
              <a:t>X.space_time_transform(jj, ii)</a:t>
            </a: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66B02186-BBED-4D2D-BF8C-D6218EDF4248}"/>
              </a:ext>
            </a:extLst>
          </p:cNvPr>
          <p:cNvGrpSpPr/>
          <p:nvPr/>
        </p:nvGrpSpPr>
        <p:grpSpPr>
          <a:xfrm>
            <a:off x="1055439" y="3557915"/>
            <a:ext cx="8640961" cy="2031325"/>
            <a:chOff x="1055439" y="3557915"/>
            <a:chExt cx="8640961" cy="2031325"/>
          </a:xfrm>
        </p:grpSpPr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3F9E1EBC-0437-4489-AA65-4D6A937BEFB0}"/>
                </a:ext>
              </a:extLst>
            </p:cNvPr>
            <p:cNvSpPr txBox="1"/>
            <p:nvPr/>
          </p:nvSpPr>
          <p:spPr>
            <a:xfrm>
              <a:off x="1055440" y="3557915"/>
              <a:ext cx="8640960" cy="203132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0">
                  <a:solidFill>
                    <a:srgbClr val="3B3B3B"/>
                  </a:solidFill>
                  <a:effectLst/>
                  <a:latin typeface="Consolas" panose="020B0609020204030204" pitchFamily="49" charset="0"/>
                </a:defRPr>
              </a:lvl1pPr>
            </a:lstStyle>
            <a:p>
              <a:r>
                <a:rPr lang="en-US" altLang="zh-CN" sz="1400" dirty="0">
                  <a:solidFill>
                    <a:srgbClr val="AF00DB"/>
                  </a:solidFill>
                </a:rPr>
                <a:t>for</a:t>
              </a:r>
              <a:r>
                <a:rPr lang="en-US" altLang="zh-CN" sz="1400" dirty="0"/>
                <a:t> (X.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i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0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8</a:t>
              </a:r>
              <a:r>
                <a:rPr lang="en-US" altLang="zh-CN" sz="1400" dirty="0"/>
                <a:t>) {</a:t>
              </a:r>
            </a:p>
            <a:p>
              <a:r>
                <a:rPr lang="en-US" altLang="zh-CN" sz="1400" dirty="0"/>
                <a:t> </a:t>
              </a:r>
              <a:r>
                <a:rPr lang="en-US" altLang="zh-CN" sz="1400" dirty="0">
                  <a:solidFill>
                    <a:srgbClr val="AF00DB"/>
                  </a:solidFill>
                </a:rPr>
                <a:t>for</a:t>
              </a:r>
              <a:r>
                <a:rPr lang="en-US" altLang="zh-CN" sz="1400" dirty="0"/>
                <a:t> (X.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j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0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8</a:t>
              </a:r>
              <a:r>
                <a:rPr lang="en-US" altLang="zh-CN" sz="1400" dirty="0"/>
                <a:t>) {</a:t>
              </a:r>
            </a:p>
            <a:p>
              <a:r>
                <a:rPr lang="en-US" altLang="zh-CN" sz="1400" dirty="0"/>
                <a:t>  </a:t>
              </a:r>
              <a:r>
                <a:rPr lang="en-US" altLang="zh-CN" sz="1400" dirty="0">
                  <a:solidFill>
                    <a:srgbClr val="795E26"/>
                  </a:solidFill>
                </a:rPr>
                <a:t>pipelined</a:t>
              </a:r>
              <a:r>
                <a:rPr lang="en-US" altLang="zh-CN" sz="1400" dirty="0"/>
                <a:t> (X.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k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0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16</a:t>
              </a:r>
              <a:r>
                <a:rPr lang="en-US" altLang="zh-CN" sz="1400" dirty="0"/>
                <a:t>) {</a:t>
              </a:r>
            </a:p>
            <a:p>
              <a:r>
                <a:rPr lang="en-US" altLang="zh-CN" sz="1400" dirty="0"/>
                <a:t>   </a:t>
              </a:r>
              <a:r>
                <a:rPr lang="en-US" altLang="zh-CN" sz="1400" dirty="0">
                  <a:solidFill>
                    <a:srgbClr val="795E26"/>
                  </a:solidFill>
                </a:rPr>
                <a:t>unrolled</a:t>
              </a:r>
              <a:r>
                <a:rPr lang="en-US" altLang="zh-CN" sz="1400" dirty="0"/>
                <a:t> (X.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ii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0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2</a:t>
              </a:r>
              <a:r>
                <a:rPr lang="en-US" altLang="zh-CN" sz="1400" dirty="0"/>
                <a:t>) {</a:t>
              </a:r>
            </a:p>
            <a:p>
              <a:r>
                <a:rPr lang="en-US" altLang="zh-CN" sz="1400" dirty="0"/>
                <a:t>    </a:t>
              </a:r>
              <a:r>
                <a:rPr lang="en-US" altLang="zh-CN" sz="1400" dirty="0">
                  <a:solidFill>
                    <a:srgbClr val="795E26"/>
                  </a:solidFill>
                </a:rPr>
                <a:t>unrolled</a:t>
              </a:r>
              <a:r>
                <a:rPr lang="en-US" altLang="zh-CN" sz="1400" dirty="0"/>
                <a:t> (X.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jj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0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98658"/>
                  </a:solidFill>
                </a:rPr>
                <a:t>2</a:t>
              </a:r>
              <a:r>
                <a:rPr lang="en-US" altLang="zh-CN" sz="1400" dirty="0"/>
                <a:t>) {</a:t>
              </a:r>
            </a:p>
            <a:p>
              <a:r>
                <a:rPr lang="en-US" altLang="zh-CN" sz="1400" dirty="0"/>
                <a:t>     </a:t>
              </a:r>
              <a:r>
                <a:rPr lang="en-US" altLang="zh-CN" sz="1400" dirty="0">
                  <a:solidFill>
                    <a:srgbClr val="795E26"/>
                  </a:solidFill>
                </a:rPr>
                <a:t>write_shift_reg</a:t>
              </a:r>
              <a:r>
                <a:rPr lang="en-US" altLang="zh-CN" sz="1400" dirty="0"/>
                <a:t>(</a:t>
              </a:r>
              <a:r>
                <a:rPr lang="en-US" altLang="zh-CN" sz="1400" dirty="0">
                  <a:solidFill>
                    <a:srgbClr val="A31515"/>
                  </a:solidFill>
                </a:rPr>
                <a:t>"X.shreg"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00000"/>
                  </a:solidFill>
                </a:rPr>
                <a:t>…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795E26"/>
                  </a:solidFill>
                </a:rPr>
                <a:t>read_shift_reg</a:t>
              </a:r>
              <a:r>
                <a:rPr lang="en-US" altLang="zh-CN" sz="1400" dirty="0"/>
                <a:t>(</a:t>
              </a:r>
              <a:r>
                <a:rPr lang="en-US" altLang="zh-CN" sz="1400" dirty="0">
                  <a:solidFill>
                    <a:srgbClr val="A31515"/>
                  </a:solidFill>
                </a:rPr>
                <a:t>"X.shreg"</a:t>
              </a:r>
              <a:r>
                <a:rPr lang="en-US" altLang="zh-CN" sz="1400" dirty="0"/>
                <a:t>, 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jj</a:t>
              </a:r>
              <a:r>
                <a:rPr lang="en-US" altLang="zh-CN" sz="1400" dirty="0"/>
                <a:t> </a:t>
              </a:r>
              <a:r>
                <a:rPr lang="en-US" altLang="zh-CN" sz="1400" dirty="0">
                  <a:solidFill>
                    <a:srgbClr val="000000"/>
                  </a:solidFill>
                </a:rPr>
                <a:t>+</a:t>
              </a:r>
              <a:r>
                <a:rPr lang="en-US" altLang="zh-CN" sz="1400" dirty="0"/>
                <a:t> </a:t>
              </a:r>
              <a:r>
                <a:rPr lang="en-US" altLang="zh-CN" sz="1400" dirty="0">
                  <a:solidFill>
                    <a:srgbClr val="098658"/>
                  </a:solidFill>
                </a:rPr>
                <a:t>-1</a:t>
              </a:r>
              <a:r>
                <a:rPr lang="en-US" altLang="zh-CN" sz="1400" dirty="0"/>
                <a:t>, 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ii</a:t>
              </a:r>
              <a:r>
                <a:rPr lang="en-US" altLang="zh-CN" sz="1400" dirty="0"/>
                <a:t>))</a:t>
              </a:r>
            </a:p>
            <a:p>
              <a:r>
                <a:rPr lang="en-US" altLang="zh-CN" sz="1400" dirty="0"/>
                <a:t>     </a:t>
              </a:r>
              <a:r>
                <a:rPr lang="en-US" altLang="zh-CN" sz="1400" dirty="0">
                  <a:solidFill>
                    <a:srgbClr val="795E26"/>
                  </a:solidFill>
                </a:rPr>
                <a:t>write_shift_reg</a:t>
              </a:r>
              <a:r>
                <a:rPr lang="en-US" altLang="zh-CN" sz="1400" dirty="0"/>
                <a:t>(</a:t>
              </a:r>
              <a:r>
                <a:rPr lang="en-US" altLang="zh-CN" sz="1400" dirty="0">
                  <a:solidFill>
                    <a:srgbClr val="A31515"/>
                  </a:solidFill>
                </a:rPr>
                <a:t>"Y.shreg"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000000"/>
                  </a:solidFill>
                </a:rPr>
                <a:t>…</a:t>
              </a:r>
              <a:r>
                <a:rPr lang="en-US" altLang="zh-CN" sz="1400" dirty="0"/>
                <a:t>, </a:t>
              </a:r>
              <a:r>
                <a:rPr lang="en-US" altLang="zh-CN" sz="1400" dirty="0">
                  <a:solidFill>
                    <a:srgbClr val="795E26"/>
                  </a:solidFill>
                </a:rPr>
                <a:t>read_shift_reg</a:t>
              </a:r>
              <a:r>
                <a:rPr lang="en-US" altLang="zh-CN" sz="1400" dirty="0"/>
                <a:t>(</a:t>
              </a:r>
              <a:r>
                <a:rPr lang="en-US" altLang="zh-CN" sz="1400" dirty="0">
                  <a:solidFill>
                    <a:srgbClr val="A31515"/>
                  </a:solidFill>
                </a:rPr>
                <a:t>"Y.shreg"</a:t>
              </a:r>
              <a:r>
                <a:rPr lang="en-US" altLang="zh-CN" sz="1400" dirty="0"/>
                <a:t>, 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jj</a:t>
              </a:r>
              <a:r>
                <a:rPr lang="en-US" altLang="zh-CN" sz="1400" dirty="0"/>
                <a:t>, X.</a:t>
              </a:r>
              <a:r>
                <a:rPr lang="en-US" altLang="zh-CN" sz="1400" dirty="0">
                  <a:solidFill>
                    <a:srgbClr val="001080"/>
                  </a:solidFill>
                </a:rPr>
                <a:t>s0</a:t>
              </a:r>
              <a:r>
                <a:rPr lang="en-US" altLang="zh-CN" sz="1400" dirty="0"/>
                <a:t>.</a:t>
              </a:r>
              <a:r>
                <a:rPr lang="en-US" altLang="zh-CN" sz="1400" dirty="0">
                  <a:solidFill>
                    <a:srgbClr val="001080"/>
                  </a:solidFill>
                </a:rPr>
                <a:t>ii</a:t>
              </a:r>
              <a:r>
                <a:rPr lang="en-US" altLang="zh-CN" sz="1400" dirty="0"/>
                <a:t> </a:t>
              </a:r>
              <a:r>
                <a:rPr lang="en-US" altLang="zh-CN" sz="1400" dirty="0">
                  <a:solidFill>
                    <a:srgbClr val="000000"/>
                  </a:solidFill>
                </a:rPr>
                <a:t>+</a:t>
              </a:r>
              <a:r>
                <a:rPr lang="en-US" altLang="zh-CN" sz="1400" dirty="0"/>
                <a:t> </a:t>
              </a:r>
              <a:r>
                <a:rPr lang="en-US" altLang="zh-CN" sz="1400" dirty="0">
                  <a:solidFill>
                    <a:srgbClr val="098658"/>
                  </a:solidFill>
                </a:rPr>
                <a:t>-1</a:t>
              </a:r>
              <a:r>
                <a:rPr lang="en-US" altLang="zh-CN" sz="1400" dirty="0"/>
                <a:t>))</a:t>
              </a:r>
            </a:p>
            <a:p>
              <a:r>
                <a:rPr lang="en-US" altLang="zh-CN" sz="1400" dirty="0"/>
                <a:t>     </a:t>
              </a:r>
              <a:r>
                <a:rPr lang="en-US" altLang="zh-CN" sz="1400" dirty="0">
                  <a:solidFill>
                    <a:srgbClr val="000000"/>
                  </a:solidFill>
                </a:rPr>
                <a:t>…</a:t>
              </a:r>
              <a:endParaRPr lang="en-US" altLang="zh-CN" sz="1400" dirty="0"/>
            </a:p>
            <a:p>
              <a:r>
                <a:rPr lang="en-US" altLang="zh-CN" sz="1400" dirty="0"/>
                <a:t>}}}}}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A93F892-F08F-48F3-86B0-C66CB43613D7}"/>
                </a:ext>
              </a:extLst>
            </p:cNvPr>
            <p:cNvSpPr txBox="1"/>
            <p:nvPr/>
          </p:nvSpPr>
          <p:spPr>
            <a:xfrm>
              <a:off x="1055439" y="5217603"/>
              <a:ext cx="8640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Tensor IR</a:t>
              </a: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9F364A2-243E-4016-A91E-C338247C48E4}"/>
              </a:ext>
            </a:extLst>
          </p:cNvPr>
          <p:cNvGrpSpPr/>
          <p:nvPr/>
        </p:nvGrpSpPr>
        <p:grpSpPr>
          <a:xfrm>
            <a:off x="4221065" y="3595070"/>
            <a:ext cx="1363892" cy="1087732"/>
            <a:chOff x="4221065" y="3595070"/>
            <a:chExt cx="1363892" cy="1087732"/>
          </a:xfrm>
        </p:grpSpPr>
        <p:sp>
          <p:nvSpPr>
            <p:cNvPr id="85" name="右大括号 84">
              <a:extLst>
                <a:ext uri="{FF2B5EF4-FFF2-40B4-BE49-F238E27FC236}">
                  <a16:creationId xmlns:a16="http://schemas.microsoft.com/office/drawing/2014/main" id="{391889CA-14E6-439E-AF9F-050E5D689F08}"/>
                </a:ext>
              </a:extLst>
            </p:cNvPr>
            <p:cNvSpPr/>
            <p:nvPr/>
          </p:nvSpPr>
          <p:spPr>
            <a:xfrm>
              <a:off x="4221065" y="3595070"/>
              <a:ext cx="139756" cy="699262"/>
            </a:xfrm>
            <a:prstGeom prst="rightBrace">
              <a:avLst>
                <a:gd name="adj1" fmla="val 54678"/>
                <a:gd name="adj2" fmla="val 50000"/>
              </a:avLst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69316071-A0F1-4D89-A702-81D4651E7599}"/>
                </a:ext>
              </a:extLst>
            </p:cNvPr>
            <p:cNvSpPr txBox="1"/>
            <p:nvPr/>
          </p:nvSpPr>
          <p:spPr>
            <a:xfrm>
              <a:off x="4360821" y="4303437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>
                      <a:lumMod val="50000"/>
                    </a:schemeClr>
                  </a:solidFill>
                </a:rPr>
                <a:t>Space loop</a:t>
              </a:r>
              <a:endParaRPr lang="zh-CN" alt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52552CE2-60E5-4063-976D-21BCCE969595}"/>
                </a:ext>
              </a:extLst>
            </p:cNvPr>
            <p:cNvSpPr txBox="1"/>
            <p:nvPr/>
          </p:nvSpPr>
          <p:spPr>
            <a:xfrm>
              <a:off x="4360821" y="3763421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>
                      <a:lumMod val="50000"/>
                    </a:schemeClr>
                  </a:solidFill>
                </a:rPr>
                <a:t>Time loop</a:t>
              </a:r>
              <a:endParaRPr lang="zh-CN" alt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6" name="右大括号 85">
              <a:extLst>
                <a:ext uri="{FF2B5EF4-FFF2-40B4-BE49-F238E27FC236}">
                  <a16:creationId xmlns:a16="http://schemas.microsoft.com/office/drawing/2014/main" id="{1AB29511-8EC4-4107-AF54-A452F5AFE182}"/>
                </a:ext>
              </a:extLst>
            </p:cNvPr>
            <p:cNvSpPr/>
            <p:nvPr/>
          </p:nvSpPr>
          <p:spPr>
            <a:xfrm>
              <a:off x="4221065" y="4293273"/>
              <a:ext cx="139756" cy="389529"/>
            </a:xfrm>
            <a:prstGeom prst="rightBrace">
              <a:avLst>
                <a:gd name="adj1" fmla="val 54678"/>
                <a:gd name="adj2" fmla="val 50000"/>
              </a:avLst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6E662FEB-517C-4C3B-9EA5-6DBA674C634C}"/>
              </a:ext>
            </a:extLst>
          </p:cNvPr>
          <p:cNvSpPr txBox="1"/>
          <p:nvPr/>
        </p:nvSpPr>
        <p:spPr>
          <a:xfrm>
            <a:off x="609600" y="2571014"/>
            <a:ext cx="695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2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Restructure the loops</a:t>
            </a:r>
            <a:endParaRPr lang="zh-CN" altLang="en-US" sz="2800" b="1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E68F4A7B-347E-4ED8-91A7-F3C704903B83}"/>
              </a:ext>
            </a:extLst>
          </p:cNvPr>
          <p:cNvSpPr txBox="1"/>
          <p:nvPr/>
        </p:nvSpPr>
        <p:spPr>
          <a:xfrm>
            <a:off x="4655841" y="318198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Specification</a:t>
            </a:r>
            <a:endParaRPr lang="zh-CN" altLang="en-US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63A80D-ABA9-418D-AD12-F330B602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Tiling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095C2AF-5F0B-4CA5-A3EB-E98A689A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9" name="内容占位符 88">
            <a:extLst>
              <a:ext uri="{FF2B5EF4-FFF2-40B4-BE49-F238E27FC236}">
                <a16:creationId xmlns:a16="http://schemas.microsoft.com/office/drawing/2014/main" id="{973D6EF5-CFB3-4594-85F8-582E45BD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1"/>
            <a:ext cx="6925825" cy="1296269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/>
              <a:t>Array Partitioning</a:t>
            </a:r>
          </a:p>
          <a:p>
            <a:pPr lvl="1"/>
            <a:r>
              <a:rPr lang="en-US" altLang="zh-CN" sz="2400" dirty="0"/>
              <a:t>Splitting an array into small partitions</a:t>
            </a:r>
          </a:p>
          <a:p>
            <a:pPr lvl="1"/>
            <a:r>
              <a:rPr lang="en-US" altLang="zh-CN" sz="2400" dirty="0"/>
              <a:t>Partitions can be accessed in parallel</a:t>
            </a:r>
            <a:endParaRPr lang="zh-CN" altLang="en-US" sz="2400" dirty="0"/>
          </a:p>
        </p:txBody>
      </p:sp>
      <p:sp>
        <p:nvSpPr>
          <p:cNvPr id="90" name="内容占位符 88">
            <a:extLst>
              <a:ext uri="{FF2B5EF4-FFF2-40B4-BE49-F238E27FC236}">
                <a16:creationId xmlns:a16="http://schemas.microsoft.com/office/drawing/2014/main" id="{5F2BEAF5-8368-4AD8-82C2-69480DC2C4C8}"/>
              </a:ext>
            </a:extLst>
          </p:cNvPr>
          <p:cNvSpPr txBox="1">
            <a:spLocks/>
          </p:cNvSpPr>
          <p:nvPr/>
        </p:nvSpPr>
        <p:spPr>
          <a:xfrm>
            <a:off x="609600" y="2562670"/>
            <a:ext cx="6925825" cy="5040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Arial" panose="020B0604020202020204" pitchFamily="34" charset="0"/>
              </a:rPr>
              <a:t>Annotation based on loop unrolling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9A8BAB9-32D4-442B-A034-E7274E1FB4B3}"/>
              </a:ext>
            </a:extLst>
          </p:cNvPr>
          <p:cNvGrpSpPr/>
          <p:nvPr/>
        </p:nvGrpSpPr>
        <p:grpSpPr>
          <a:xfrm>
            <a:off x="1055440" y="3043149"/>
            <a:ext cx="6060037" cy="1100796"/>
            <a:chOff x="1055440" y="3043149"/>
            <a:chExt cx="6060037" cy="1100796"/>
          </a:xfrm>
        </p:grpSpPr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9A6B4650-091D-43B9-9831-F067B35EFE05}"/>
                </a:ext>
              </a:extLst>
            </p:cNvPr>
            <p:cNvSpPr txBox="1"/>
            <p:nvPr/>
          </p:nvSpPr>
          <p:spPr>
            <a:xfrm>
              <a:off x="1055440" y="3066727"/>
              <a:ext cx="361176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0" dirty="0">
                  <a:solidFill>
                    <a:srgbClr val="001080"/>
                  </a:solidFill>
                  <a:effectLst/>
                  <a:latin typeface="Consolas" panose="020B0609020204030204" pitchFamily="49" charset="0"/>
                </a:rPr>
                <a:t>%alloc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 = </a:t>
              </a:r>
              <a:r>
                <a:rPr lang="en-US" altLang="zh-CN" sz="1600" b="0" dirty="0">
                  <a:solidFill>
                    <a:srgbClr val="0070C1"/>
                  </a:solidFill>
                  <a:effectLst/>
                  <a:latin typeface="Consolas" panose="020B0609020204030204" pitchFamily="49" charset="0"/>
                </a:rPr>
                <a:t>memref.alloc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() {</a:t>
              </a:r>
            </a:p>
            <a:p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  </a:t>
              </a:r>
              <a:r>
                <a:rPr lang="en-US" altLang="zh-CN" sz="1600" b="0" dirty="0">
                  <a:solidFill>
                    <a:srgbClr val="001080"/>
                  </a:solidFill>
                  <a:effectLst/>
                  <a:latin typeface="Consolas" panose="020B0609020204030204" pitchFamily="49" charset="0"/>
                </a:rPr>
                <a:t>partition_cyclic_array 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= [</a:t>
              </a:r>
              <a:r>
                <a:rPr lang="en-US" altLang="zh-CN" sz="1600" b="0" dirty="0">
                  <a:solidFill>
                    <a:srgbClr val="098658"/>
                  </a:solidFill>
                  <a:effectLst/>
                  <a:latin typeface="Consolas" panose="020B0609020204030204" pitchFamily="49" charset="0"/>
                </a:rPr>
                <a:t>1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],</a:t>
              </a:r>
            </a:p>
            <a:p>
              <a:r>
                <a:rPr lang="en-US" altLang="zh-CN" sz="1600" dirty="0">
                  <a:solidFill>
                    <a:srgbClr val="3B3B3B"/>
                  </a:solidFill>
                  <a:latin typeface="Consolas" panose="020B0609020204030204" pitchFamily="49" charset="0"/>
                </a:rPr>
                <a:t>  </a:t>
              </a:r>
              <a:r>
                <a:rPr lang="en-US" altLang="zh-CN" sz="1600" b="0" dirty="0">
                  <a:solidFill>
                    <a:srgbClr val="001080"/>
                  </a:solidFill>
                  <a:effectLst/>
                  <a:latin typeface="Consolas" panose="020B0609020204030204" pitchFamily="49" charset="0"/>
                </a:rPr>
                <a:t>partition_dim_array 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= [</a:t>
              </a:r>
              <a:r>
                <a:rPr lang="en-US" altLang="zh-CN" sz="1600" b="0" dirty="0">
                  <a:solidFill>
                    <a:srgbClr val="098658"/>
                  </a:solidFill>
                  <a:effectLst/>
                  <a:latin typeface="Consolas" panose="020B0609020204030204" pitchFamily="49" charset="0"/>
                </a:rPr>
                <a:t>1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],</a:t>
              </a:r>
            </a:p>
            <a:p>
              <a:r>
                <a:rPr lang="en-US" altLang="zh-CN" sz="1600" dirty="0">
                  <a:solidFill>
                    <a:srgbClr val="3B3B3B"/>
                  </a:solidFill>
                  <a:latin typeface="Consolas" panose="020B0609020204030204" pitchFamily="49" charset="0"/>
                </a:rPr>
                <a:t>  </a:t>
              </a:r>
              <a:r>
                <a:rPr lang="en-US" altLang="zh-CN" sz="1600" b="0" dirty="0">
                  <a:solidFill>
                    <a:srgbClr val="001080"/>
                  </a:solidFill>
                  <a:effectLst/>
                  <a:latin typeface="Consolas" panose="020B0609020204030204" pitchFamily="49" charset="0"/>
                </a:rPr>
                <a:t>partition_factor_array 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= [</a:t>
              </a:r>
              <a:r>
                <a:rPr lang="en-US" altLang="zh-CN" sz="1600" b="0" dirty="0">
                  <a:solidFill>
                    <a:srgbClr val="098658"/>
                  </a:solidFill>
                  <a:effectLst/>
                  <a:latin typeface="Consolas" panose="020B0609020204030204" pitchFamily="49" charset="0"/>
                </a:rPr>
                <a:t>2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]}</a:t>
              </a: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44599BF0-92C4-4CDE-A27C-B938CEA6911D}"/>
                </a:ext>
              </a:extLst>
            </p:cNvPr>
            <p:cNvSpPr txBox="1"/>
            <p:nvPr/>
          </p:nvSpPr>
          <p:spPr>
            <a:xfrm>
              <a:off x="3899944" y="3043149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Matrix A</a:t>
              </a:r>
              <a:endPara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文本框 99">
                  <a:extLst>
                    <a:ext uri="{FF2B5EF4-FFF2-40B4-BE49-F238E27FC236}">
                      <a16:creationId xmlns:a16="http://schemas.microsoft.com/office/drawing/2014/main" id="{20B5B8BE-D2A4-467F-8304-1ABDABCFFCF2}"/>
                    </a:ext>
                  </a:extLst>
                </p:cNvPr>
                <p:cNvSpPr txBox="1"/>
                <p:nvPr/>
              </p:nvSpPr>
              <p:spPr>
                <a:xfrm>
                  <a:off x="4667204" y="3453029"/>
                  <a:ext cx="244827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Partitioning dimension</a:t>
                  </a:r>
                </a:p>
                <a:p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en-US" altLang="zh-CN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cyclically</a:t>
                  </a:r>
                  <a:endPara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00" name="文本框 99">
                  <a:extLst>
                    <a:ext uri="{FF2B5EF4-FFF2-40B4-BE49-F238E27FC236}">
                      <a16:creationId xmlns:a16="http://schemas.microsoft.com/office/drawing/2014/main" id="{20B5B8BE-D2A4-467F-8304-1ABDABCFF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7204" y="3453029"/>
                  <a:ext cx="2448273" cy="584775"/>
                </a:xfrm>
                <a:prstGeom prst="rect">
                  <a:avLst/>
                </a:prstGeom>
                <a:blipFill>
                  <a:blip r:embed="rId3"/>
                  <a:stretch>
                    <a:fillRect l="-1496" t="-3125"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BEE9431-490E-427F-831D-7440791EFBF0}"/>
              </a:ext>
            </a:extLst>
          </p:cNvPr>
          <p:cNvGrpSpPr/>
          <p:nvPr/>
        </p:nvGrpSpPr>
        <p:grpSpPr>
          <a:xfrm>
            <a:off x="1055440" y="4128556"/>
            <a:ext cx="6060036" cy="1092607"/>
            <a:chOff x="1055440" y="4128556"/>
            <a:chExt cx="6060036" cy="1092607"/>
          </a:xfrm>
        </p:grpSpPr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65D47AB0-8892-4603-B27F-BC032F593EEE}"/>
                </a:ext>
              </a:extLst>
            </p:cNvPr>
            <p:cNvSpPr txBox="1"/>
            <p:nvPr/>
          </p:nvSpPr>
          <p:spPr>
            <a:xfrm>
              <a:off x="1055440" y="4143945"/>
              <a:ext cx="432048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0" dirty="0">
                  <a:solidFill>
                    <a:srgbClr val="001080"/>
                  </a:solidFill>
                  <a:effectLst/>
                  <a:latin typeface="Consolas" panose="020B0609020204030204" pitchFamily="49" charset="0"/>
                </a:rPr>
                <a:t>%alloc_0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 = </a:t>
              </a:r>
              <a:r>
                <a:rPr lang="en-US" altLang="zh-CN" sz="1600" b="0" dirty="0">
                  <a:solidFill>
                    <a:srgbClr val="0070C1"/>
                  </a:solidFill>
                  <a:effectLst/>
                  <a:latin typeface="Consolas" panose="020B0609020204030204" pitchFamily="49" charset="0"/>
                </a:rPr>
                <a:t>memref.alloc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() {</a:t>
              </a:r>
            </a:p>
            <a:p>
              <a:r>
                <a:rPr lang="en-US" altLang="zh-CN" sz="1600" b="0" dirty="0">
                  <a:solidFill>
                    <a:srgbClr val="001080"/>
                  </a:solidFill>
                  <a:effectLst/>
                  <a:latin typeface="Consolas" panose="020B0609020204030204" pitchFamily="49" charset="0"/>
                </a:rPr>
                <a:t>  partition_cyclic_array 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= [</a:t>
              </a:r>
              <a:r>
                <a:rPr lang="en-US" altLang="zh-CN" sz="1600" b="0" dirty="0">
                  <a:solidFill>
                    <a:srgbClr val="098658"/>
                  </a:solidFill>
                  <a:effectLst/>
                  <a:latin typeface="Consolas" panose="020B0609020204030204" pitchFamily="49" charset="0"/>
                </a:rPr>
                <a:t>1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],</a:t>
              </a:r>
            </a:p>
            <a:p>
              <a:r>
                <a:rPr lang="en-US" altLang="zh-CN" sz="1600" dirty="0">
                  <a:solidFill>
                    <a:srgbClr val="3B3B3B"/>
                  </a:solidFill>
                  <a:latin typeface="Consolas" panose="020B0609020204030204" pitchFamily="49" charset="0"/>
                </a:rPr>
                <a:t>  </a:t>
              </a:r>
              <a:r>
                <a:rPr lang="en-US" altLang="zh-CN" sz="1600" b="0" dirty="0">
                  <a:solidFill>
                    <a:srgbClr val="001080"/>
                  </a:solidFill>
                  <a:effectLst/>
                  <a:latin typeface="Consolas" panose="020B0609020204030204" pitchFamily="49" charset="0"/>
                </a:rPr>
                <a:t>partition_dim_array 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= [</a:t>
              </a:r>
              <a:r>
                <a:rPr lang="en-US" altLang="zh-CN" sz="1600" b="0" dirty="0">
                  <a:solidFill>
                    <a:srgbClr val="098658"/>
                  </a:solidFill>
                  <a:effectLst/>
                  <a:latin typeface="Consolas" panose="020B0609020204030204" pitchFamily="49" charset="0"/>
                </a:rPr>
                <a:t>0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],</a:t>
              </a:r>
            </a:p>
            <a:p>
              <a:r>
                <a:rPr lang="en-US" altLang="zh-CN" sz="1600" dirty="0">
                  <a:solidFill>
                    <a:srgbClr val="3B3B3B"/>
                  </a:solidFill>
                  <a:latin typeface="Consolas" panose="020B0609020204030204" pitchFamily="49" charset="0"/>
                </a:rPr>
                <a:t>  </a:t>
              </a:r>
              <a:r>
                <a:rPr lang="en-US" altLang="zh-CN" sz="1600" b="0" dirty="0">
                  <a:solidFill>
                    <a:srgbClr val="001080"/>
                  </a:solidFill>
                  <a:effectLst/>
                  <a:latin typeface="Consolas" panose="020B0609020204030204" pitchFamily="49" charset="0"/>
                </a:rPr>
                <a:t>partition_factor_array 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= [</a:t>
              </a:r>
              <a:r>
                <a:rPr lang="en-US" altLang="zh-CN" sz="1600" b="0" dirty="0">
                  <a:solidFill>
                    <a:srgbClr val="098658"/>
                  </a:solidFill>
                  <a:effectLst/>
                  <a:latin typeface="Consolas" panose="020B0609020204030204" pitchFamily="49" charset="0"/>
                </a:rPr>
                <a:t>2</a:t>
              </a:r>
              <a:r>
                <a:rPr lang="en-US" altLang="zh-CN" sz="1600" b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]}</a:t>
              </a: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E84F4232-28F4-4B2D-ACEB-68D03BCF7108}"/>
                </a:ext>
              </a:extLst>
            </p:cNvPr>
            <p:cNvSpPr txBox="1"/>
            <p:nvPr/>
          </p:nvSpPr>
          <p:spPr>
            <a:xfrm>
              <a:off x="4151784" y="412855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Matrix B</a:t>
              </a:r>
              <a:endPara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本框 103">
                  <a:extLst>
                    <a:ext uri="{FF2B5EF4-FFF2-40B4-BE49-F238E27FC236}">
                      <a16:creationId xmlns:a16="http://schemas.microsoft.com/office/drawing/2014/main" id="{F57173C4-A9BF-40F3-9DEE-B96F30158998}"/>
                    </a:ext>
                  </a:extLst>
                </p:cNvPr>
                <p:cNvSpPr txBox="1"/>
                <p:nvPr/>
              </p:nvSpPr>
              <p:spPr>
                <a:xfrm>
                  <a:off x="4667203" y="4530247"/>
                  <a:ext cx="244827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Partitioning dimension</a:t>
                  </a:r>
                </a:p>
                <a:p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a14:m>
                  <a:r>
                    <a:rPr lang="en-US" altLang="zh-CN" sz="16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cyclically</a:t>
                  </a:r>
                  <a:endPara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04" name="文本框 103">
                  <a:extLst>
                    <a:ext uri="{FF2B5EF4-FFF2-40B4-BE49-F238E27FC236}">
                      <a16:creationId xmlns:a16="http://schemas.microsoft.com/office/drawing/2014/main" id="{F57173C4-A9BF-40F3-9DEE-B96F30158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7203" y="4530247"/>
                  <a:ext cx="2448273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1496" t="-3125"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Rectangle 23">
            <a:extLst>
              <a:ext uri="{FF2B5EF4-FFF2-40B4-BE49-F238E27FC236}">
                <a16:creationId xmlns:a16="http://schemas.microsoft.com/office/drawing/2014/main" id="{7C2C9EAA-9D0A-4FFB-8190-FA74549E1C61}"/>
              </a:ext>
            </a:extLst>
          </p:cNvPr>
          <p:cNvSpPr/>
          <p:nvPr/>
        </p:nvSpPr>
        <p:spPr>
          <a:xfrm>
            <a:off x="9013298" y="305804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(0, 0)</a:t>
            </a:r>
          </a:p>
        </p:txBody>
      </p:sp>
      <p:sp>
        <p:nvSpPr>
          <p:cNvPr id="59" name="Rectangle 23">
            <a:extLst>
              <a:ext uri="{FF2B5EF4-FFF2-40B4-BE49-F238E27FC236}">
                <a16:creationId xmlns:a16="http://schemas.microsoft.com/office/drawing/2014/main" id="{D4C0FEA8-9116-4C71-BC5D-A4F0E6FA5DEC}"/>
              </a:ext>
            </a:extLst>
          </p:cNvPr>
          <p:cNvSpPr/>
          <p:nvPr/>
        </p:nvSpPr>
        <p:spPr>
          <a:xfrm>
            <a:off x="9013298" y="3842352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(1, 0)</a:t>
            </a: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CB898F7D-7B8B-462B-A152-E27E7FCB2962}"/>
              </a:ext>
            </a:extLst>
          </p:cNvPr>
          <p:cNvSpPr/>
          <p:nvPr/>
        </p:nvSpPr>
        <p:spPr>
          <a:xfrm>
            <a:off x="10104839" y="305804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(0, 1)</a:t>
            </a:r>
          </a:p>
        </p:txBody>
      </p:sp>
      <p:sp>
        <p:nvSpPr>
          <p:cNvPr id="67" name="Rectangle 23">
            <a:extLst>
              <a:ext uri="{FF2B5EF4-FFF2-40B4-BE49-F238E27FC236}">
                <a16:creationId xmlns:a16="http://schemas.microsoft.com/office/drawing/2014/main" id="{349467B9-858E-495F-BAEA-0040909EE3EC}"/>
              </a:ext>
            </a:extLst>
          </p:cNvPr>
          <p:cNvSpPr/>
          <p:nvPr/>
        </p:nvSpPr>
        <p:spPr>
          <a:xfrm>
            <a:off x="10104839" y="3842352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(1, 1)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62F4E97-215E-4B2D-8635-117E07175F22}"/>
              </a:ext>
            </a:extLst>
          </p:cNvPr>
          <p:cNvSpPr txBox="1"/>
          <p:nvPr/>
        </p:nvSpPr>
        <p:spPr>
          <a:xfrm>
            <a:off x="9013297" y="4281673"/>
            <a:ext cx="182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 Array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6B345493-0AC7-45B2-8E1D-450B2583044B}"/>
              </a:ext>
            </a:extLst>
          </p:cNvPr>
          <p:cNvCxnSpPr>
            <a:stCxn id="56" idx="3"/>
            <a:endCxn id="66" idx="1"/>
          </p:cNvCxnSpPr>
          <p:nvPr/>
        </p:nvCxnSpPr>
        <p:spPr>
          <a:xfrm>
            <a:off x="9749424" y="3275973"/>
            <a:ext cx="355415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5FE982BA-6E69-4983-853C-AFA89DAA516B}"/>
              </a:ext>
            </a:extLst>
          </p:cNvPr>
          <p:cNvCxnSpPr>
            <a:stCxn id="56" idx="2"/>
            <a:endCxn id="59" idx="0"/>
          </p:cNvCxnSpPr>
          <p:nvPr/>
        </p:nvCxnSpPr>
        <p:spPr>
          <a:xfrm>
            <a:off x="9381361" y="3493905"/>
            <a:ext cx="0" cy="348447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E12CAFB6-6C0D-4CDD-8243-7C1C6F30AD77}"/>
              </a:ext>
            </a:extLst>
          </p:cNvPr>
          <p:cNvCxnSpPr/>
          <p:nvPr/>
        </p:nvCxnSpPr>
        <p:spPr>
          <a:xfrm>
            <a:off x="9749424" y="4062012"/>
            <a:ext cx="355415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E6778BF7-B138-434C-986A-B853C20D9DDA}"/>
              </a:ext>
            </a:extLst>
          </p:cNvPr>
          <p:cNvCxnSpPr>
            <a:cxnSpLocks/>
          </p:cNvCxnSpPr>
          <p:nvPr/>
        </p:nvCxnSpPr>
        <p:spPr>
          <a:xfrm>
            <a:off x="10472902" y="3493905"/>
            <a:ext cx="0" cy="348447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7E298EA8-5F2D-45BF-9002-8707400BFD10}"/>
              </a:ext>
            </a:extLst>
          </p:cNvPr>
          <p:cNvGrpSpPr/>
          <p:nvPr/>
        </p:nvGrpSpPr>
        <p:grpSpPr>
          <a:xfrm>
            <a:off x="7512496" y="2612941"/>
            <a:ext cx="1542252" cy="2184211"/>
            <a:chOff x="7512496" y="2612941"/>
            <a:chExt cx="1542252" cy="2184211"/>
          </a:xfrm>
        </p:grpSpPr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3701278-CDF9-4565-B965-CDE3D6D437FB}"/>
                </a:ext>
              </a:extLst>
            </p:cNvPr>
            <p:cNvSpPr txBox="1"/>
            <p:nvPr/>
          </p:nvSpPr>
          <p:spPr>
            <a:xfrm>
              <a:off x="7830612" y="4427820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Matrix A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DB565680-F7CB-44DE-A4B9-D302FB10D8D7}"/>
                    </a:ext>
                  </a:extLst>
                </p:cNvPr>
                <p:cNvSpPr txBox="1"/>
                <p:nvPr/>
              </p:nvSpPr>
              <p:spPr>
                <a:xfrm>
                  <a:off x="8234199" y="2612941"/>
                  <a:ext cx="4190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DB565680-F7CB-44DE-A4B9-D302FB10D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4199" y="2612941"/>
                  <a:ext cx="41905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53DC605-C9E5-4D71-85CE-6C0311B4426D}"/>
                    </a:ext>
                  </a:extLst>
                </p:cNvPr>
                <p:cNvSpPr txBox="1"/>
                <p:nvPr/>
              </p:nvSpPr>
              <p:spPr>
                <a:xfrm>
                  <a:off x="7514382" y="2904111"/>
                  <a:ext cx="7200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53DC605-C9E5-4D71-85CE-6C0311B44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4382" y="2904111"/>
                  <a:ext cx="72008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7B088CC4-BB74-41A9-9B25-567DF40D1FDB}"/>
                </a:ext>
              </a:extLst>
            </p:cNvPr>
            <p:cNvSpPr txBox="1"/>
            <p:nvPr/>
          </p:nvSpPr>
          <p:spPr>
            <a:xfrm>
              <a:off x="7579629" y="3245018"/>
              <a:ext cx="65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F5A84C74-A1D9-428D-8E1E-597D5071159E}"/>
                </a:ext>
              </a:extLst>
            </p:cNvPr>
            <p:cNvSpPr txBox="1"/>
            <p:nvPr/>
          </p:nvSpPr>
          <p:spPr>
            <a:xfrm>
              <a:off x="7512496" y="3700386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3026CB32-00D8-4DC5-A456-E5F1F2430060}"/>
                </a:ext>
              </a:extLst>
            </p:cNvPr>
            <p:cNvSpPr txBox="1"/>
            <p:nvPr/>
          </p:nvSpPr>
          <p:spPr>
            <a:xfrm>
              <a:off x="7513644" y="4055936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F8A5BF9C-658E-447E-9F0F-BCD74464C639}"/>
                </a:ext>
              </a:extLst>
            </p:cNvPr>
            <p:cNvCxnSpPr>
              <a:cxnSpLocks/>
              <a:stCxn id="62" idx="3"/>
              <a:endCxn id="56" idx="1"/>
            </p:cNvCxnSpPr>
            <p:nvPr/>
          </p:nvCxnSpPr>
          <p:spPr>
            <a:xfrm>
              <a:off x="8653258" y="3089461"/>
              <a:ext cx="360040" cy="186512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B1124663-8731-47E9-91C3-43223E7B6A72}"/>
                </a:ext>
              </a:extLst>
            </p:cNvPr>
            <p:cNvCxnSpPr>
              <a:cxnSpLocks/>
              <a:stCxn id="63" idx="3"/>
            </p:cNvCxnSpPr>
            <p:nvPr/>
          </p:nvCxnSpPr>
          <p:spPr>
            <a:xfrm flipV="1">
              <a:off x="8653259" y="3394882"/>
              <a:ext cx="360038" cy="54162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A99995E8-8A94-4F4D-A1D0-F30323B81BAA}"/>
                </a:ext>
              </a:extLst>
            </p:cNvPr>
            <p:cNvCxnSpPr>
              <a:cxnSpLocks/>
              <a:stCxn id="99" idx="3"/>
              <a:endCxn id="59" idx="1"/>
            </p:cNvCxnSpPr>
            <p:nvPr/>
          </p:nvCxnSpPr>
          <p:spPr>
            <a:xfrm>
              <a:off x="8657784" y="3886897"/>
              <a:ext cx="355514" cy="173387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A6366D44-C154-42DA-85B3-35880F2CC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3259" y="4179193"/>
              <a:ext cx="360038" cy="54162"/>
            </a:xfrm>
            <a:prstGeom prst="straightConnector1">
              <a:avLst/>
            </a:prstGeom>
            <a:ln w="412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05823363-1BFA-4102-A2EF-222FDA9CBB76}"/>
                </a:ext>
              </a:extLst>
            </p:cNvPr>
            <p:cNvSpPr/>
            <p:nvPr/>
          </p:nvSpPr>
          <p:spPr>
            <a:xfrm>
              <a:off x="8234199" y="2981220"/>
              <a:ext cx="419059" cy="216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642D2B2-D556-48CF-9259-041F87E55483}"/>
                </a:ext>
              </a:extLst>
            </p:cNvPr>
            <p:cNvSpPr/>
            <p:nvPr/>
          </p:nvSpPr>
          <p:spPr>
            <a:xfrm>
              <a:off x="8234199" y="3340803"/>
              <a:ext cx="419060" cy="216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A65F8CFF-639D-4E53-88A2-E6E973346E19}"/>
                </a:ext>
              </a:extLst>
            </p:cNvPr>
            <p:cNvSpPr/>
            <p:nvPr/>
          </p:nvSpPr>
          <p:spPr>
            <a:xfrm>
              <a:off x="8238724" y="3778656"/>
              <a:ext cx="419060" cy="21648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F3307A00-EDB0-4935-837D-356969F52B33}"/>
                </a:ext>
              </a:extLst>
            </p:cNvPr>
            <p:cNvSpPr/>
            <p:nvPr/>
          </p:nvSpPr>
          <p:spPr>
            <a:xfrm>
              <a:off x="8232576" y="4124151"/>
              <a:ext cx="419060" cy="21648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26E30E4-70AB-4C25-B05A-19EA74C92028}"/>
              </a:ext>
            </a:extLst>
          </p:cNvPr>
          <p:cNvGrpSpPr/>
          <p:nvPr/>
        </p:nvGrpSpPr>
        <p:grpSpPr>
          <a:xfrm>
            <a:off x="8678117" y="1619226"/>
            <a:ext cx="2162848" cy="1437098"/>
            <a:chOff x="8678117" y="1619226"/>
            <a:chExt cx="2162848" cy="1437098"/>
          </a:xfrm>
        </p:grpSpPr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A1965DA4-003F-457C-90B1-A8DDED9F62BE}"/>
                </a:ext>
              </a:extLst>
            </p:cNvPr>
            <p:cNvCxnSpPr>
              <a:cxnSpLocks/>
              <a:stCxn id="71" idx="3"/>
            </p:cNvCxnSpPr>
            <p:nvPr/>
          </p:nvCxnSpPr>
          <p:spPr>
            <a:xfrm>
              <a:off x="9220318" y="2704144"/>
              <a:ext cx="1" cy="352179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>
              <a:extLst>
                <a:ext uri="{FF2B5EF4-FFF2-40B4-BE49-F238E27FC236}">
                  <a16:creationId xmlns:a16="http://schemas.microsoft.com/office/drawing/2014/main" id="{B5D50536-65DC-4F2E-9871-1669D4FA41A8}"/>
                </a:ext>
              </a:extLst>
            </p:cNvPr>
            <p:cNvCxnSpPr>
              <a:cxnSpLocks/>
            </p:cNvCxnSpPr>
            <p:nvPr/>
          </p:nvCxnSpPr>
          <p:spPr>
            <a:xfrm>
              <a:off x="9537778" y="2704145"/>
              <a:ext cx="0" cy="352178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4F8CA525-F658-4016-8E68-15E934F05B5B}"/>
                </a:ext>
              </a:extLst>
            </p:cNvPr>
            <p:cNvSpPr/>
            <p:nvPr/>
          </p:nvSpPr>
          <p:spPr>
            <a:xfrm rot="5400000">
              <a:off x="9014787" y="2390372"/>
              <a:ext cx="411063" cy="216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C04FBDE6-59D6-45A4-87C3-F02753693B00}"/>
                </a:ext>
              </a:extLst>
            </p:cNvPr>
            <p:cNvCxnSpPr>
              <a:cxnSpLocks/>
              <a:stCxn id="74" idx="3"/>
            </p:cNvCxnSpPr>
            <p:nvPr/>
          </p:nvCxnSpPr>
          <p:spPr>
            <a:xfrm>
              <a:off x="10293948" y="2704146"/>
              <a:ext cx="0" cy="352178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6C4C99E4-BA30-450C-9375-A63027C44DAF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10611407" y="2704146"/>
              <a:ext cx="0" cy="352178"/>
            </a:xfrm>
            <a:prstGeom prst="straightConnector1">
              <a:avLst/>
            </a:prstGeom>
            <a:ln w="41275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544484B8-BCF2-43C4-9DAA-C228C0DBCB79}"/>
                </a:ext>
              </a:extLst>
            </p:cNvPr>
            <p:cNvSpPr/>
            <p:nvPr/>
          </p:nvSpPr>
          <p:spPr>
            <a:xfrm rot="5400000">
              <a:off x="10088416" y="2390373"/>
              <a:ext cx="411064" cy="216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BDA4A3A3-67EC-4B68-BD17-C2EBE05DD7E4}"/>
                </a:ext>
              </a:extLst>
            </p:cNvPr>
            <p:cNvSpPr/>
            <p:nvPr/>
          </p:nvSpPr>
          <p:spPr>
            <a:xfrm rot="5400000">
              <a:off x="10405875" y="2390373"/>
              <a:ext cx="411064" cy="216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9D882C6C-905E-424E-B11B-C406526864CA}"/>
                    </a:ext>
                  </a:extLst>
                </p:cNvPr>
                <p:cNvSpPr txBox="1"/>
                <p:nvPr/>
              </p:nvSpPr>
              <p:spPr>
                <a:xfrm rot="16200000">
                  <a:off x="8721880" y="2313946"/>
                  <a:ext cx="4110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9D882C6C-905E-424E-B11B-C406526864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721880" y="2313946"/>
                  <a:ext cx="41106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640D79C8-B9C3-4078-924B-E79D273B55EA}"/>
                    </a:ext>
                  </a:extLst>
                </p:cNvPr>
                <p:cNvSpPr txBox="1"/>
                <p:nvPr/>
              </p:nvSpPr>
              <p:spPr>
                <a:xfrm>
                  <a:off x="8678117" y="1923746"/>
                  <a:ext cx="7200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640D79C8-B9C3-4078-924B-E79D273B5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117" y="1923746"/>
                  <a:ext cx="720081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847"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0B55E8D9-875A-4B21-8114-74E8352BDBB7}"/>
                </a:ext>
              </a:extLst>
            </p:cNvPr>
            <p:cNvSpPr txBox="1"/>
            <p:nvPr/>
          </p:nvSpPr>
          <p:spPr>
            <a:xfrm>
              <a:off x="9365194" y="1923746"/>
              <a:ext cx="334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8B96BCA9-47A9-4BE5-9C50-F3149C73F034}"/>
                </a:ext>
              </a:extLst>
            </p:cNvPr>
            <p:cNvSpPr txBox="1"/>
            <p:nvPr/>
          </p:nvSpPr>
          <p:spPr>
            <a:xfrm>
              <a:off x="10126762" y="1923746"/>
              <a:ext cx="334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2E42C60B-F736-4377-BC75-952221BECAD5}"/>
                </a:ext>
              </a:extLst>
            </p:cNvPr>
            <p:cNvSpPr txBox="1"/>
            <p:nvPr/>
          </p:nvSpPr>
          <p:spPr>
            <a:xfrm>
              <a:off x="10444221" y="1923746"/>
              <a:ext cx="334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C15C74DA-BD91-4180-BE19-DBE2000013F2}"/>
                </a:ext>
              </a:extLst>
            </p:cNvPr>
            <p:cNvSpPr txBox="1"/>
            <p:nvPr/>
          </p:nvSpPr>
          <p:spPr>
            <a:xfrm>
              <a:off x="9013297" y="1619226"/>
              <a:ext cx="1827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Matrix B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6F47E65C-0E02-49E9-A703-2E52E35E67DA}"/>
                </a:ext>
              </a:extLst>
            </p:cNvPr>
            <p:cNvSpPr/>
            <p:nvPr/>
          </p:nvSpPr>
          <p:spPr>
            <a:xfrm rot="5400000">
              <a:off x="9335231" y="2390372"/>
              <a:ext cx="411063" cy="216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23439D23-7FA7-41A3-A140-2D489DB47CDA}"/>
                </a:ext>
              </a:extLst>
            </p:cNvPr>
            <p:cNvSpPr/>
            <p:nvPr/>
          </p:nvSpPr>
          <p:spPr>
            <a:xfrm rot="5400000">
              <a:off x="10088416" y="2390372"/>
              <a:ext cx="411063" cy="21648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CF7DC932-D5A1-4F63-BD6F-2C9AAB234035}"/>
                </a:ext>
              </a:extLst>
            </p:cNvPr>
            <p:cNvSpPr/>
            <p:nvPr/>
          </p:nvSpPr>
          <p:spPr>
            <a:xfrm rot="5400000">
              <a:off x="10405875" y="2390373"/>
              <a:ext cx="411064" cy="216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BEE7F85F-2137-4612-9351-965B006CA138}"/>
                </a:ext>
              </a:extLst>
            </p:cNvPr>
            <p:cNvSpPr/>
            <p:nvPr/>
          </p:nvSpPr>
          <p:spPr>
            <a:xfrm rot="5400000">
              <a:off x="10405875" y="2390372"/>
              <a:ext cx="411063" cy="21648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60F2A1C5-C90B-4026-827A-24E040089CB7}"/>
              </a:ext>
            </a:extLst>
          </p:cNvPr>
          <p:cNvSpPr txBox="1"/>
          <p:nvPr/>
        </p:nvSpPr>
        <p:spPr>
          <a:xfrm>
            <a:off x="1055440" y="5217603"/>
            <a:ext cx="606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SCF IR</a:t>
            </a:r>
            <a:endParaRPr lang="zh-CN" altLang="en-US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2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35F72-40F9-4BEA-9906-C6C92332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Vectorization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E7530C2-7903-4D71-B70E-25148813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C5AF5A-244B-49EC-ADA1-A7D579A42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6926560" cy="1334740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/>
              <a:t>Enabling more parallelism</a:t>
            </a:r>
          </a:p>
          <a:p>
            <a:pPr lvl="1"/>
            <a:r>
              <a:rPr lang="en-US" altLang="zh-CN" sz="2400" dirty="0"/>
              <a:t>Duplicating compute units in each PE</a:t>
            </a:r>
          </a:p>
          <a:p>
            <a:pPr lvl="1"/>
            <a:r>
              <a:rPr lang="en-US" altLang="zh-CN" sz="2400" dirty="0"/>
              <a:t>Improve resource efficiency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115871-1639-4F83-8189-B9BC26B00D9F}"/>
              </a:ext>
            </a:extLst>
          </p:cNvPr>
          <p:cNvSpPr/>
          <p:nvPr/>
        </p:nvSpPr>
        <p:spPr>
          <a:xfrm>
            <a:off x="1631504" y="4828535"/>
            <a:ext cx="2808312" cy="25664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A426C83-59D2-4451-B354-4B53B52998BE}"/>
              </a:ext>
            </a:extLst>
          </p:cNvPr>
          <p:cNvSpPr txBox="1"/>
          <p:nvPr/>
        </p:nvSpPr>
        <p:spPr>
          <a:xfrm>
            <a:off x="7681151" y="441837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Matrix A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9C4FCB6-05D3-4D1D-ACB1-B34CF11195DE}"/>
                  </a:ext>
                </a:extLst>
              </p:cNvPr>
              <p:cNvSpPr txBox="1"/>
              <p:nvPr/>
            </p:nvSpPr>
            <p:spPr>
              <a:xfrm>
                <a:off x="8234199" y="2603500"/>
                <a:ext cx="419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9C4FCB6-05D3-4D1D-ACB1-B34CF1119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199" y="2603500"/>
                <a:ext cx="41905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EAF0120-BD57-4EB7-9D74-B371152CFBB9}"/>
                  </a:ext>
                </a:extLst>
              </p:cNvPr>
              <p:cNvSpPr txBox="1"/>
              <p:nvPr/>
            </p:nvSpPr>
            <p:spPr>
              <a:xfrm>
                <a:off x="7514382" y="2894670"/>
                <a:ext cx="720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EAF0120-BD57-4EB7-9D74-B371152CF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382" y="2894670"/>
                <a:ext cx="72008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0604B6B9-9E94-434C-AB44-57A4264A3F9B}"/>
              </a:ext>
            </a:extLst>
          </p:cNvPr>
          <p:cNvSpPr txBox="1"/>
          <p:nvPr/>
        </p:nvSpPr>
        <p:spPr>
          <a:xfrm>
            <a:off x="7579629" y="3235577"/>
            <a:ext cx="65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3E9AB41-73F5-4C0B-BF7D-7046C518D5E8}"/>
              </a:ext>
            </a:extLst>
          </p:cNvPr>
          <p:cNvSpPr txBox="1"/>
          <p:nvPr/>
        </p:nvSpPr>
        <p:spPr>
          <a:xfrm>
            <a:off x="7512496" y="369094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26B3E1-515A-4E1C-AFA0-BAA23CE99942}"/>
              </a:ext>
            </a:extLst>
          </p:cNvPr>
          <p:cNvSpPr txBox="1"/>
          <p:nvPr/>
        </p:nvSpPr>
        <p:spPr>
          <a:xfrm>
            <a:off x="7513644" y="404649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8DCE909E-8C94-4C73-8EE3-144024EF73D7}"/>
              </a:ext>
            </a:extLst>
          </p:cNvPr>
          <p:cNvSpPr/>
          <p:nvPr/>
        </p:nvSpPr>
        <p:spPr>
          <a:xfrm>
            <a:off x="9013298" y="3048600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(0, 0)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BE0F242-ACF5-483E-B44D-671038A2FE4E}"/>
              </a:ext>
            </a:extLst>
          </p:cNvPr>
          <p:cNvCxnSpPr>
            <a:cxnSpLocks/>
            <a:stCxn id="25" idx="3"/>
            <a:endCxn id="19" idx="1"/>
          </p:cNvCxnSpPr>
          <p:nvPr/>
        </p:nvCxnSpPr>
        <p:spPr>
          <a:xfrm>
            <a:off x="8653258" y="3080020"/>
            <a:ext cx="360040" cy="186512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DE7BFE9D-815D-4583-A6C2-E4061B1F0C34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8653259" y="3385441"/>
            <a:ext cx="360038" cy="54162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6CA91AAD-ABD8-439B-B4DB-CB0F14DA2E54}"/>
              </a:ext>
            </a:extLst>
          </p:cNvPr>
          <p:cNvSpPr/>
          <p:nvPr/>
        </p:nvSpPr>
        <p:spPr>
          <a:xfrm>
            <a:off x="9013298" y="383291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(1, 0)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FD89C39-E64D-4158-A489-5D72AC408B7F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8653259" y="3864331"/>
            <a:ext cx="360039" cy="186512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2528C34B-AEA4-4E38-BAFB-31A894190CC6}"/>
              </a:ext>
            </a:extLst>
          </p:cNvPr>
          <p:cNvCxnSpPr>
            <a:cxnSpLocks/>
          </p:cNvCxnSpPr>
          <p:nvPr/>
        </p:nvCxnSpPr>
        <p:spPr>
          <a:xfrm flipV="1">
            <a:off x="8653259" y="4169752"/>
            <a:ext cx="360038" cy="54162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E90E7B18-872B-4162-9769-52D8468C4A57}"/>
              </a:ext>
            </a:extLst>
          </p:cNvPr>
          <p:cNvSpPr/>
          <p:nvPr/>
        </p:nvSpPr>
        <p:spPr>
          <a:xfrm>
            <a:off x="8234199" y="2971779"/>
            <a:ext cx="419059" cy="216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06D2B4B-B577-43DC-90B0-152BFB66AFAB}"/>
              </a:ext>
            </a:extLst>
          </p:cNvPr>
          <p:cNvSpPr/>
          <p:nvPr/>
        </p:nvSpPr>
        <p:spPr>
          <a:xfrm>
            <a:off x="8234199" y="3331362"/>
            <a:ext cx="419060" cy="216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3C1A9D2-1104-45D8-90E6-6330EEB3C145}"/>
              </a:ext>
            </a:extLst>
          </p:cNvPr>
          <p:cNvSpPr/>
          <p:nvPr/>
        </p:nvSpPr>
        <p:spPr>
          <a:xfrm>
            <a:off x="8233385" y="3763338"/>
            <a:ext cx="419061" cy="216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39DB156-B785-4DB4-8F27-CDB4C58F1D33}"/>
              </a:ext>
            </a:extLst>
          </p:cNvPr>
          <p:cNvSpPr/>
          <p:nvPr/>
        </p:nvSpPr>
        <p:spPr>
          <a:xfrm>
            <a:off x="10104839" y="3048600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(0, 1)</a:t>
            </a: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74DD5178-5593-4A5C-B398-951A350001A9}"/>
              </a:ext>
            </a:extLst>
          </p:cNvPr>
          <p:cNvSpPr/>
          <p:nvPr/>
        </p:nvSpPr>
        <p:spPr>
          <a:xfrm>
            <a:off x="10104839" y="3832911"/>
            <a:ext cx="736126" cy="43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(1, 1)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328CAFC-A670-45FF-91A9-9C8A44E138D2}"/>
              </a:ext>
            </a:extLst>
          </p:cNvPr>
          <p:cNvSpPr txBox="1"/>
          <p:nvPr/>
        </p:nvSpPr>
        <p:spPr>
          <a:xfrm>
            <a:off x="9013297" y="4270325"/>
            <a:ext cx="182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 Array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A73AC9D4-1F63-4899-BD42-C859E7B195DE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9220318" y="2694703"/>
            <a:ext cx="1" cy="352179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A01ED791-7D18-4B97-BBC9-E72C918504D1}"/>
              </a:ext>
            </a:extLst>
          </p:cNvPr>
          <p:cNvCxnSpPr>
            <a:cxnSpLocks/>
          </p:cNvCxnSpPr>
          <p:nvPr/>
        </p:nvCxnSpPr>
        <p:spPr>
          <a:xfrm>
            <a:off x="9537778" y="2694704"/>
            <a:ext cx="0" cy="352178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64CB78D7-EF68-4411-B88E-651B9C864E61}"/>
              </a:ext>
            </a:extLst>
          </p:cNvPr>
          <p:cNvSpPr/>
          <p:nvPr/>
        </p:nvSpPr>
        <p:spPr>
          <a:xfrm rot="5400000">
            <a:off x="9014787" y="2380931"/>
            <a:ext cx="411063" cy="216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51FBB1F6-BC8F-4BE8-88AC-82139C05E089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10293948" y="2694705"/>
            <a:ext cx="0" cy="352178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75441BAE-5FA7-4D24-9D64-B11F867BE72D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10611407" y="2694705"/>
            <a:ext cx="0" cy="352178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46AFB6F7-FF09-4F2A-ADD1-3F38ADB1ED6A}"/>
              </a:ext>
            </a:extLst>
          </p:cNvPr>
          <p:cNvSpPr/>
          <p:nvPr/>
        </p:nvSpPr>
        <p:spPr>
          <a:xfrm rot="5400000">
            <a:off x="10405875" y="2380932"/>
            <a:ext cx="411064" cy="216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4B8D9EA-2A52-4709-BE57-0CB2BC4AD017}"/>
                  </a:ext>
                </a:extLst>
              </p:cNvPr>
              <p:cNvSpPr txBox="1"/>
              <p:nvPr/>
            </p:nvSpPr>
            <p:spPr>
              <a:xfrm rot="16200000">
                <a:off x="8721880" y="2304505"/>
                <a:ext cx="411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4B8D9EA-2A52-4709-BE57-0CB2BC4AD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721880" y="2304505"/>
                <a:ext cx="4110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0DBB8D97-19AC-43CF-995E-03F71219B722}"/>
                  </a:ext>
                </a:extLst>
              </p:cNvPr>
              <p:cNvSpPr txBox="1"/>
              <p:nvPr/>
            </p:nvSpPr>
            <p:spPr>
              <a:xfrm>
                <a:off x="8678117" y="1914305"/>
                <a:ext cx="720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C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0DBB8D97-19AC-43CF-995E-03F71219B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117" y="1914305"/>
                <a:ext cx="720081" cy="369332"/>
              </a:xfrm>
              <a:prstGeom prst="rect">
                <a:avLst/>
              </a:prstGeom>
              <a:blipFill>
                <a:blip r:embed="rId6"/>
                <a:stretch>
                  <a:fillRect l="-847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文本框 41">
            <a:extLst>
              <a:ext uri="{FF2B5EF4-FFF2-40B4-BE49-F238E27FC236}">
                <a16:creationId xmlns:a16="http://schemas.microsoft.com/office/drawing/2014/main" id="{5CE5AC5A-3590-44E8-B79B-4CA2A02DB287}"/>
              </a:ext>
            </a:extLst>
          </p:cNvPr>
          <p:cNvSpPr txBox="1"/>
          <p:nvPr/>
        </p:nvSpPr>
        <p:spPr>
          <a:xfrm>
            <a:off x="9365194" y="1914305"/>
            <a:ext cx="33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126C7F2-C5DE-41D7-8E48-65089E29DCF9}"/>
              </a:ext>
            </a:extLst>
          </p:cNvPr>
          <p:cNvSpPr txBox="1"/>
          <p:nvPr/>
        </p:nvSpPr>
        <p:spPr>
          <a:xfrm>
            <a:off x="10126762" y="1914305"/>
            <a:ext cx="33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B976FAF-C4BA-456F-B3C1-2493DEBE64DC}"/>
              </a:ext>
            </a:extLst>
          </p:cNvPr>
          <p:cNvSpPr txBox="1"/>
          <p:nvPr/>
        </p:nvSpPr>
        <p:spPr>
          <a:xfrm>
            <a:off x="10444221" y="1914305"/>
            <a:ext cx="33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7CB5386-CBBD-48DB-9479-BCB01DAE9459}"/>
              </a:ext>
            </a:extLst>
          </p:cNvPr>
          <p:cNvSpPr txBox="1"/>
          <p:nvPr/>
        </p:nvSpPr>
        <p:spPr>
          <a:xfrm>
            <a:off x="9013297" y="1628800"/>
            <a:ext cx="182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Matrix 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7B159A05-94C6-4EE3-8B25-DE1D96A9AC5B}"/>
              </a:ext>
            </a:extLst>
          </p:cNvPr>
          <p:cNvCxnSpPr>
            <a:stCxn id="19" idx="3"/>
            <a:endCxn id="29" idx="1"/>
          </p:cNvCxnSpPr>
          <p:nvPr/>
        </p:nvCxnSpPr>
        <p:spPr>
          <a:xfrm>
            <a:off x="9749424" y="3266532"/>
            <a:ext cx="355415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139852F1-6331-4C4D-8616-F43F92CF5DDB}"/>
              </a:ext>
            </a:extLst>
          </p:cNvPr>
          <p:cNvCxnSpPr>
            <a:stCxn id="19" idx="2"/>
            <a:endCxn id="22" idx="0"/>
          </p:cNvCxnSpPr>
          <p:nvPr/>
        </p:nvCxnSpPr>
        <p:spPr>
          <a:xfrm>
            <a:off x="9381361" y="3484464"/>
            <a:ext cx="0" cy="348447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64307407-4D20-4080-9A8E-11B0D9B482A0}"/>
              </a:ext>
            </a:extLst>
          </p:cNvPr>
          <p:cNvCxnSpPr/>
          <p:nvPr/>
        </p:nvCxnSpPr>
        <p:spPr>
          <a:xfrm>
            <a:off x="9749424" y="4052571"/>
            <a:ext cx="355415" cy="0"/>
          </a:xfrm>
          <a:prstGeom prst="straightConnector1">
            <a:avLst/>
          </a:prstGeom>
          <a:ln w="412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A453E359-2D0A-4AAE-B545-CE067822C00B}"/>
              </a:ext>
            </a:extLst>
          </p:cNvPr>
          <p:cNvCxnSpPr>
            <a:cxnSpLocks/>
          </p:cNvCxnSpPr>
          <p:nvPr/>
        </p:nvCxnSpPr>
        <p:spPr>
          <a:xfrm>
            <a:off x="10472902" y="3484464"/>
            <a:ext cx="0" cy="348447"/>
          </a:xfrm>
          <a:prstGeom prst="straightConnector1">
            <a:avLst/>
          </a:prstGeom>
          <a:ln w="412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B8F90B11-2C9D-42A7-B569-CC01C6A935B9}"/>
              </a:ext>
            </a:extLst>
          </p:cNvPr>
          <p:cNvGrpSpPr/>
          <p:nvPr/>
        </p:nvGrpSpPr>
        <p:grpSpPr>
          <a:xfrm>
            <a:off x="8234199" y="2971778"/>
            <a:ext cx="412566" cy="216482"/>
            <a:chOff x="8234199" y="2971778"/>
            <a:chExt cx="412566" cy="216482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C6A396D0-64E7-490C-A829-6A6309879001}"/>
                </a:ext>
              </a:extLst>
            </p:cNvPr>
            <p:cNvSpPr/>
            <p:nvPr/>
          </p:nvSpPr>
          <p:spPr>
            <a:xfrm>
              <a:off x="8545247" y="2971778"/>
              <a:ext cx="101518" cy="2164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8299B7C9-DB10-4B43-8EC9-0AD2F36F0A61}"/>
                </a:ext>
              </a:extLst>
            </p:cNvPr>
            <p:cNvSpPr/>
            <p:nvPr/>
          </p:nvSpPr>
          <p:spPr>
            <a:xfrm>
              <a:off x="8440482" y="2971778"/>
              <a:ext cx="101518" cy="2164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3E991CBF-7CAA-451C-B704-E2EC8E86DAF1}"/>
                </a:ext>
              </a:extLst>
            </p:cNvPr>
            <p:cNvSpPr/>
            <p:nvPr/>
          </p:nvSpPr>
          <p:spPr>
            <a:xfrm>
              <a:off x="8335717" y="2971778"/>
              <a:ext cx="101518" cy="216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BEA65296-4C70-420E-B764-A45B67B5858F}"/>
                </a:ext>
              </a:extLst>
            </p:cNvPr>
            <p:cNvSpPr/>
            <p:nvPr/>
          </p:nvSpPr>
          <p:spPr>
            <a:xfrm>
              <a:off x="8234199" y="2971778"/>
              <a:ext cx="101518" cy="216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75F69AA9-EA78-4805-ACC5-6942AF982955}"/>
              </a:ext>
            </a:extLst>
          </p:cNvPr>
          <p:cNvGrpSpPr/>
          <p:nvPr/>
        </p:nvGrpSpPr>
        <p:grpSpPr>
          <a:xfrm>
            <a:off x="8234199" y="3330308"/>
            <a:ext cx="412566" cy="216482"/>
            <a:chOff x="8234199" y="3330308"/>
            <a:chExt cx="412566" cy="216482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37C00965-54A5-4853-8243-9305760D3299}"/>
                </a:ext>
              </a:extLst>
            </p:cNvPr>
            <p:cNvSpPr/>
            <p:nvPr/>
          </p:nvSpPr>
          <p:spPr>
            <a:xfrm>
              <a:off x="8545247" y="3330308"/>
              <a:ext cx="101518" cy="2164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95DB113D-1977-42CB-83FA-42C9AAE0A64D}"/>
                </a:ext>
              </a:extLst>
            </p:cNvPr>
            <p:cNvSpPr/>
            <p:nvPr/>
          </p:nvSpPr>
          <p:spPr>
            <a:xfrm>
              <a:off x="8440482" y="3330308"/>
              <a:ext cx="101518" cy="2164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3C76F89-6AC6-40F3-8F84-71E5E43410C0}"/>
                </a:ext>
              </a:extLst>
            </p:cNvPr>
            <p:cNvSpPr/>
            <p:nvPr/>
          </p:nvSpPr>
          <p:spPr>
            <a:xfrm>
              <a:off x="8335717" y="3330308"/>
              <a:ext cx="101518" cy="216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0D707394-225D-4F2F-A803-59599922002A}"/>
                </a:ext>
              </a:extLst>
            </p:cNvPr>
            <p:cNvSpPr/>
            <p:nvPr/>
          </p:nvSpPr>
          <p:spPr>
            <a:xfrm>
              <a:off x="8234199" y="3330308"/>
              <a:ext cx="101518" cy="216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B6711D9F-90DB-4674-A20F-FEA5ACA71987}"/>
              </a:ext>
            </a:extLst>
          </p:cNvPr>
          <p:cNvSpPr/>
          <p:nvPr/>
        </p:nvSpPr>
        <p:spPr>
          <a:xfrm>
            <a:off x="8234199" y="3764096"/>
            <a:ext cx="419060" cy="21648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306746C-EF5C-4F38-88F7-3FF40BAD2F8D}"/>
              </a:ext>
            </a:extLst>
          </p:cNvPr>
          <p:cNvGrpSpPr/>
          <p:nvPr/>
        </p:nvGrpSpPr>
        <p:grpSpPr>
          <a:xfrm>
            <a:off x="8236275" y="3765509"/>
            <a:ext cx="412566" cy="216482"/>
            <a:chOff x="8234199" y="3763042"/>
            <a:chExt cx="412566" cy="216482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676F04B-BE5A-4104-8DA1-A210CFD8D5EC}"/>
                </a:ext>
              </a:extLst>
            </p:cNvPr>
            <p:cNvSpPr/>
            <p:nvPr/>
          </p:nvSpPr>
          <p:spPr>
            <a:xfrm>
              <a:off x="8545247" y="3763042"/>
              <a:ext cx="101518" cy="2164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4F31FC86-2715-47E7-84CE-AA9D332D2B67}"/>
                </a:ext>
              </a:extLst>
            </p:cNvPr>
            <p:cNvSpPr/>
            <p:nvPr/>
          </p:nvSpPr>
          <p:spPr>
            <a:xfrm>
              <a:off x="8440482" y="3763042"/>
              <a:ext cx="101518" cy="2164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165E0165-9111-48F0-8A60-F11129D2EA97}"/>
                </a:ext>
              </a:extLst>
            </p:cNvPr>
            <p:cNvSpPr/>
            <p:nvPr/>
          </p:nvSpPr>
          <p:spPr>
            <a:xfrm>
              <a:off x="8335717" y="3763042"/>
              <a:ext cx="101518" cy="2164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6FE3AA55-4C07-4217-A21B-222B5BA142AD}"/>
                </a:ext>
              </a:extLst>
            </p:cNvPr>
            <p:cNvSpPr/>
            <p:nvPr/>
          </p:nvSpPr>
          <p:spPr>
            <a:xfrm>
              <a:off x="8234199" y="3763042"/>
              <a:ext cx="101518" cy="2164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EEE572D7-10AC-407B-95D3-38EF1DF0597F}"/>
              </a:ext>
            </a:extLst>
          </p:cNvPr>
          <p:cNvSpPr/>
          <p:nvPr/>
        </p:nvSpPr>
        <p:spPr>
          <a:xfrm>
            <a:off x="8233385" y="4124781"/>
            <a:ext cx="419060" cy="21648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D4D694B-193F-4480-97F1-293CFF422752}"/>
              </a:ext>
            </a:extLst>
          </p:cNvPr>
          <p:cNvGrpSpPr/>
          <p:nvPr/>
        </p:nvGrpSpPr>
        <p:grpSpPr>
          <a:xfrm>
            <a:off x="8237445" y="4124780"/>
            <a:ext cx="412566" cy="216482"/>
            <a:chOff x="8234199" y="4121144"/>
            <a:chExt cx="412566" cy="216482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47E6E3FB-8EA8-4146-8469-F77C3C11CCC2}"/>
                </a:ext>
              </a:extLst>
            </p:cNvPr>
            <p:cNvSpPr/>
            <p:nvPr/>
          </p:nvSpPr>
          <p:spPr>
            <a:xfrm>
              <a:off x="8545247" y="4121144"/>
              <a:ext cx="101518" cy="2164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EBABC888-F9F3-451A-B2B7-CDA90D77DFA3}"/>
                </a:ext>
              </a:extLst>
            </p:cNvPr>
            <p:cNvSpPr/>
            <p:nvPr/>
          </p:nvSpPr>
          <p:spPr>
            <a:xfrm>
              <a:off x="8440482" y="4121144"/>
              <a:ext cx="101518" cy="2164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0B7B52D3-5FB6-4360-9501-743DBC772B01}"/>
                </a:ext>
              </a:extLst>
            </p:cNvPr>
            <p:cNvSpPr/>
            <p:nvPr/>
          </p:nvSpPr>
          <p:spPr>
            <a:xfrm>
              <a:off x="8335717" y="4121144"/>
              <a:ext cx="101518" cy="2164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7C3C9A57-B42E-48FA-97D2-14F3EC631E5C}"/>
                </a:ext>
              </a:extLst>
            </p:cNvPr>
            <p:cNvSpPr/>
            <p:nvPr/>
          </p:nvSpPr>
          <p:spPr>
            <a:xfrm>
              <a:off x="8234199" y="4121144"/>
              <a:ext cx="101518" cy="2164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7D6E094-C22B-43E8-92F3-821D302B9965}"/>
              </a:ext>
            </a:extLst>
          </p:cNvPr>
          <p:cNvGrpSpPr/>
          <p:nvPr/>
        </p:nvGrpSpPr>
        <p:grpSpPr>
          <a:xfrm>
            <a:off x="9111649" y="2283639"/>
            <a:ext cx="216482" cy="406317"/>
            <a:chOff x="9111649" y="2283639"/>
            <a:chExt cx="216482" cy="406317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F0F3BC14-0936-426B-BE6E-C2DB0C96ED67}"/>
                </a:ext>
              </a:extLst>
            </p:cNvPr>
            <p:cNvSpPr/>
            <p:nvPr/>
          </p:nvSpPr>
          <p:spPr>
            <a:xfrm rot="5400000">
              <a:off x="9169131" y="2530956"/>
              <a:ext cx="101518" cy="2164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34ABE306-0DAE-4B7B-A37F-39F3584470A0}"/>
                </a:ext>
              </a:extLst>
            </p:cNvPr>
            <p:cNvSpPr/>
            <p:nvPr/>
          </p:nvSpPr>
          <p:spPr>
            <a:xfrm rot="5400000">
              <a:off x="9169131" y="2427064"/>
              <a:ext cx="101518" cy="2164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E40247D7-2DBA-4113-BABF-94771E033F1B}"/>
                </a:ext>
              </a:extLst>
            </p:cNvPr>
            <p:cNvSpPr/>
            <p:nvPr/>
          </p:nvSpPr>
          <p:spPr>
            <a:xfrm rot="5400000">
              <a:off x="9169131" y="2323131"/>
              <a:ext cx="101518" cy="216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54D42C5F-796E-4FDF-99E0-1D5A36B15D4C}"/>
                </a:ext>
              </a:extLst>
            </p:cNvPr>
            <p:cNvSpPr/>
            <p:nvPr/>
          </p:nvSpPr>
          <p:spPr>
            <a:xfrm rot="5400000">
              <a:off x="9169131" y="2226157"/>
              <a:ext cx="101518" cy="216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30202B16-9FFA-44FA-90E1-E1D3040A4F69}"/>
              </a:ext>
            </a:extLst>
          </p:cNvPr>
          <p:cNvSpPr/>
          <p:nvPr/>
        </p:nvSpPr>
        <p:spPr>
          <a:xfrm rot="5400000">
            <a:off x="9335231" y="2380931"/>
            <a:ext cx="411063" cy="216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F4CAC9E-B4C4-4325-A886-5B0BC58CE575}"/>
              </a:ext>
            </a:extLst>
          </p:cNvPr>
          <p:cNvGrpSpPr/>
          <p:nvPr/>
        </p:nvGrpSpPr>
        <p:grpSpPr>
          <a:xfrm>
            <a:off x="9432093" y="2283639"/>
            <a:ext cx="216482" cy="406317"/>
            <a:chOff x="9432093" y="2283639"/>
            <a:chExt cx="216482" cy="406317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0C8858EA-1FBE-45FC-AB05-D5D45936E16A}"/>
                </a:ext>
              </a:extLst>
            </p:cNvPr>
            <p:cNvSpPr/>
            <p:nvPr/>
          </p:nvSpPr>
          <p:spPr>
            <a:xfrm rot="5400000">
              <a:off x="9489575" y="2530956"/>
              <a:ext cx="101518" cy="2164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2825B7D6-CA37-464C-803F-6F088E91288E}"/>
                </a:ext>
              </a:extLst>
            </p:cNvPr>
            <p:cNvSpPr/>
            <p:nvPr/>
          </p:nvSpPr>
          <p:spPr>
            <a:xfrm rot="5400000">
              <a:off x="9489575" y="2427064"/>
              <a:ext cx="101518" cy="2164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24281BAF-C2C7-4614-AF64-B017C86716B1}"/>
                </a:ext>
              </a:extLst>
            </p:cNvPr>
            <p:cNvSpPr/>
            <p:nvPr/>
          </p:nvSpPr>
          <p:spPr>
            <a:xfrm rot="5400000">
              <a:off x="9489575" y="2323131"/>
              <a:ext cx="101518" cy="216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8A721B73-3161-4E44-8F1A-314057D0F5A4}"/>
                </a:ext>
              </a:extLst>
            </p:cNvPr>
            <p:cNvSpPr/>
            <p:nvPr/>
          </p:nvSpPr>
          <p:spPr>
            <a:xfrm rot="5400000">
              <a:off x="9489575" y="2226157"/>
              <a:ext cx="101518" cy="216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91B02F39-2B77-4ADF-94BB-08396B7EEC7D}"/>
              </a:ext>
            </a:extLst>
          </p:cNvPr>
          <p:cNvSpPr/>
          <p:nvPr/>
        </p:nvSpPr>
        <p:spPr>
          <a:xfrm rot="5400000">
            <a:off x="10088416" y="2380932"/>
            <a:ext cx="411064" cy="216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9E255F4B-1ED3-47B5-8FC8-A9710FA2DBD6}"/>
              </a:ext>
            </a:extLst>
          </p:cNvPr>
          <p:cNvSpPr/>
          <p:nvPr/>
        </p:nvSpPr>
        <p:spPr>
          <a:xfrm rot="5400000">
            <a:off x="10088416" y="2380931"/>
            <a:ext cx="411063" cy="21648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FD520D1-3669-4A7A-9DB0-2E4B90874789}"/>
              </a:ext>
            </a:extLst>
          </p:cNvPr>
          <p:cNvGrpSpPr/>
          <p:nvPr/>
        </p:nvGrpSpPr>
        <p:grpSpPr>
          <a:xfrm>
            <a:off x="10185706" y="2285951"/>
            <a:ext cx="216482" cy="406317"/>
            <a:chOff x="10185278" y="2283639"/>
            <a:chExt cx="216482" cy="406317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A4AC39FC-634F-49BC-ADD0-BF8E08A647BB}"/>
                </a:ext>
              </a:extLst>
            </p:cNvPr>
            <p:cNvSpPr/>
            <p:nvPr/>
          </p:nvSpPr>
          <p:spPr>
            <a:xfrm rot="5400000">
              <a:off x="10242760" y="2530956"/>
              <a:ext cx="101518" cy="2164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AEB2EC8-F3E1-4552-8BB8-0F6CD88AE57A}"/>
                </a:ext>
              </a:extLst>
            </p:cNvPr>
            <p:cNvSpPr/>
            <p:nvPr/>
          </p:nvSpPr>
          <p:spPr>
            <a:xfrm rot="5400000">
              <a:off x="10242760" y="2427064"/>
              <a:ext cx="101518" cy="2164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07823016-2324-40A0-999E-D6BA436DDDA8}"/>
                </a:ext>
              </a:extLst>
            </p:cNvPr>
            <p:cNvSpPr/>
            <p:nvPr/>
          </p:nvSpPr>
          <p:spPr>
            <a:xfrm rot="5400000">
              <a:off x="10241164" y="2329271"/>
              <a:ext cx="104710" cy="2164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CD2D3906-E563-4617-8A58-34E46D6612DD}"/>
                </a:ext>
              </a:extLst>
            </p:cNvPr>
            <p:cNvSpPr/>
            <p:nvPr/>
          </p:nvSpPr>
          <p:spPr>
            <a:xfrm rot="5400000">
              <a:off x="10242760" y="2226157"/>
              <a:ext cx="101518" cy="2164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B1162E97-4246-4DB3-89A3-1EA1E023A3E5}"/>
              </a:ext>
            </a:extLst>
          </p:cNvPr>
          <p:cNvSpPr/>
          <p:nvPr/>
        </p:nvSpPr>
        <p:spPr>
          <a:xfrm rot="5400000">
            <a:off x="10405875" y="2380932"/>
            <a:ext cx="411064" cy="216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60B64AF1-3961-4601-84D2-311AC9B5CC56}"/>
              </a:ext>
            </a:extLst>
          </p:cNvPr>
          <p:cNvSpPr/>
          <p:nvPr/>
        </p:nvSpPr>
        <p:spPr>
          <a:xfrm rot="5400000">
            <a:off x="10405875" y="2380931"/>
            <a:ext cx="411063" cy="21648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45D80A6-C399-4785-B328-03809F449A4B}"/>
              </a:ext>
            </a:extLst>
          </p:cNvPr>
          <p:cNvGrpSpPr/>
          <p:nvPr/>
        </p:nvGrpSpPr>
        <p:grpSpPr>
          <a:xfrm>
            <a:off x="10502737" y="2282919"/>
            <a:ext cx="216482" cy="406317"/>
            <a:chOff x="10502737" y="2283639"/>
            <a:chExt cx="216482" cy="406317"/>
          </a:xfrm>
        </p:grpSpPr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E70CA048-BB3A-400C-B118-5AFE57E811E0}"/>
                </a:ext>
              </a:extLst>
            </p:cNvPr>
            <p:cNvSpPr/>
            <p:nvPr/>
          </p:nvSpPr>
          <p:spPr>
            <a:xfrm rot="5400000">
              <a:off x="10560219" y="2530956"/>
              <a:ext cx="101518" cy="2164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8A596718-BCFC-450E-92B2-1D5B20A7C7D6}"/>
                </a:ext>
              </a:extLst>
            </p:cNvPr>
            <p:cNvSpPr/>
            <p:nvPr/>
          </p:nvSpPr>
          <p:spPr>
            <a:xfrm rot="5400000">
              <a:off x="10560219" y="2427064"/>
              <a:ext cx="101518" cy="2164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EE0A5DBD-5C37-4368-BDE8-E937C79D0F36}"/>
                </a:ext>
              </a:extLst>
            </p:cNvPr>
            <p:cNvSpPr/>
            <p:nvPr/>
          </p:nvSpPr>
          <p:spPr>
            <a:xfrm rot="5400000">
              <a:off x="10560218" y="2330712"/>
              <a:ext cx="101519" cy="2164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58FABBD8-E313-420E-B8B1-8B608B4FAB81}"/>
                </a:ext>
              </a:extLst>
            </p:cNvPr>
            <p:cNvSpPr/>
            <p:nvPr/>
          </p:nvSpPr>
          <p:spPr>
            <a:xfrm rot="5400000">
              <a:off x="10558703" y="2227673"/>
              <a:ext cx="104550" cy="21648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9" name="连接符: 曲线 168">
            <a:extLst>
              <a:ext uri="{FF2B5EF4-FFF2-40B4-BE49-F238E27FC236}">
                <a16:creationId xmlns:a16="http://schemas.microsoft.com/office/drawing/2014/main" id="{DAE0771B-FF7D-4D32-8C1A-4F6CCDB402D1}"/>
              </a:ext>
            </a:extLst>
          </p:cNvPr>
          <p:cNvCxnSpPr>
            <a:cxnSpLocks/>
            <a:stCxn id="30" idx="3"/>
            <a:endCxn id="155" idx="3"/>
          </p:cNvCxnSpPr>
          <p:nvPr/>
        </p:nvCxnSpPr>
        <p:spPr>
          <a:xfrm flipH="1">
            <a:off x="10821280" y="4050843"/>
            <a:ext cx="19685" cy="976690"/>
          </a:xfrm>
          <a:prstGeom prst="curvedConnector3">
            <a:avLst>
              <a:gd name="adj1" fmla="val -116129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F3A31B73-0330-446E-BFFE-44110E401787}"/>
              </a:ext>
            </a:extLst>
          </p:cNvPr>
          <p:cNvGrpSpPr/>
          <p:nvPr/>
        </p:nvGrpSpPr>
        <p:grpSpPr>
          <a:xfrm>
            <a:off x="7976917" y="4869160"/>
            <a:ext cx="2844363" cy="944411"/>
            <a:chOff x="7976917" y="4869160"/>
            <a:chExt cx="2844363" cy="944411"/>
          </a:xfrm>
        </p:grpSpPr>
        <p:sp>
          <p:nvSpPr>
            <p:cNvPr id="170" name="矩形 169">
              <a:extLst>
                <a:ext uri="{FF2B5EF4-FFF2-40B4-BE49-F238E27FC236}">
                  <a16:creationId xmlns:a16="http://schemas.microsoft.com/office/drawing/2014/main" id="{ED84E6E8-7221-4AD7-B07C-C50B5C30A936}"/>
                </a:ext>
              </a:extLst>
            </p:cNvPr>
            <p:cNvSpPr/>
            <p:nvPr/>
          </p:nvSpPr>
          <p:spPr>
            <a:xfrm>
              <a:off x="9480376" y="4869160"/>
              <a:ext cx="1340904" cy="94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6" name="组合 165">
              <a:extLst>
                <a:ext uri="{FF2B5EF4-FFF2-40B4-BE49-F238E27FC236}">
                  <a16:creationId xmlns:a16="http://schemas.microsoft.com/office/drawing/2014/main" id="{1DD4014E-D949-41FF-8237-E318CD095EF9}"/>
                </a:ext>
              </a:extLst>
            </p:cNvPr>
            <p:cNvGrpSpPr/>
            <p:nvPr/>
          </p:nvGrpSpPr>
          <p:grpSpPr>
            <a:xfrm>
              <a:off x="9552384" y="4919811"/>
              <a:ext cx="1268896" cy="813445"/>
              <a:chOff x="9013297" y="4991819"/>
              <a:chExt cx="1268896" cy="813445"/>
            </a:xfrm>
          </p:grpSpPr>
          <p:cxnSp>
            <p:nvCxnSpPr>
              <p:cNvPr id="164" name="直接连接符 163">
                <a:extLst>
                  <a:ext uri="{FF2B5EF4-FFF2-40B4-BE49-F238E27FC236}">
                    <a16:creationId xmlns:a16="http://schemas.microsoft.com/office/drawing/2014/main" id="{A847E713-BF84-4D9F-A75E-1A6B0D6EA814}"/>
                  </a:ext>
                </a:extLst>
              </p:cNvPr>
              <p:cNvCxnSpPr>
                <a:cxnSpLocks/>
                <a:stCxn id="160" idx="6"/>
              </p:cNvCxnSpPr>
              <p:nvPr/>
            </p:nvCxnSpPr>
            <p:spPr>
              <a:xfrm>
                <a:off x="9648573" y="5749232"/>
                <a:ext cx="0" cy="56032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99E64196-9E73-496F-AF8A-640110948881}"/>
                  </a:ext>
                </a:extLst>
              </p:cNvPr>
              <p:cNvSpPr txBox="1"/>
              <p:nvPr/>
            </p:nvSpPr>
            <p:spPr>
              <a:xfrm>
                <a:off x="9383249" y="4991819"/>
                <a:ext cx="21267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400" dirty="0"/>
                  <a:t>b</a:t>
                </a:r>
                <a:r>
                  <a:rPr lang="en-US" altLang="zh-CN" sz="1400" baseline="-25000" dirty="0"/>
                  <a:t>0</a:t>
                </a:r>
                <a:endParaRPr lang="zh-CN" altLang="en-US" sz="1400" baseline="-25000" dirty="0"/>
              </a:p>
            </p:txBody>
          </p:sp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575809C1-DF81-412E-8DEB-37478C76F03E}"/>
                  </a:ext>
                </a:extLst>
              </p:cNvPr>
              <p:cNvSpPr txBox="1"/>
              <p:nvPr/>
            </p:nvSpPr>
            <p:spPr>
              <a:xfrm>
                <a:off x="9013297" y="4991819"/>
                <a:ext cx="21267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400" dirty="0"/>
                  <a:t>a</a:t>
                </a:r>
                <a:r>
                  <a:rPr lang="en-US" altLang="zh-CN" sz="1400" baseline="-25000" dirty="0"/>
                  <a:t>0</a:t>
                </a:r>
                <a:endParaRPr lang="zh-CN" altLang="en-US" sz="1400" baseline="-25000" dirty="0"/>
              </a:p>
            </p:txBody>
          </p:sp>
          <p:grpSp>
            <p:nvGrpSpPr>
              <p:cNvPr id="151" name="组合 150">
                <a:extLst>
                  <a:ext uri="{FF2B5EF4-FFF2-40B4-BE49-F238E27FC236}">
                    <a16:creationId xmlns:a16="http://schemas.microsoft.com/office/drawing/2014/main" id="{EAF6D2D0-24CA-45A3-BFB5-CD99EEF4B66F}"/>
                  </a:ext>
                </a:extLst>
              </p:cNvPr>
              <p:cNvGrpSpPr/>
              <p:nvPr/>
            </p:nvGrpSpPr>
            <p:grpSpPr>
              <a:xfrm rot="5400000">
                <a:off x="9862036" y="5198896"/>
                <a:ext cx="262178" cy="280115"/>
                <a:chOff x="9633374" y="5381133"/>
                <a:chExt cx="262178" cy="280115"/>
              </a:xfrm>
            </p:grpSpPr>
            <p:cxnSp>
              <p:nvCxnSpPr>
                <p:cNvPr id="153" name="直接连接符 152">
                  <a:extLst>
                    <a:ext uri="{FF2B5EF4-FFF2-40B4-BE49-F238E27FC236}">
                      <a16:creationId xmlns:a16="http://schemas.microsoft.com/office/drawing/2014/main" id="{9C81E8CB-64FA-463F-B2CD-C0E2BAB7AB0C}"/>
                    </a:ext>
                  </a:extLst>
                </p:cNvPr>
                <p:cNvCxnSpPr>
                  <a:cxnSpLocks/>
                  <a:endCxn id="152" idx="1"/>
                </p:cNvCxnSpPr>
                <p:nvPr/>
              </p:nvCxnSpPr>
              <p:spPr>
                <a:xfrm>
                  <a:off x="9633374" y="5381133"/>
                  <a:ext cx="84976" cy="648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>
                  <a:extLst>
                    <a:ext uri="{FF2B5EF4-FFF2-40B4-BE49-F238E27FC236}">
                      <a16:creationId xmlns:a16="http://schemas.microsoft.com/office/drawing/2014/main" id="{E9D37525-E46C-4F86-9E77-E4FA589FFB69}"/>
                    </a:ext>
                  </a:extLst>
                </p:cNvPr>
                <p:cNvCxnSpPr>
                  <a:cxnSpLocks/>
                  <a:stCxn id="152" idx="3"/>
                </p:cNvCxnSpPr>
                <p:nvPr/>
              </p:nvCxnSpPr>
              <p:spPr>
                <a:xfrm flipH="1">
                  <a:off x="9633374" y="5596382"/>
                  <a:ext cx="84976" cy="648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椭圆 151">
                  <a:extLst>
                    <a:ext uri="{FF2B5EF4-FFF2-40B4-BE49-F238E27FC236}">
                      <a16:creationId xmlns:a16="http://schemas.microsoft.com/office/drawing/2014/main" id="{133D45A5-3EB0-4722-9C0E-ABD6F39C6222}"/>
                    </a:ext>
                  </a:extLst>
                </p:cNvPr>
                <p:cNvSpPr/>
                <p:nvPr/>
              </p:nvSpPr>
              <p:spPr>
                <a:xfrm>
                  <a:off x="9687949" y="5414853"/>
                  <a:ext cx="207603" cy="212675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90000" rtlCol="0" anchor="ctr"/>
                <a:lstStyle/>
                <a:p>
                  <a:pPr algn="ctr"/>
                  <a:r>
                    <a:rPr lang="zh-CN" altLang="en-US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</a:t>
                  </a:r>
                  <a:endParaRPr lang="zh-CN" altLang="en-US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5" name="文本框 154">
                <a:extLst>
                  <a:ext uri="{FF2B5EF4-FFF2-40B4-BE49-F238E27FC236}">
                    <a16:creationId xmlns:a16="http://schemas.microsoft.com/office/drawing/2014/main" id="{13E174E5-81ED-4169-B30E-8A94CA49CC61}"/>
                  </a:ext>
                </a:extLst>
              </p:cNvPr>
              <p:cNvSpPr txBox="1"/>
              <p:nvPr/>
            </p:nvSpPr>
            <p:spPr>
              <a:xfrm>
                <a:off x="10069518" y="4991819"/>
                <a:ext cx="21267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400" dirty="0"/>
                  <a:t>b</a:t>
                </a:r>
                <a:r>
                  <a:rPr lang="en-US" altLang="zh-CN" sz="1400" baseline="-25000" dirty="0"/>
                  <a:t>1</a:t>
                </a:r>
                <a:endParaRPr lang="zh-CN" altLang="en-US" sz="1400" baseline="-25000" dirty="0"/>
              </a:p>
            </p:txBody>
          </p:sp>
          <p:sp>
            <p:nvSpPr>
              <p:cNvPr id="156" name="文本框 155">
                <a:extLst>
                  <a:ext uri="{FF2B5EF4-FFF2-40B4-BE49-F238E27FC236}">
                    <a16:creationId xmlns:a16="http://schemas.microsoft.com/office/drawing/2014/main" id="{CB97A195-E763-4DCA-9ED1-B0C2868AA089}"/>
                  </a:ext>
                </a:extLst>
              </p:cNvPr>
              <p:cNvSpPr txBox="1"/>
              <p:nvPr/>
            </p:nvSpPr>
            <p:spPr>
              <a:xfrm>
                <a:off x="9699566" y="4991819"/>
                <a:ext cx="21267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400" dirty="0"/>
                  <a:t>a</a:t>
                </a:r>
                <a:r>
                  <a:rPr lang="en-US" altLang="zh-CN" sz="1400" baseline="-25000" dirty="0"/>
                  <a:t>1</a:t>
                </a:r>
                <a:endParaRPr lang="zh-CN" altLang="en-US" sz="1400" baseline="-25000" dirty="0"/>
              </a:p>
            </p:txBody>
          </p:sp>
          <p:grpSp>
            <p:nvGrpSpPr>
              <p:cNvPr id="144" name="组合 143">
                <a:extLst>
                  <a:ext uri="{FF2B5EF4-FFF2-40B4-BE49-F238E27FC236}">
                    <a16:creationId xmlns:a16="http://schemas.microsoft.com/office/drawing/2014/main" id="{9742BE24-9EDC-4D55-97F5-4C6EAA950522}"/>
                  </a:ext>
                </a:extLst>
              </p:cNvPr>
              <p:cNvGrpSpPr/>
              <p:nvPr/>
            </p:nvGrpSpPr>
            <p:grpSpPr>
              <a:xfrm rot="5400000">
                <a:off x="9175767" y="5198896"/>
                <a:ext cx="262178" cy="280115"/>
                <a:chOff x="9633374" y="5381133"/>
                <a:chExt cx="262178" cy="280115"/>
              </a:xfrm>
            </p:grpSpPr>
            <p:cxnSp>
              <p:nvCxnSpPr>
                <p:cNvPr id="133" name="直接连接符 132">
                  <a:extLst>
                    <a:ext uri="{FF2B5EF4-FFF2-40B4-BE49-F238E27FC236}">
                      <a16:creationId xmlns:a16="http://schemas.microsoft.com/office/drawing/2014/main" id="{83E3ABB6-BDFC-4488-B926-55C3348C8583}"/>
                    </a:ext>
                  </a:extLst>
                </p:cNvPr>
                <p:cNvCxnSpPr>
                  <a:cxnSpLocks/>
                  <a:stCxn id="103" idx="3"/>
                </p:cNvCxnSpPr>
                <p:nvPr/>
              </p:nvCxnSpPr>
              <p:spPr>
                <a:xfrm flipH="1">
                  <a:off x="9633374" y="5596382"/>
                  <a:ext cx="84976" cy="648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>
                  <a:extLst>
                    <a:ext uri="{FF2B5EF4-FFF2-40B4-BE49-F238E27FC236}">
                      <a16:creationId xmlns:a16="http://schemas.microsoft.com/office/drawing/2014/main" id="{1DD58AFD-F993-4935-B555-D018B36D4BFE}"/>
                    </a:ext>
                  </a:extLst>
                </p:cNvPr>
                <p:cNvCxnSpPr>
                  <a:cxnSpLocks/>
                  <a:endCxn id="103" idx="1"/>
                </p:cNvCxnSpPr>
                <p:nvPr/>
              </p:nvCxnSpPr>
              <p:spPr>
                <a:xfrm>
                  <a:off x="9633374" y="5381133"/>
                  <a:ext cx="84976" cy="648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椭圆 102">
                  <a:extLst>
                    <a:ext uri="{FF2B5EF4-FFF2-40B4-BE49-F238E27FC236}">
                      <a16:creationId xmlns:a16="http://schemas.microsoft.com/office/drawing/2014/main" id="{E389C352-B7E0-4D98-98B5-0E2472C582FE}"/>
                    </a:ext>
                  </a:extLst>
                </p:cNvPr>
                <p:cNvSpPr/>
                <p:nvPr/>
              </p:nvSpPr>
              <p:spPr>
                <a:xfrm>
                  <a:off x="9687949" y="5414853"/>
                  <a:ext cx="207603" cy="212675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90000" rtlCol="0" anchor="ctr"/>
                <a:lstStyle/>
                <a:p>
                  <a:pPr algn="ctr"/>
                  <a:r>
                    <a:rPr lang="zh-CN" altLang="en-US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</a:t>
                  </a:r>
                  <a:endParaRPr lang="zh-CN" altLang="en-US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7" name="组合 156">
                <a:extLst>
                  <a:ext uri="{FF2B5EF4-FFF2-40B4-BE49-F238E27FC236}">
                    <a16:creationId xmlns:a16="http://schemas.microsoft.com/office/drawing/2014/main" id="{DA1D970F-F98F-454C-A743-6BB2F0587E6F}"/>
                  </a:ext>
                </a:extLst>
              </p:cNvPr>
              <p:cNvGrpSpPr/>
              <p:nvPr/>
            </p:nvGrpSpPr>
            <p:grpSpPr>
              <a:xfrm rot="5400000">
                <a:off x="9495194" y="5326493"/>
                <a:ext cx="309591" cy="535886"/>
                <a:chOff x="9585961" y="5251831"/>
                <a:chExt cx="309591" cy="535886"/>
              </a:xfrm>
            </p:grpSpPr>
            <p:cxnSp>
              <p:nvCxnSpPr>
                <p:cNvPr id="158" name="直接连接符 157">
                  <a:extLst>
                    <a:ext uri="{FF2B5EF4-FFF2-40B4-BE49-F238E27FC236}">
                      <a16:creationId xmlns:a16="http://schemas.microsoft.com/office/drawing/2014/main" id="{8D928ACB-9193-4AB6-958B-EB680AC291B5}"/>
                    </a:ext>
                  </a:extLst>
                </p:cNvPr>
                <p:cNvCxnSpPr>
                  <a:cxnSpLocks/>
                  <a:stCxn id="152" idx="5"/>
                  <a:endCxn id="160" idx="1"/>
                </p:cNvCxnSpPr>
                <p:nvPr/>
              </p:nvCxnSpPr>
              <p:spPr>
                <a:xfrm rot="16200000" flipH="1">
                  <a:off x="9555073" y="5282719"/>
                  <a:ext cx="194167" cy="1323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>
                  <a:extLst>
                    <a:ext uri="{FF2B5EF4-FFF2-40B4-BE49-F238E27FC236}">
                      <a16:creationId xmlns:a16="http://schemas.microsoft.com/office/drawing/2014/main" id="{B8952ADE-074E-4880-9B2F-D0032F39DAA6}"/>
                    </a:ext>
                  </a:extLst>
                </p:cNvPr>
                <p:cNvCxnSpPr>
                  <a:cxnSpLocks/>
                  <a:stCxn id="160" idx="3"/>
                  <a:endCxn id="103" idx="7"/>
                </p:cNvCxnSpPr>
                <p:nvPr/>
              </p:nvCxnSpPr>
              <p:spPr>
                <a:xfrm rot="16200000" flipH="1" flipV="1">
                  <a:off x="9556489" y="5625854"/>
                  <a:ext cx="191335" cy="13239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椭圆 159">
                  <a:extLst>
                    <a:ext uri="{FF2B5EF4-FFF2-40B4-BE49-F238E27FC236}">
                      <a16:creationId xmlns:a16="http://schemas.microsoft.com/office/drawing/2014/main" id="{8890AB25-CAA2-40DA-A78F-328ECE9CB95E}"/>
                    </a:ext>
                  </a:extLst>
                </p:cNvPr>
                <p:cNvSpPr/>
                <p:nvPr/>
              </p:nvSpPr>
              <p:spPr>
                <a:xfrm>
                  <a:off x="9687949" y="5414853"/>
                  <a:ext cx="207603" cy="212675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90000" rtlCol="0" anchor="ctr"/>
                <a:lstStyle/>
                <a:p>
                  <a:pPr algn="ctr"/>
                  <a:r>
                    <a:rPr lang="zh-CN" altLang="en-US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</a:t>
                  </a:r>
                  <a:endParaRPr lang="zh-CN" altLang="en-US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C833699C-C429-4BA8-98F2-40BA47BC0C11}"/>
                </a:ext>
              </a:extLst>
            </p:cNvPr>
            <p:cNvSpPr txBox="1"/>
            <p:nvPr/>
          </p:nvSpPr>
          <p:spPr>
            <a:xfrm>
              <a:off x="7976917" y="5424916"/>
              <a:ext cx="1498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Vector Unit</a:t>
              </a:r>
              <a:endPara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465EB4A-A532-49A5-A55A-42F56ED189B2}"/>
              </a:ext>
            </a:extLst>
          </p:cNvPr>
          <p:cNvGrpSpPr/>
          <p:nvPr/>
        </p:nvGrpSpPr>
        <p:grpSpPr>
          <a:xfrm>
            <a:off x="1055439" y="3188503"/>
            <a:ext cx="5311781" cy="369332"/>
            <a:chOff x="1055439" y="3188503"/>
            <a:chExt cx="5311781" cy="369332"/>
          </a:xfrm>
        </p:grpSpPr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75A92642-9B72-494A-8A3B-B1BF176CC652}"/>
                </a:ext>
              </a:extLst>
            </p:cNvPr>
            <p:cNvSpPr txBox="1"/>
            <p:nvPr/>
          </p:nvSpPr>
          <p:spPr>
            <a:xfrm>
              <a:off x="1055439" y="3201582"/>
              <a:ext cx="3600402" cy="338554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accent4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dirty="0">
                  <a:latin typeface="Consolas" panose="020B0609020204030204" pitchFamily="49" charset="0"/>
                </a:rPr>
                <a:t>X.vectorization(kk)</a:t>
              </a: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C3A6871F-F374-4A50-94C2-A1411B202768}"/>
                </a:ext>
              </a:extLst>
            </p:cNvPr>
            <p:cNvSpPr txBox="1"/>
            <p:nvPr/>
          </p:nvSpPr>
          <p:spPr>
            <a:xfrm>
              <a:off x="4716938" y="3188503"/>
              <a:ext cx="1650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Specification</a:t>
              </a:r>
              <a:endParaRPr lang="zh-CN" altLang="en-US" dirty="0">
                <a:latin typeface="Consolas" panose="020B0609020204030204" pitchFamily="49" charset="0"/>
              </a:endParaRPr>
            </a:p>
          </p:txBody>
        </p:sp>
      </p:grpSp>
      <p:sp>
        <p:nvSpPr>
          <p:cNvPr id="106" name="文本框 105">
            <a:extLst>
              <a:ext uri="{FF2B5EF4-FFF2-40B4-BE49-F238E27FC236}">
                <a16:creationId xmlns:a16="http://schemas.microsoft.com/office/drawing/2014/main" id="{886613A2-592E-42BE-9328-8DD3AD4480BD}"/>
              </a:ext>
            </a:extLst>
          </p:cNvPr>
          <p:cNvSpPr txBox="1"/>
          <p:nvPr/>
        </p:nvSpPr>
        <p:spPr>
          <a:xfrm>
            <a:off x="609600" y="2571014"/>
            <a:ext cx="695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2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Restructure the loops</a:t>
            </a:r>
            <a:endParaRPr lang="zh-CN" altLang="en-US" sz="2800" b="1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D943727-D4F7-4CC4-9901-99DFA1BD069D}"/>
              </a:ext>
            </a:extLst>
          </p:cNvPr>
          <p:cNvGrpSpPr/>
          <p:nvPr/>
        </p:nvGrpSpPr>
        <p:grpSpPr>
          <a:xfrm>
            <a:off x="1055440" y="3551628"/>
            <a:ext cx="5760640" cy="2035307"/>
            <a:chOff x="1055440" y="3551628"/>
            <a:chExt cx="5760640" cy="2035307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E2D3538-9BC8-42F6-AE21-8E3223584B71}"/>
                </a:ext>
              </a:extLst>
            </p:cNvPr>
            <p:cNvSpPr txBox="1"/>
            <p:nvPr/>
          </p:nvSpPr>
          <p:spPr>
            <a:xfrm>
              <a:off x="1055440" y="3551628"/>
              <a:ext cx="5760640" cy="18158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0">
                  <a:solidFill>
                    <a:srgbClr val="3B3B3B"/>
                  </a:solidFill>
                  <a:effectLst/>
                  <a:latin typeface="Consolas" panose="020B0609020204030204" pitchFamily="49" charset="0"/>
                </a:defRPr>
              </a:lvl1pPr>
            </a:lstStyle>
            <a:p>
              <a:r>
                <a:rPr lang="en-US" altLang="zh-CN" sz="1600" dirty="0">
                  <a:solidFill>
                    <a:srgbClr val="AF00DB"/>
                  </a:solidFill>
                </a:rPr>
                <a:t>for</a:t>
              </a:r>
              <a:r>
                <a:rPr lang="en-US" altLang="zh-CN" sz="1600" dirty="0"/>
                <a:t> (X.</a:t>
              </a:r>
              <a:r>
                <a:rPr lang="en-US" altLang="zh-CN" sz="1600" dirty="0">
                  <a:solidFill>
                    <a:srgbClr val="001080"/>
                  </a:solidFill>
                </a:rPr>
                <a:t>s0</a:t>
              </a:r>
              <a:r>
                <a:rPr lang="en-US" altLang="zh-CN" sz="1600" dirty="0"/>
                <a:t>.</a:t>
              </a:r>
              <a:r>
                <a:rPr lang="en-US" altLang="zh-CN" sz="1600" dirty="0">
                  <a:solidFill>
                    <a:srgbClr val="001080"/>
                  </a:solidFill>
                </a:rPr>
                <a:t>i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0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8</a:t>
              </a:r>
              <a:r>
                <a:rPr lang="en-US" altLang="zh-CN" sz="1600" dirty="0"/>
                <a:t>)</a:t>
              </a:r>
            </a:p>
            <a:p>
              <a:r>
                <a:rPr lang="en-US" altLang="zh-CN" sz="1600" dirty="0"/>
                <a:t> </a:t>
              </a:r>
              <a:r>
                <a:rPr lang="en-US" altLang="zh-CN" sz="1600" dirty="0">
                  <a:solidFill>
                    <a:srgbClr val="AF00DB"/>
                  </a:solidFill>
                </a:rPr>
                <a:t>for</a:t>
              </a:r>
              <a:r>
                <a:rPr lang="en-US" altLang="zh-CN" sz="1600" dirty="0"/>
                <a:t> (X.</a:t>
              </a:r>
              <a:r>
                <a:rPr lang="en-US" altLang="zh-CN" sz="1600" dirty="0">
                  <a:solidFill>
                    <a:srgbClr val="001080"/>
                  </a:solidFill>
                </a:rPr>
                <a:t>s0</a:t>
              </a:r>
              <a:r>
                <a:rPr lang="en-US" altLang="zh-CN" sz="1600" dirty="0"/>
                <a:t>.</a:t>
              </a:r>
              <a:r>
                <a:rPr lang="en-US" altLang="zh-CN" sz="1600" dirty="0">
                  <a:solidFill>
                    <a:srgbClr val="001080"/>
                  </a:solidFill>
                </a:rPr>
                <a:t>j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0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8</a:t>
              </a:r>
              <a:r>
                <a:rPr lang="en-US" altLang="zh-CN" sz="1600" dirty="0"/>
                <a:t>)</a:t>
              </a:r>
            </a:p>
            <a:p>
              <a:r>
                <a:rPr lang="en-US" altLang="zh-CN" sz="1600" dirty="0"/>
                <a:t>  </a:t>
              </a:r>
              <a:r>
                <a:rPr lang="en-US" altLang="zh-CN" sz="1600" dirty="0">
                  <a:solidFill>
                    <a:srgbClr val="795E26"/>
                  </a:solidFill>
                </a:rPr>
                <a:t>pipelined</a:t>
              </a:r>
              <a:r>
                <a:rPr lang="en-US" altLang="zh-CN" sz="1600" dirty="0"/>
                <a:t> (X.</a:t>
              </a:r>
              <a:r>
                <a:rPr lang="en-US" altLang="zh-CN" sz="1600" dirty="0">
                  <a:solidFill>
                    <a:srgbClr val="001080"/>
                  </a:solidFill>
                </a:rPr>
                <a:t>s0</a:t>
              </a:r>
              <a:r>
                <a:rPr lang="en-US" altLang="zh-CN" sz="1600" dirty="0"/>
                <a:t>.</a:t>
              </a:r>
              <a:r>
                <a:rPr lang="en-US" altLang="zh-CN" sz="1600" dirty="0">
                  <a:solidFill>
                    <a:srgbClr val="001080"/>
                  </a:solidFill>
                </a:rPr>
                <a:t>k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0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16</a:t>
              </a:r>
              <a:r>
                <a:rPr lang="en-US" altLang="zh-CN" sz="1600" dirty="0"/>
                <a:t>)</a:t>
              </a:r>
            </a:p>
            <a:p>
              <a:r>
                <a:rPr lang="en-US" altLang="zh-CN" sz="1600" dirty="0"/>
                <a:t>   </a:t>
              </a:r>
              <a:r>
                <a:rPr lang="en-US" altLang="zh-CN" sz="1600" dirty="0">
                  <a:solidFill>
                    <a:srgbClr val="795E26"/>
                  </a:solidFill>
                </a:rPr>
                <a:t>unrolled</a:t>
              </a:r>
              <a:r>
                <a:rPr lang="en-US" altLang="zh-CN" sz="1600" dirty="0"/>
                <a:t> (X.</a:t>
              </a:r>
              <a:r>
                <a:rPr lang="en-US" altLang="zh-CN" sz="1600" dirty="0">
                  <a:solidFill>
                    <a:srgbClr val="001080"/>
                  </a:solidFill>
                </a:rPr>
                <a:t>s0</a:t>
              </a:r>
              <a:r>
                <a:rPr lang="en-US" altLang="zh-CN" sz="1600" dirty="0"/>
                <a:t>.</a:t>
              </a:r>
              <a:r>
                <a:rPr lang="en-US" altLang="zh-CN" sz="1600" dirty="0">
                  <a:solidFill>
                    <a:srgbClr val="001080"/>
                  </a:solidFill>
                </a:rPr>
                <a:t>ii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0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2</a:t>
              </a:r>
              <a:r>
                <a:rPr lang="en-US" altLang="zh-CN" sz="1600" dirty="0"/>
                <a:t>)</a:t>
              </a:r>
            </a:p>
            <a:p>
              <a:r>
                <a:rPr lang="en-US" altLang="zh-CN" sz="1600" dirty="0"/>
                <a:t>    </a:t>
              </a:r>
              <a:r>
                <a:rPr lang="en-US" altLang="zh-CN" sz="1600" dirty="0">
                  <a:solidFill>
                    <a:srgbClr val="795E26"/>
                  </a:solidFill>
                </a:rPr>
                <a:t>unrolled</a:t>
              </a:r>
              <a:r>
                <a:rPr lang="en-US" altLang="zh-CN" sz="1600" dirty="0"/>
                <a:t> (X.</a:t>
              </a:r>
              <a:r>
                <a:rPr lang="en-US" altLang="zh-CN" sz="1600" dirty="0">
                  <a:solidFill>
                    <a:srgbClr val="001080"/>
                  </a:solidFill>
                </a:rPr>
                <a:t>s0</a:t>
              </a:r>
              <a:r>
                <a:rPr lang="en-US" altLang="zh-CN" sz="1600" dirty="0"/>
                <a:t>.</a:t>
              </a:r>
              <a:r>
                <a:rPr lang="en-US" altLang="zh-CN" sz="1600" dirty="0">
                  <a:solidFill>
                    <a:srgbClr val="001080"/>
                  </a:solidFill>
                </a:rPr>
                <a:t>jj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0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2</a:t>
              </a:r>
              <a:r>
                <a:rPr lang="en-US" altLang="zh-CN" sz="1600" dirty="0"/>
                <a:t>)</a:t>
              </a:r>
            </a:p>
            <a:p>
              <a:r>
                <a:rPr lang="en-US" altLang="zh-CN" sz="1600" dirty="0"/>
                <a:t>     </a:t>
              </a:r>
              <a:r>
                <a:rPr lang="en-US" altLang="zh-CN" sz="1600" dirty="0">
                  <a:solidFill>
                    <a:srgbClr val="795E26"/>
                  </a:solidFill>
                </a:rPr>
                <a:t>unrolled</a:t>
              </a:r>
              <a:r>
                <a:rPr lang="en-US" altLang="zh-CN" sz="1600" dirty="0"/>
                <a:t> (X.</a:t>
              </a:r>
              <a:r>
                <a:rPr lang="en-US" altLang="zh-CN" sz="1600" dirty="0">
                  <a:solidFill>
                    <a:srgbClr val="001080"/>
                  </a:solidFill>
                </a:rPr>
                <a:t>s0</a:t>
              </a:r>
              <a:r>
                <a:rPr lang="en-US" altLang="zh-CN" sz="1600" dirty="0"/>
                <a:t>.</a:t>
              </a:r>
              <a:r>
                <a:rPr lang="en-US" altLang="zh-CN" sz="1600" dirty="0">
                  <a:solidFill>
                    <a:srgbClr val="001080"/>
                  </a:solidFill>
                </a:rPr>
                <a:t>kk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0</a:t>
              </a:r>
              <a:r>
                <a:rPr lang="en-US" altLang="zh-CN" sz="1600" dirty="0"/>
                <a:t>, </a:t>
              </a:r>
              <a:r>
                <a:rPr lang="en-US" altLang="zh-CN" sz="1600" dirty="0">
                  <a:solidFill>
                    <a:srgbClr val="098658"/>
                  </a:solidFill>
                </a:rPr>
                <a:t>2</a:t>
              </a:r>
              <a:r>
                <a:rPr lang="en-US" altLang="zh-CN" sz="1600" dirty="0"/>
                <a:t>)</a:t>
              </a:r>
            </a:p>
            <a:p>
              <a:r>
                <a:rPr lang="en-US" altLang="zh-CN" sz="1600" dirty="0"/>
                <a:t>      </a:t>
              </a:r>
              <a:r>
                <a:rPr lang="en-US" altLang="zh-CN" sz="1600" dirty="0">
                  <a:solidFill>
                    <a:srgbClr val="000000"/>
                  </a:solidFill>
                </a:rPr>
                <a:t>…</a:t>
              </a:r>
              <a:endParaRPr lang="en-US" altLang="zh-CN" sz="1600" dirty="0"/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2EF3C487-6A49-4F27-B671-915BAC315F6D}"/>
                </a:ext>
              </a:extLst>
            </p:cNvPr>
            <p:cNvSpPr txBox="1"/>
            <p:nvPr/>
          </p:nvSpPr>
          <p:spPr>
            <a:xfrm>
              <a:off x="1055440" y="5217603"/>
              <a:ext cx="3600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Tensor 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2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6C5EF-CE64-49ED-A394-E2C11C85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Quick Try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6CA9FB3-383E-432D-B03F-F7DEFD81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20AFA8-455B-4A1F-9533-BFEDD6F60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3846"/>
            <a:ext cx="5486400" cy="576063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Run:</a:t>
            </a:r>
            <a:endParaRPr lang="zh-CN" altLang="en-US" sz="28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CE6F79-8C44-4ADF-AF7B-D726001DE7D5}"/>
              </a:ext>
            </a:extLst>
          </p:cNvPr>
          <p:cNvSpPr txBox="1"/>
          <p:nvPr/>
        </p:nvSpPr>
        <p:spPr>
          <a:xfrm>
            <a:off x="1055440" y="1754813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onsolas" panose="020B0609020204030204" pitchFamily="49" charset="0"/>
              </a:rPr>
              <a:t>./hls-tutorial run vanilla</a:t>
            </a:r>
          </a:p>
          <a:p>
            <a:r>
              <a:rPr lang="en-US" altLang="zh-CN" sz="2400" dirty="0">
                <a:latin typeface="Consolas" panose="020B0609020204030204" pitchFamily="49" charset="0"/>
              </a:rPr>
              <a:t>./hls-tutorial run optimized</a:t>
            </a:r>
          </a:p>
        </p:txBody>
      </p:sp>
      <p:sp>
        <p:nvSpPr>
          <p:cNvPr id="6" name="内容占位符 3">
            <a:extLst>
              <a:ext uri="{FF2B5EF4-FFF2-40B4-BE49-F238E27FC236}">
                <a16:creationId xmlns:a16="http://schemas.microsoft.com/office/drawing/2014/main" id="{AB0E821C-D0EE-4030-BFE0-AB24B0887C9D}"/>
              </a:ext>
            </a:extLst>
          </p:cNvPr>
          <p:cNvSpPr txBox="1">
            <a:spLocks/>
          </p:cNvSpPr>
          <p:nvPr/>
        </p:nvSpPr>
        <p:spPr>
          <a:xfrm>
            <a:off x="609600" y="2719373"/>
            <a:ext cx="54864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Then you will get:</a:t>
            </a:r>
            <a:endParaRPr lang="zh-CN" altLang="en-US" sz="2800" dirty="0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3A4E5189-AC5F-47DC-B279-2FCDC3654CF5}"/>
              </a:ext>
            </a:extLst>
          </p:cNvPr>
          <p:cNvGraphicFramePr>
            <a:graphicFrameLocks noGrp="1"/>
          </p:cNvGraphicFramePr>
          <p:nvPr/>
        </p:nvGraphicFramePr>
        <p:xfrm>
          <a:off x="2495600" y="3429000"/>
          <a:ext cx="72008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81585145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46642019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654946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Vanilla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Optimized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29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15411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2203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85004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A105A62F-515C-4094-AFA1-EA42DC2E0B54}"/>
              </a:ext>
            </a:extLst>
          </p:cNvPr>
          <p:cNvSpPr txBox="1"/>
          <p:nvPr/>
        </p:nvSpPr>
        <p:spPr>
          <a:xfrm>
            <a:off x="1595500" y="4469050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optimized version achieves a 7X speedup compared to the vanilla version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428BFE-64C7-55C7-8844-B79ABE68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Synthesis Flow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EE8577-D824-FAF7-323B-CE1D8BF9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2475-B39C-4809-B838-6955B4973FE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374E8FD-5659-4656-9712-C0DF475F0C4C}"/>
              </a:ext>
            </a:extLst>
          </p:cNvPr>
          <p:cNvSpPr txBox="1"/>
          <p:nvPr/>
        </p:nvSpPr>
        <p:spPr>
          <a:xfrm>
            <a:off x="4007768" y="452096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</a:p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CAEE09A-7C37-496F-8922-0CA1976E0C40}"/>
              </a:ext>
            </a:extLst>
          </p:cNvPr>
          <p:cNvSpPr txBox="1"/>
          <p:nvPr/>
        </p:nvSpPr>
        <p:spPr>
          <a:xfrm>
            <a:off x="4007768" y="3798073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Scheduling</a:t>
            </a:r>
          </a:p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A1034359-9AE0-459E-9BF0-AA9884895EFA}"/>
              </a:ext>
            </a:extLst>
          </p:cNvPr>
          <p:cNvSpPr/>
          <p:nvPr/>
        </p:nvSpPr>
        <p:spPr>
          <a:xfrm>
            <a:off x="5663952" y="3908805"/>
            <a:ext cx="2016224" cy="3633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ToR IR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F0A82B50-A5BE-4162-86E7-146938097279}"/>
              </a:ext>
            </a:extLst>
          </p:cNvPr>
          <p:cNvSpPr/>
          <p:nvPr/>
        </p:nvSpPr>
        <p:spPr>
          <a:xfrm>
            <a:off x="5663952" y="4631692"/>
            <a:ext cx="2016224" cy="3633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HEC IR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E8E83FF5-7519-4CD0-9C87-8F0E87D4A72F}"/>
              </a:ext>
            </a:extLst>
          </p:cNvPr>
          <p:cNvSpPr/>
          <p:nvPr/>
        </p:nvSpPr>
        <p:spPr>
          <a:xfrm>
            <a:off x="6564052" y="4996357"/>
            <a:ext cx="216024" cy="350772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7F796E0B-4C2B-444C-A242-72E1AB0E1DB5}"/>
              </a:ext>
            </a:extLst>
          </p:cNvPr>
          <p:cNvSpPr/>
          <p:nvPr/>
        </p:nvSpPr>
        <p:spPr>
          <a:xfrm>
            <a:off x="5663952" y="5391840"/>
            <a:ext cx="2016224" cy="3651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Verilog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380E1BD1-F859-46BA-83DB-30DFCB1AD25F}"/>
              </a:ext>
            </a:extLst>
          </p:cNvPr>
          <p:cNvSpPr/>
          <p:nvPr/>
        </p:nvSpPr>
        <p:spPr>
          <a:xfrm>
            <a:off x="6564052" y="4276866"/>
            <a:ext cx="216024" cy="353474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377B8901-4BB6-4394-A133-A265D7B4ADAC}"/>
              </a:ext>
            </a:extLst>
          </p:cNvPr>
          <p:cNvSpPr/>
          <p:nvPr/>
        </p:nvSpPr>
        <p:spPr>
          <a:xfrm>
            <a:off x="6564052" y="3547058"/>
            <a:ext cx="216024" cy="353474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左大括号 64">
            <a:extLst>
              <a:ext uri="{FF2B5EF4-FFF2-40B4-BE49-F238E27FC236}">
                <a16:creationId xmlns:a16="http://schemas.microsoft.com/office/drawing/2014/main" id="{BF26B61A-101D-4BC3-8C4A-F69231AB7B48}"/>
              </a:ext>
            </a:extLst>
          </p:cNvPr>
          <p:cNvSpPr/>
          <p:nvPr/>
        </p:nvSpPr>
        <p:spPr>
          <a:xfrm>
            <a:off x="3762062" y="3900532"/>
            <a:ext cx="245706" cy="1093689"/>
          </a:xfrm>
          <a:prstGeom prst="leftBrac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0C62D86-D2D0-40D1-9D72-08AE91FD1F65}"/>
              </a:ext>
            </a:extLst>
          </p:cNvPr>
          <p:cNvSpPr txBox="1"/>
          <p:nvPr/>
        </p:nvSpPr>
        <p:spPr>
          <a:xfrm>
            <a:off x="2639616" y="4124210"/>
            <a:ext cx="112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Hardware</a:t>
            </a:r>
          </a:p>
          <a:p>
            <a:pPr algn="ctr"/>
            <a:r>
              <a:rPr lang="en-US" altLang="zh-CN" dirty="0"/>
              <a:t>IR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370F0D3-42D7-4CEF-8ED1-17794B007949}"/>
              </a:ext>
            </a:extLst>
          </p:cNvPr>
          <p:cNvGrpSpPr/>
          <p:nvPr/>
        </p:nvGrpSpPr>
        <p:grpSpPr>
          <a:xfrm>
            <a:off x="2639616" y="1124744"/>
            <a:ext cx="6429480" cy="2520827"/>
            <a:chOff x="2639616" y="1124744"/>
            <a:chExt cx="6429480" cy="2520827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8059CD55-D8A3-4A8A-B8D7-1E2D609DF4EC}"/>
                </a:ext>
              </a:extLst>
            </p:cNvPr>
            <p:cNvSpPr/>
            <p:nvPr/>
          </p:nvSpPr>
          <p:spPr>
            <a:xfrm>
              <a:off x="5663952" y="3190878"/>
              <a:ext cx="2016224" cy="34451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SCF IR</a:t>
              </a:r>
              <a:endParaRPr lang="zh-CN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B08D7FA4-A02A-4356-912B-593238EA70A9}"/>
                </a:ext>
              </a:extLst>
            </p:cNvPr>
            <p:cNvSpPr/>
            <p:nvPr/>
          </p:nvSpPr>
          <p:spPr>
            <a:xfrm>
              <a:off x="4018367" y="1670065"/>
              <a:ext cx="2016224" cy="40862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Tensor DSL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DEB657B5-D5D4-4E4B-AE4F-AF7C2B688CDF}"/>
                </a:ext>
              </a:extLst>
            </p:cNvPr>
            <p:cNvSpPr/>
            <p:nvPr/>
          </p:nvSpPr>
          <p:spPr>
            <a:xfrm>
              <a:off x="4084143" y="2457066"/>
              <a:ext cx="2016224" cy="34451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Tensor IR</a:t>
              </a:r>
              <a:endParaRPr lang="zh-CN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箭头: 下 52">
              <a:extLst>
                <a:ext uri="{FF2B5EF4-FFF2-40B4-BE49-F238E27FC236}">
                  <a16:creationId xmlns:a16="http://schemas.microsoft.com/office/drawing/2014/main" id="{AAE9D60B-D6D8-454F-816B-1E7D6507F759}"/>
                </a:ext>
              </a:extLst>
            </p:cNvPr>
            <p:cNvSpPr/>
            <p:nvPr/>
          </p:nvSpPr>
          <p:spPr>
            <a:xfrm rot="18072447">
              <a:off x="5262691" y="2826006"/>
              <a:ext cx="216024" cy="353474"/>
            </a:xfrm>
            <a:prstGeom prst="downArrow">
              <a:avLst>
                <a:gd name="adj1" fmla="val 44214"/>
                <a:gd name="adj2" fmla="val 365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箭头: 下 53">
              <a:extLst>
                <a:ext uri="{FF2B5EF4-FFF2-40B4-BE49-F238E27FC236}">
                  <a16:creationId xmlns:a16="http://schemas.microsoft.com/office/drawing/2014/main" id="{4F97DABE-BC6E-4092-B6CB-664F945855F9}"/>
                </a:ext>
              </a:extLst>
            </p:cNvPr>
            <p:cNvSpPr/>
            <p:nvPr/>
          </p:nvSpPr>
          <p:spPr>
            <a:xfrm>
              <a:off x="4918467" y="2079364"/>
              <a:ext cx="216024" cy="353474"/>
            </a:xfrm>
            <a:prstGeom prst="downArrow">
              <a:avLst>
                <a:gd name="adj1" fmla="val 44214"/>
                <a:gd name="adj2" fmla="val 365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箭头: 下 54">
              <a:extLst>
                <a:ext uri="{FF2B5EF4-FFF2-40B4-BE49-F238E27FC236}">
                  <a16:creationId xmlns:a16="http://schemas.microsoft.com/office/drawing/2014/main" id="{A8379A41-44DC-403C-A27E-BDB7B1A0C429}"/>
                </a:ext>
              </a:extLst>
            </p:cNvPr>
            <p:cNvSpPr/>
            <p:nvPr/>
          </p:nvSpPr>
          <p:spPr>
            <a:xfrm rot="3218208">
              <a:off x="7261810" y="2836973"/>
              <a:ext cx="216024" cy="337968"/>
            </a:xfrm>
            <a:prstGeom prst="downArrow">
              <a:avLst>
                <a:gd name="adj1" fmla="val 44214"/>
                <a:gd name="adj2" fmla="val 365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EA735A94-D63A-49C4-B30E-B95F4CEDEF6E}"/>
                </a:ext>
              </a:extLst>
            </p:cNvPr>
            <p:cNvSpPr txBox="1"/>
            <p:nvPr/>
          </p:nvSpPr>
          <p:spPr>
            <a:xfrm>
              <a:off x="3282008" y="1124744"/>
              <a:ext cx="3498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GEMM,</a:t>
              </a:r>
              <a:r>
                <a:rPr lang="zh-CN" altLang="en-US" dirty="0"/>
                <a:t> </a:t>
              </a:r>
              <a:r>
                <a:rPr lang="en-US" altLang="zh-CN" dirty="0"/>
                <a:t>GEMV, DOT, GBMV, SYMV…</a:t>
              </a:r>
              <a:endParaRPr lang="zh-CN" altLang="en-US" dirty="0"/>
            </a:p>
          </p:txBody>
        </p:sp>
        <p:sp>
          <p:nvSpPr>
            <p:cNvPr id="57" name="右大括号 56">
              <a:extLst>
                <a:ext uri="{FF2B5EF4-FFF2-40B4-BE49-F238E27FC236}">
                  <a16:creationId xmlns:a16="http://schemas.microsoft.com/office/drawing/2014/main" id="{74F45734-C2BE-4E8E-83C1-407A3ACFC176}"/>
                </a:ext>
              </a:extLst>
            </p:cNvPr>
            <p:cNvSpPr/>
            <p:nvPr/>
          </p:nvSpPr>
          <p:spPr>
            <a:xfrm rot="5400000">
              <a:off x="4915883" y="-133936"/>
              <a:ext cx="221192" cy="3488942"/>
            </a:xfrm>
            <a:prstGeom prst="rightBrac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999A62EA-F46F-45BC-9FEA-E848590F51C9}"/>
                </a:ext>
              </a:extLst>
            </p:cNvPr>
            <p:cNvSpPr txBox="1"/>
            <p:nvPr/>
          </p:nvSpPr>
          <p:spPr>
            <a:xfrm>
              <a:off x="7104111" y="2427099"/>
              <a:ext cx="19649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General Language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左大括号 63">
              <a:extLst>
                <a:ext uri="{FF2B5EF4-FFF2-40B4-BE49-F238E27FC236}">
                  <a16:creationId xmlns:a16="http://schemas.microsoft.com/office/drawing/2014/main" id="{CEADA63F-079B-469E-998C-E0F7246F44EB}"/>
                </a:ext>
              </a:extLst>
            </p:cNvPr>
            <p:cNvSpPr/>
            <p:nvPr/>
          </p:nvSpPr>
          <p:spPr>
            <a:xfrm>
              <a:off x="3762062" y="2457066"/>
              <a:ext cx="245706" cy="1078322"/>
            </a:xfrm>
            <a:prstGeom prst="leftBrac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8F85EF07-B7AE-47A6-A6D1-66C14B34B285}"/>
                </a:ext>
              </a:extLst>
            </p:cNvPr>
            <p:cNvSpPr txBox="1"/>
            <p:nvPr/>
          </p:nvSpPr>
          <p:spPr>
            <a:xfrm>
              <a:off x="2639616" y="2679577"/>
              <a:ext cx="1122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Software</a:t>
              </a:r>
            </a:p>
            <a:p>
              <a:pPr algn="ctr"/>
              <a:r>
                <a:rPr lang="en-US" altLang="zh-CN" dirty="0"/>
                <a:t>IR</a:t>
              </a:r>
              <a:endParaRPr lang="zh-CN" altLang="en-US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01ED98FA-0D20-40D6-B0BC-95C785F5BCD3}"/>
                </a:ext>
              </a:extLst>
            </p:cNvPr>
            <p:cNvSpPr txBox="1"/>
            <p:nvPr/>
          </p:nvSpPr>
          <p:spPr>
            <a:xfrm>
              <a:off x="4007768" y="3060796"/>
              <a:ext cx="1656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Control flow</a:t>
              </a:r>
            </a:p>
            <a:p>
              <a:pPr algn="ctr"/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Representation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869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979B6B-9543-4F23-925F-E68C6465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ToR</a:t>
            </a:r>
            <a:r>
              <a:rPr lang="en-US" altLang="zh-CN" dirty="0"/>
              <a:t> IR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BC16BD-BD22-42FD-B389-2D7344095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Provide a high-level control flow for hardware information</a:t>
            </a:r>
          </a:p>
          <a:p>
            <a:pPr lvl="1"/>
            <a:r>
              <a:rPr lang="en-US" altLang="zh-CN" dirty="0"/>
              <a:t>Two parts, time graph and functional operations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431346-AED2-4E5F-A07C-C686D036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ACEAB1-705D-4AB4-A186-D095AB53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92B404D-54F7-455C-B894-75CAE4755F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570C6B98-8674-447E-9F6F-6E6498BE9B29}"/>
              </a:ext>
            </a:extLst>
          </p:cNvPr>
          <p:cNvSpPr/>
          <p:nvPr/>
        </p:nvSpPr>
        <p:spPr>
          <a:xfrm>
            <a:off x="2408998" y="2182856"/>
            <a:ext cx="27161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tor.topo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4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4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4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4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4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32F62"/>
                </a:solidFill>
                <a:latin typeface="Consolas" panose="020B0609020204030204" pitchFamily="49" charset="0"/>
              </a:rPr>
              <a:t>"call"</a:t>
            </a:r>
            <a:endParaRPr lang="en-US" sz="14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4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32F62"/>
                </a:solidFill>
                <a:latin typeface="Consolas" panose="020B0609020204030204" pitchFamily="49" charset="0"/>
              </a:rPr>
              <a:t>"seq:2"</a:t>
            </a:r>
            <a:endParaRPr lang="en-US" sz="14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4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32F62"/>
                </a:solidFill>
                <a:latin typeface="Consolas" panose="020B0609020204030204" pitchFamily="49" charset="0"/>
              </a:rPr>
              <a:t>"if"</a:t>
            </a:r>
            <a:endParaRPr lang="en-US" sz="14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4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6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4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4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4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32F62"/>
                </a:solidFill>
                <a:latin typeface="Consolas" panose="020B0609020204030204" pitchFamily="49" charset="0"/>
              </a:rPr>
              <a:t>"for"</a:t>
            </a:r>
            <a:endParaRPr lang="en-US" sz="14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24292E"/>
                </a:solidFill>
                <a:latin typeface="Consolas" panose="020B0609020204030204" pitchFamily="49" charset="0"/>
              </a:rPr>
              <a:t>}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377D078-E308-4846-9413-9DBBCBFEEBAF}"/>
              </a:ext>
            </a:extLst>
          </p:cNvPr>
          <p:cNvGrpSpPr/>
          <p:nvPr/>
        </p:nvGrpSpPr>
        <p:grpSpPr>
          <a:xfrm>
            <a:off x="2273154" y="4583268"/>
            <a:ext cx="2991033" cy="1221996"/>
            <a:chOff x="528528" y="3388919"/>
            <a:chExt cx="2210180" cy="902977"/>
          </a:xfrm>
        </p:grpSpPr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23FA5EA8-3CFB-4B23-9A7D-C7BA414EC395}"/>
                </a:ext>
              </a:extLst>
            </p:cNvPr>
            <p:cNvGrpSpPr/>
            <p:nvPr/>
          </p:nvGrpSpPr>
          <p:grpSpPr>
            <a:xfrm>
              <a:off x="528528" y="3388919"/>
              <a:ext cx="2210180" cy="902977"/>
              <a:chOff x="1188719" y="4304887"/>
              <a:chExt cx="2210180" cy="902977"/>
            </a:xfrm>
          </p:grpSpPr>
          <p:sp>
            <p:nvSpPr>
              <p:cNvPr id="12" name="Oval 73">
                <a:extLst>
                  <a:ext uri="{FF2B5EF4-FFF2-40B4-BE49-F238E27FC236}">
                    <a16:creationId xmlns:a16="http://schemas.microsoft.com/office/drawing/2014/main" id="{4C2F8899-6378-4823-AF22-1D65E1093733}"/>
                  </a:ext>
                </a:extLst>
              </p:cNvPr>
              <p:cNvSpPr/>
              <p:nvPr/>
            </p:nvSpPr>
            <p:spPr>
              <a:xfrm>
                <a:off x="1188719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3" name="Oval 74">
                <a:extLst>
                  <a:ext uri="{FF2B5EF4-FFF2-40B4-BE49-F238E27FC236}">
                    <a16:creationId xmlns:a16="http://schemas.microsoft.com/office/drawing/2014/main" id="{4D5A7C90-6ECB-49D4-A007-C2CE78977E02}"/>
                  </a:ext>
                </a:extLst>
              </p:cNvPr>
              <p:cNvSpPr/>
              <p:nvPr/>
            </p:nvSpPr>
            <p:spPr>
              <a:xfrm>
                <a:off x="1608393" y="458280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" name="Oval 75">
                <a:extLst>
                  <a:ext uri="{FF2B5EF4-FFF2-40B4-BE49-F238E27FC236}">
                    <a16:creationId xmlns:a16="http://schemas.microsoft.com/office/drawing/2014/main" id="{9AC9F40B-B257-4C3B-AFD3-5C1030703615}"/>
                  </a:ext>
                </a:extLst>
              </p:cNvPr>
              <p:cNvSpPr/>
              <p:nvPr/>
            </p:nvSpPr>
            <p:spPr>
              <a:xfrm>
                <a:off x="1980653" y="4331304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5" name="Oval 76">
                <a:extLst>
                  <a:ext uri="{FF2B5EF4-FFF2-40B4-BE49-F238E27FC236}">
                    <a16:creationId xmlns:a16="http://schemas.microsoft.com/office/drawing/2014/main" id="{80731531-92B6-41DD-9A98-55AB0DCEECF6}"/>
                  </a:ext>
                </a:extLst>
              </p:cNvPr>
              <p:cNvSpPr/>
              <p:nvPr/>
            </p:nvSpPr>
            <p:spPr>
              <a:xfrm>
                <a:off x="2192700" y="4582799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6" name="Oval 77">
                <a:extLst>
                  <a:ext uri="{FF2B5EF4-FFF2-40B4-BE49-F238E27FC236}">
                    <a16:creationId xmlns:a16="http://schemas.microsoft.com/office/drawing/2014/main" id="{938E61B1-18DA-44B6-BA01-F0984F063170}"/>
                  </a:ext>
                </a:extLst>
              </p:cNvPr>
              <p:cNvSpPr/>
              <p:nvPr/>
            </p:nvSpPr>
            <p:spPr>
              <a:xfrm>
                <a:off x="2428511" y="4331303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" name="Oval 78">
                <a:extLst>
                  <a:ext uri="{FF2B5EF4-FFF2-40B4-BE49-F238E27FC236}">
                    <a16:creationId xmlns:a16="http://schemas.microsoft.com/office/drawing/2014/main" id="{30EDE8C1-C6E9-474E-859B-E4EE815D3B25}"/>
                  </a:ext>
                </a:extLst>
              </p:cNvPr>
              <p:cNvSpPr/>
              <p:nvPr/>
            </p:nvSpPr>
            <p:spPr>
              <a:xfrm>
                <a:off x="2745492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8" name="Oval 79">
                <a:extLst>
                  <a:ext uri="{FF2B5EF4-FFF2-40B4-BE49-F238E27FC236}">
                    <a16:creationId xmlns:a16="http://schemas.microsoft.com/office/drawing/2014/main" id="{5BF30DDF-99D4-4F24-B7C3-A9D89A925081}"/>
                  </a:ext>
                </a:extLst>
              </p:cNvPr>
              <p:cNvSpPr/>
              <p:nvPr/>
            </p:nvSpPr>
            <p:spPr>
              <a:xfrm>
                <a:off x="3141512" y="458264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9" name="Oval 80">
                <a:extLst>
                  <a:ext uri="{FF2B5EF4-FFF2-40B4-BE49-F238E27FC236}">
                    <a16:creationId xmlns:a16="http://schemas.microsoft.com/office/drawing/2014/main" id="{9FF83AC1-759F-4181-B05A-032B6DD57B7F}"/>
                  </a:ext>
                </a:extLst>
              </p:cNvPr>
              <p:cNvSpPr/>
              <p:nvPr/>
            </p:nvSpPr>
            <p:spPr>
              <a:xfrm>
                <a:off x="1785974" y="4950477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0" name="Straight Arrow Connector 81">
                <a:extLst>
                  <a:ext uri="{FF2B5EF4-FFF2-40B4-BE49-F238E27FC236}">
                    <a16:creationId xmlns:a16="http://schemas.microsoft.com/office/drawing/2014/main" id="{C9B35F1A-F963-4AB9-BE30-552A9AED9A86}"/>
                  </a:ext>
                </a:extLst>
              </p:cNvPr>
              <p:cNvCxnSpPr>
                <a:stCxn id="12" idx="6"/>
                <a:endCxn id="13" idx="2"/>
              </p:cNvCxnSpPr>
              <p:nvPr/>
            </p:nvCxnSpPr>
            <p:spPr>
              <a:xfrm>
                <a:off x="1446106" y="4711494"/>
                <a:ext cx="162287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82">
                <a:extLst>
                  <a:ext uri="{FF2B5EF4-FFF2-40B4-BE49-F238E27FC236}">
                    <a16:creationId xmlns:a16="http://schemas.microsoft.com/office/drawing/2014/main" id="{B072E756-F093-4344-AFAA-065586A67E4D}"/>
                  </a:ext>
                </a:extLst>
              </p:cNvPr>
              <p:cNvCxnSpPr>
                <a:cxnSpLocks/>
                <a:stCxn id="13" idx="7"/>
                <a:endCxn id="14" idx="2"/>
              </p:cNvCxnSpPr>
              <p:nvPr/>
            </p:nvCxnSpPr>
            <p:spPr>
              <a:xfrm flipV="1">
                <a:off x="1828087" y="4459998"/>
                <a:ext cx="152566" cy="160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83">
                <a:extLst>
                  <a:ext uri="{FF2B5EF4-FFF2-40B4-BE49-F238E27FC236}">
                    <a16:creationId xmlns:a16="http://schemas.microsoft.com/office/drawing/2014/main" id="{F901308B-B058-4097-820D-B1ED62FA5FAE}"/>
                  </a:ext>
                </a:extLst>
              </p:cNvPr>
              <p:cNvCxnSpPr>
                <a:stCxn id="13" idx="6"/>
                <a:endCxn id="15" idx="2"/>
              </p:cNvCxnSpPr>
              <p:nvPr/>
            </p:nvCxnSpPr>
            <p:spPr>
              <a:xfrm flipV="1">
                <a:off x="1865780" y="4711493"/>
                <a:ext cx="326920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84">
                <a:extLst>
                  <a:ext uri="{FF2B5EF4-FFF2-40B4-BE49-F238E27FC236}">
                    <a16:creationId xmlns:a16="http://schemas.microsoft.com/office/drawing/2014/main" id="{EEA361B0-D228-4838-B54E-361F5216C66A}"/>
                  </a:ext>
                </a:extLst>
              </p:cNvPr>
              <p:cNvCxnSpPr>
                <a:stCxn id="14" idx="6"/>
                <a:endCxn id="16" idx="2"/>
              </p:cNvCxnSpPr>
              <p:nvPr/>
            </p:nvCxnSpPr>
            <p:spPr>
              <a:xfrm flipV="1">
                <a:off x="2238040" y="4459997"/>
                <a:ext cx="190471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85">
                <a:extLst>
                  <a:ext uri="{FF2B5EF4-FFF2-40B4-BE49-F238E27FC236}">
                    <a16:creationId xmlns:a16="http://schemas.microsoft.com/office/drawing/2014/main" id="{90010C29-D720-4723-A87F-061FA8D2CD4D}"/>
                  </a:ext>
                </a:extLst>
              </p:cNvPr>
              <p:cNvCxnSpPr>
                <a:stCxn id="15" idx="6"/>
                <a:endCxn id="17" idx="2"/>
              </p:cNvCxnSpPr>
              <p:nvPr/>
            </p:nvCxnSpPr>
            <p:spPr>
              <a:xfrm>
                <a:off x="2450087" y="4711493"/>
                <a:ext cx="295405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86">
                <a:extLst>
                  <a:ext uri="{FF2B5EF4-FFF2-40B4-BE49-F238E27FC236}">
                    <a16:creationId xmlns:a16="http://schemas.microsoft.com/office/drawing/2014/main" id="{5FD18430-A09F-4F9B-A1DD-2DDE41B422C5}"/>
                  </a:ext>
                </a:extLst>
              </p:cNvPr>
              <p:cNvCxnSpPr>
                <a:stCxn id="16" idx="6"/>
                <a:endCxn id="17" idx="1"/>
              </p:cNvCxnSpPr>
              <p:nvPr/>
            </p:nvCxnSpPr>
            <p:spPr>
              <a:xfrm>
                <a:off x="2685898" y="4459997"/>
                <a:ext cx="97287" cy="160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87">
                <a:extLst>
                  <a:ext uri="{FF2B5EF4-FFF2-40B4-BE49-F238E27FC236}">
                    <a16:creationId xmlns:a16="http://schemas.microsoft.com/office/drawing/2014/main" id="{A9E2494F-F31B-4EB0-B7EF-185EA2AAC4DC}"/>
                  </a:ext>
                </a:extLst>
              </p:cNvPr>
              <p:cNvCxnSpPr>
                <a:stCxn id="17" idx="6"/>
                <a:endCxn id="18" idx="2"/>
              </p:cNvCxnSpPr>
              <p:nvPr/>
            </p:nvCxnSpPr>
            <p:spPr>
              <a:xfrm flipV="1">
                <a:off x="3002879" y="4711335"/>
                <a:ext cx="138633" cy="1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or: Elbow 88">
                <a:extLst>
                  <a:ext uri="{FF2B5EF4-FFF2-40B4-BE49-F238E27FC236}">
                    <a16:creationId xmlns:a16="http://schemas.microsoft.com/office/drawing/2014/main" id="{60711C42-2D9A-4389-8773-FC3879518D34}"/>
                  </a:ext>
                </a:extLst>
              </p:cNvPr>
              <p:cNvCxnSpPr>
                <a:stCxn id="18" idx="0"/>
                <a:endCxn id="12" idx="0"/>
              </p:cNvCxnSpPr>
              <p:nvPr/>
            </p:nvCxnSpPr>
            <p:spPr>
              <a:xfrm rot="16200000" flipH="1" flipV="1">
                <a:off x="2293730" y="3606323"/>
                <a:ext cx="159" cy="1952793"/>
              </a:xfrm>
              <a:prstGeom prst="bentConnector3">
                <a:avLst>
                  <a:gd name="adj1" fmla="val -190633333"/>
                </a:avLst>
              </a:prstGeom>
              <a:ln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90">
                <a:extLst>
                  <a:ext uri="{FF2B5EF4-FFF2-40B4-BE49-F238E27FC236}">
                    <a16:creationId xmlns:a16="http://schemas.microsoft.com/office/drawing/2014/main" id="{0DF090ED-3F16-4DDD-9A23-19D8B2A6A60D}"/>
                  </a:ext>
                </a:extLst>
              </p:cNvPr>
              <p:cNvSpPr txBox="1"/>
              <p:nvPr/>
            </p:nvSpPr>
            <p:spPr>
              <a:xfrm>
                <a:off x="1464569" y="4588951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100" dirty="0"/>
                  <a:t>1</a:t>
                </a:r>
              </a:p>
            </p:txBody>
          </p:sp>
          <p:sp>
            <p:nvSpPr>
              <p:cNvPr id="29" name="TextBox 91">
                <a:extLst>
                  <a:ext uri="{FF2B5EF4-FFF2-40B4-BE49-F238E27FC236}">
                    <a16:creationId xmlns:a16="http://schemas.microsoft.com/office/drawing/2014/main" id="{82F2469A-F311-4D7E-A0E6-54F179116252}"/>
                  </a:ext>
                </a:extLst>
              </p:cNvPr>
              <p:cNvSpPr txBox="1"/>
              <p:nvPr/>
            </p:nvSpPr>
            <p:spPr>
              <a:xfrm>
                <a:off x="1814706" y="4443312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100" dirty="0"/>
                  <a:t>1</a:t>
                </a:r>
              </a:p>
            </p:txBody>
          </p:sp>
          <p:sp>
            <p:nvSpPr>
              <p:cNvPr id="30" name="TextBox 92">
                <a:extLst>
                  <a:ext uri="{FF2B5EF4-FFF2-40B4-BE49-F238E27FC236}">
                    <a16:creationId xmlns:a16="http://schemas.microsoft.com/office/drawing/2014/main" id="{01D2A5AF-0401-45E0-A4E5-D5DF2838EC66}"/>
                  </a:ext>
                </a:extLst>
              </p:cNvPr>
              <p:cNvSpPr txBox="1"/>
              <p:nvPr/>
            </p:nvSpPr>
            <p:spPr>
              <a:xfrm>
                <a:off x="1968854" y="4588951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100" dirty="0"/>
                  <a:t>2</a:t>
                </a:r>
              </a:p>
            </p:txBody>
          </p:sp>
          <p:sp>
            <p:nvSpPr>
              <p:cNvPr id="31" name="TextBox 93">
                <a:extLst>
                  <a:ext uri="{FF2B5EF4-FFF2-40B4-BE49-F238E27FC236}">
                    <a16:creationId xmlns:a16="http://schemas.microsoft.com/office/drawing/2014/main" id="{886AC2E0-45B9-4F06-B32A-4C04A9C81CAB}"/>
                  </a:ext>
                </a:extLst>
              </p:cNvPr>
              <p:cNvSpPr txBox="1"/>
              <p:nvPr/>
            </p:nvSpPr>
            <p:spPr>
              <a:xfrm>
                <a:off x="2247951" y="4304887"/>
                <a:ext cx="170648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100" dirty="0"/>
                  <a:t>@f</a:t>
                </a:r>
              </a:p>
            </p:txBody>
          </p:sp>
          <p:sp>
            <p:nvSpPr>
              <p:cNvPr id="32" name="TextBox 94">
                <a:extLst>
                  <a:ext uri="{FF2B5EF4-FFF2-40B4-BE49-F238E27FC236}">
                    <a16:creationId xmlns:a16="http://schemas.microsoft.com/office/drawing/2014/main" id="{E2E81C2D-3D03-4393-BA04-5141F43ABBA8}"/>
                  </a:ext>
                </a:extLst>
              </p:cNvPr>
              <p:cNvSpPr txBox="1"/>
              <p:nvPr/>
            </p:nvSpPr>
            <p:spPr>
              <a:xfrm>
                <a:off x="2740355" y="4411868"/>
                <a:ext cx="71916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100" dirty="0"/>
                  <a:t>if</a:t>
                </a:r>
              </a:p>
            </p:txBody>
          </p:sp>
          <p:sp>
            <p:nvSpPr>
              <p:cNvPr id="33" name="TextBox 95">
                <a:extLst>
                  <a:ext uri="{FF2B5EF4-FFF2-40B4-BE49-F238E27FC236}">
                    <a16:creationId xmlns:a16="http://schemas.microsoft.com/office/drawing/2014/main" id="{FE416FB4-A1D1-4B07-BEC7-97B7286BF1C9}"/>
                  </a:ext>
                </a:extLst>
              </p:cNvPr>
              <p:cNvSpPr txBox="1"/>
              <p:nvPr/>
            </p:nvSpPr>
            <p:spPr>
              <a:xfrm>
                <a:off x="2547265" y="4587549"/>
                <a:ext cx="71916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100" dirty="0"/>
                  <a:t>if</a:t>
                </a:r>
              </a:p>
            </p:txBody>
          </p:sp>
          <p:sp>
            <p:nvSpPr>
              <p:cNvPr id="34" name="TextBox 96">
                <a:extLst>
                  <a:ext uri="{FF2B5EF4-FFF2-40B4-BE49-F238E27FC236}">
                    <a16:creationId xmlns:a16="http://schemas.microsoft.com/office/drawing/2014/main" id="{A8EF05F8-D3A1-4950-83A2-58F4212B50AC}"/>
                  </a:ext>
                </a:extLst>
              </p:cNvPr>
              <p:cNvSpPr txBox="1"/>
              <p:nvPr/>
            </p:nvSpPr>
            <p:spPr>
              <a:xfrm>
                <a:off x="3012583" y="4591148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100" dirty="0"/>
                  <a:t>1</a:t>
                </a:r>
              </a:p>
            </p:txBody>
          </p:sp>
        </p:grpSp>
        <p:cxnSp>
          <p:nvCxnSpPr>
            <p:cNvPr id="10" name="Straight Arrow Connector 14">
              <a:extLst>
                <a:ext uri="{FF2B5EF4-FFF2-40B4-BE49-F238E27FC236}">
                  <a16:creationId xmlns:a16="http://schemas.microsoft.com/office/drawing/2014/main" id="{9DB64C50-D306-4087-9CC7-7EC37448C58E}"/>
                </a:ext>
              </a:extLst>
            </p:cNvPr>
            <p:cNvCxnSpPr>
              <a:stCxn id="12" idx="5"/>
              <a:endCxn id="19" idx="1"/>
            </p:cNvCxnSpPr>
            <p:nvPr/>
          </p:nvCxnSpPr>
          <p:spPr>
            <a:xfrm>
              <a:off x="748222" y="3886526"/>
              <a:ext cx="415254" cy="1856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98">
              <a:extLst>
                <a:ext uri="{FF2B5EF4-FFF2-40B4-BE49-F238E27FC236}">
                  <a16:creationId xmlns:a16="http://schemas.microsoft.com/office/drawing/2014/main" id="{C96A27A9-9246-4744-9625-A5D57AA69593}"/>
                </a:ext>
              </a:extLst>
            </p:cNvPr>
            <p:cNvSpPr txBox="1"/>
            <p:nvPr/>
          </p:nvSpPr>
          <p:spPr>
            <a:xfrm rot="1374045">
              <a:off x="813011" y="3971525"/>
              <a:ext cx="249284" cy="1250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loop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45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1536D-8990-4112-973F-2885CF3F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 Graph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FE075B-31F8-474E-9A37-7A26030C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Four types of nodes including normal, call, if and loop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CFD49-C24A-4688-932A-5F3ECAB93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FF103A-C2B4-4882-B907-CFB5004D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F65DB6B6-B22F-4898-9F7A-568FB70B3E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id="{16C5DBAA-EC2F-43F7-BBEC-12D38BE4FE68}"/>
              </a:ext>
            </a:extLst>
          </p:cNvPr>
          <p:cNvGrpSpPr/>
          <p:nvPr/>
        </p:nvGrpSpPr>
        <p:grpSpPr>
          <a:xfrm>
            <a:off x="7501332" y="1628800"/>
            <a:ext cx="1764804" cy="481989"/>
            <a:chOff x="2600960" y="1867256"/>
            <a:chExt cx="1202266" cy="328353"/>
          </a:xfrm>
        </p:grpSpPr>
        <p:sp>
          <p:nvSpPr>
            <p:cNvPr id="35" name="Oval 4">
              <a:extLst>
                <a:ext uri="{FF2B5EF4-FFF2-40B4-BE49-F238E27FC236}">
                  <a16:creationId xmlns:a16="http://schemas.microsoft.com/office/drawing/2014/main" id="{97C4A151-676C-454B-8D0B-EE3F177731E4}"/>
                </a:ext>
              </a:extLst>
            </p:cNvPr>
            <p:cNvSpPr/>
            <p:nvPr/>
          </p:nvSpPr>
          <p:spPr>
            <a:xfrm>
              <a:off x="2600960" y="1916852"/>
              <a:ext cx="257387" cy="2573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5">
              <a:extLst>
                <a:ext uri="{FF2B5EF4-FFF2-40B4-BE49-F238E27FC236}">
                  <a16:creationId xmlns:a16="http://schemas.microsoft.com/office/drawing/2014/main" id="{737F812B-F129-4517-B3B8-9642B565C5B1}"/>
                </a:ext>
              </a:extLst>
            </p:cNvPr>
            <p:cNvSpPr/>
            <p:nvPr/>
          </p:nvSpPr>
          <p:spPr>
            <a:xfrm>
              <a:off x="3545839" y="1916852"/>
              <a:ext cx="257387" cy="2573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Arrow Connector 6">
              <a:extLst>
                <a:ext uri="{FF2B5EF4-FFF2-40B4-BE49-F238E27FC236}">
                  <a16:creationId xmlns:a16="http://schemas.microsoft.com/office/drawing/2014/main" id="{B6B2E1F9-CF4A-43F9-997F-579926C9E55F}"/>
                </a:ext>
              </a:extLst>
            </p:cNvPr>
            <p:cNvCxnSpPr>
              <a:cxnSpLocks/>
              <a:stCxn id="35" idx="6"/>
              <a:endCxn id="36" idx="2"/>
            </p:cNvCxnSpPr>
            <p:nvPr/>
          </p:nvCxnSpPr>
          <p:spPr>
            <a:xfrm>
              <a:off x="2858347" y="2045546"/>
              <a:ext cx="687492" cy="0"/>
            </a:xfrm>
            <a:prstGeom prst="straightConnector1">
              <a:avLst/>
            </a:prstGeom>
            <a:ln>
              <a:headEnd type="none" w="med" len="med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4D4A1381-F905-442E-BB7C-EC47168C50E4}"/>
                </a:ext>
              </a:extLst>
            </p:cNvPr>
            <p:cNvSpPr txBox="1"/>
            <p:nvPr/>
          </p:nvSpPr>
          <p:spPr>
            <a:xfrm>
              <a:off x="2896017" y="2006905"/>
              <a:ext cx="593514" cy="18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#cycles</a:t>
              </a:r>
            </a:p>
          </p:txBody>
        </p:sp>
        <p:sp>
          <p:nvSpPr>
            <p:cNvPr id="39" name="TextBox 8">
              <a:extLst>
                <a:ext uri="{FF2B5EF4-FFF2-40B4-BE49-F238E27FC236}">
                  <a16:creationId xmlns:a16="http://schemas.microsoft.com/office/drawing/2014/main" id="{0C4D0A6A-135C-495A-ABDE-8427A42EC03A}"/>
                </a:ext>
              </a:extLst>
            </p:cNvPr>
            <p:cNvSpPr txBox="1"/>
            <p:nvPr/>
          </p:nvSpPr>
          <p:spPr>
            <a:xfrm>
              <a:off x="2839709" y="1867256"/>
              <a:ext cx="706130" cy="18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sequential</a:t>
              </a:r>
            </a:p>
          </p:txBody>
        </p:sp>
      </p:grpSp>
      <p:grpSp>
        <p:nvGrpSpPr>
          <p:cNvPr id="40" name="Group 42">
            <a:extLst>
              <a:ext uri="{FF2B5EF4-FFF2-40B4-BE49-F238E27FC236}">
                <a16:creationId xmlns:a16="http://schemas.microsoft.com/office/drawing/2014/main" id="{8FD51B57-6D45-41A0-BEB9-BD695F1C618A}"/>
              </a:ext>
            </a:extLst>
          </p:cNvPr>
          <p:cNvGrpSpPr/>
          <p:nvPr/>
        </p:nvGrpSpPr>
        <p:grpSpPr>
          <a:xfrm>
            <a:off x="7501332" y="2438948"/>
            <a:ext cx="1764804" cy="512393"/>
            <a:chOff x="2600960" y="2662453"/>
            <a:chExt cx="1202266" cy="349066"/>
          </a:xfrm>
        </p:grpSpPr>
        <p:grpSp>
          <p:nvGrpSpPr>
            <p:cNvPr id="41" name="Group 43">
              <a:extLst>
                <a:ext uri="{FF2B5EF4-FFF2-40B4-BE49-F238E27FC236}">
                  <a16:creationId xmlns:a16="http://schemas.microsoft.com/office/drawing/2014/main" id="{A8B58A50-5A81-4236-B510-919F3B1A5D02}"/>
                </a:ext>
              </a:extLst>
            </p:cNvPr>
            <p:cNvGrpSpPr/>
            <p:nvPr/>
          </p:nvGrpSpPr>
          <p:grpSpPr>
            <a:xfrm>
              <a:off x="2600960" y="2662453"/>
              <a:ext cx="1202266" cy="349066"/>
              <a:chOff x="2600960" y="1877593"/>
              <a:chExt cx="1202266" cy="349066"/>
            </a:xfrm>
          </p:grpSpPr>
          <p:sp>
            <p:nvSpPr>
              <p:cNvPr id="43" name="Oval 45">
                <a:extLst>
                  <a:ext uri="{FF2B5EF4-FFF2-40B4-BE49-F238E27FC236}">
                    <a16:creationId xmlns:a16="http://schemas.microsoft.com/office/drawing/2014/main" id="{B00BF001-C314-4E11-A9B7-4E89E4AE052E}"/>
                  </a:ext>
                </a:extLst>
              </p:cNvPr>
              <p:cNvSpPr/>
              <p:nvPr/>
            </p:nvSpPr>
            <p:spPr>
              <a:xfrm>
                <a:off x="2600960" y="1916852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6">
                <a:extLst>
                  <a:ext uri="{FF2B5EF4-FFF2-40B4-BE49-F238E27FC236}">
                    <a16:creationId xmlns:a16="http://schemas.microsoft.com/office/drawing/2014/main" id="{7D5F8FEC-12C4-4715-9F4E-7834CE3DB41B}"/>
                  </a:ext>
                </a:extLst>
              </p:cNvPr>
              <p:cNvSpPr/>
              <p:nvPr/>
            </p:nvSpPr>
            <p:spPr>
              <a:xfrm>
                <a:off x="3545839" y="1916852"/>
                <a:ext cx="257387" cy="25738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5" name="Straight Arrow Connector 47">
                <a:extLst>
                  <a:ext uri="{FF2B5EF4-FFF2-40B4-BE49-F238E27FC236}">
                    <a16:creationId xmlns:a16="http://schemas.microsoft.com/office/drawing/2014/main" id="{44FD7129-7612-49AE-8B32-8C4711C9C4F7}"/>
                  </a:ext>
                </a:extLst>
              </p:cNvPr>
              <p:cNvCxnSpPr>
                <a:stCxn id="43" idx="6"/>
                <a:endCxn id="44" idx="2"/>
              </p:cNvCxnSpPr>
              <p:nvPr/>
            </p:nvCxnSpPr>
            <p:spPr>
              <a:xfrm>
                <a:off x="2858347" y="2045546"/>
                <a:ext cx="687492" cy="0"/>
              </a:xfrm>
              <a:prstGeom prst="straightConnector1">
                <a:avLst/>
              </a:prstGeom>
              <a:ln>
                <a:headEnd type="none" w="med" len="med"/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TextBox 48">
                <a:extLst>
                  <a:ext uri="{FF2B5EF4-FFF2-40B4-BE49-F238E27FC236}">
                    <a16:creationId xmlns:a16="http://schemas.microsoft.com/office/drawing/2014/main" id="{C4B95CC2-B57A-4B39-8D84-24586A7D729C}"/>
                  </a:ext>
                </a:extLst>
              </p:cNvPr>
              <p:cNvSpPr txBox="1"/>
              <p:nvPr/>
            </p:nvSpPr>
            <p:spPr>
              <a:xfrm>
                <a:off x="2858347" y="1996020"/>
                <a:ext cx="944879" cy="230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9">
                <a:extLst>
                  <a:ext uri="{FF2B5EF4-FFF2-40B4-BE49-F238E27FC236}">
                    <a16:creationId xmlns:a16="http://schemas.microsoft.com/office/drawing/2014/main" id="{F23602D1-13C1-4719-A416-91416F4EFFEA}"/>
                  </a:ext>
                </a:extLst>
              </p:cNvPr>
              <p:cNvSpPr txBox="1"/>
              <p:nvPr/>
            </p:nvSpPr>
            <p:spPr>
              <a:xfrm>
                <a:off x="3010317" y="1877593"/>
                <a:ext cx="364913" cy="188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call</a:t>
                </a:r>
              </a:p>
            </p:txBody>
          </p:sp>
        </p:grpSp>
        <p:sp>
          <p:nvSpPr>
            <p:cNvPr id="42" name="TextBox 44">
              <a:extLst>
                <a:ext uri="{FF2B5EF4-FFF2-40B4-BE49-F238E27FC236}">
                  <a16:creationId xmlns:a16="http://schemas.microsoft.com/office/drawing/2014/main" id="{FFB30178-C7CD-4DA5-952F-59BF10896CD5}"/>
                </a:ext>
              </a:extLst>
            </p:cNvPr>
            <p:cNvSpPr txBox="1"/>
            <p:nvPr/>
          </p:nvSpPr>
          <p:spPr>
            <a:xfrm>
              <a:off x="2874432" y="2809619"/>
              <a:ext cx="640503" cy="188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callee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15">
            <a:extLst>
              <a:ext uri="{FF2B5EF4-FFF2-40B4-BE49-F238E27FC236}">
                <a16:creationId xmlns:a16="http://schemas.microsoft.com/office/drawing/2014/main" id="{ACAB4C9B-F610-4BEE-92D0-D26D5BE0F26F}"/>
              </a:ext>
            </a:extLst>
          </p:cNvPr>
          <p:cNvGrpSpPr/>
          <p:nvPr/>
        </p:nvGrpSpPr>
        <p:grpSpPr>
          <a:xfrm>
            <a:off x="7501332" y="3279500"/>
            <a:ext cx="2127706" cy="1131868"/>
            <a:chOff x="2600959" y="3230265"/>
            <a:chExt cx="1449492" cy="771081"/>
          </a:xfrm>
        </p:grpSpPr>
        <p:sp>
          <p:nvSpPr>
            <p:cNvPr id="49" name="Oval 16">
              <a:extLst>
                <a:ext uri="{FF2B5EF4-FFF2-40B4-BE49-F238E27FC236}">
                  <a16:creationId xmlns:a16="http://schemas.microsoft.com/office/drawing/2014/main" id="{B304887E-9747-40F6-A2B3-7488DCD86793}"/>
                </a:ext>
              </a:extLst>
            </p:cNvPr>
            <p:cNvSpPr/>
            <p:nvPr/>
          </p:nvSpPr>
          <p:spPr>
            <a:xfrm>
              <a:off x="2600959" y="3486572"/>
              <a:ext cx="257387" cy="2573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17">
              <a:extLst>
                <a:ext uri="{FF2B5EF4-FFF2-40B4-BE49-F238E27FC236}">
                  <a16:creationId xmlns:a16="http://schemas.microsoft.com/office/drawing/2014/main" id="{534357ED-FC6C-4B4A-801C-45AFCD447F45}"/>
                </a:ext>
              </a:extLst>
            </p:cNvPr>
            <p:cNvSpPr/>
            <p:nvPr/>
          </p:nvSpPr>
          <p:spPr>
            <a:xfrm>
              <a:off x="3266861" y="3230265"/>
              <a:ext cx="257387" cy="2573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30115030-A391-445E-9A34-14054118E5E7}"/>
                </a:ext>
              </a:extLst>
            </p:cNvPr>
            <p:cNvSpPr/>
            <p:nvPr/>
          </p:nvSpPr>
          <p:spPr>
            <a:xfrm>
              <a:off x="3266861" y="3743959"/>
              <a:ext cx="257387" cy="2573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Straight Arrow Connector 19">
              <a:extLst>
                <a:ext uri="{FF2B5EF4-FFF2-40B4-BE49-F238E27FC236}">
                  <a16:creationId xmlns:a16="http://schemas.microsoft.com/office/drawing/2014/main" id="{68BD3FB2-F644-4262-A157-DC3128C67D62}"/>
                </a:ext>
              </a:extLst>
            </p:cNvPr>
            <p:cNvCxnSpPr>
              <a:stCxn id="49" idx="7"/>
              <a:endCxn id="50" idx="2"/>
            </p:cNvCxnSpPr>
            <p:nvPr/>
          </p:nvCxnSpPr>
          <p:spPr>
            <a:xfrm flipV="1">
              <a:off x="2820653" y="3358959"/>
              <a:ext cx="446208" cy="165306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sm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Arrow Connector 20">
              <a:extLst>
                <a:ext uri="{FF2B5EF4-FFF2-40B4-BE49-F238E27FC236}">
                  <a16:creationId xmlns:a16="http://schemas.microsoft.com/office/drawing/2014/main" id="{FF4C94DA-C49D-4A2E-AAFD-06306AF73528}"/>
                </a:ext>
              </a:extLst>
            </p:cNvPr>
            <p:cNvCxnSpPr>
              <a:stCxn id="49" idx="5"/>
              <a:endCxn id="51" idx="2"/>
            </p:cNvCxnSpPr>
            <p:nvPr/>
          </p:nvCxnSpPr>
          <p:spPr>
            <a:xfrm>
              <a:off x="2820653" y="3706266"/>
              <a:ext cx="446208" cy="166387"/>
            </a:xfrm>
            <a:prstGeom prst="straightConnector1">
              <a:avLst/>
            </a:prstGeom>
            <a:ln>
              <a:prstDash val="dash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21">
              <a:extLst>
                <a:ext uri="{FF2B5EF4-FFF2-40B4-BE49-F238E27FC236}">
                  <a16:creationId xmlns:a16="http://schemas.microsoft.com/office/drawing/2014/main" id="{D7BE1C23-7D3C-42F5-82EE-AFBAE38CE8C2}"/>
                </a:ext>
              </a:extLst>
            </p:cNvPr>
            <p:cNvSpPr txBox="1"/>
            <p:nvPr/>
          </p:nvSpPr>
          <p:spPr>
            <a:xfrm rot="20427955">
              <a:off x="2693684" y="3262420"/>
              <a:ext cx="706037" cy="188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sequential</a:t>
              </a:r>
            </a:p>
          </p:txBody>
        </p:sp>
        <p:sp>
          <p:nvSpPr>
            <p:cNvPr id="55" name="TextBox 22">
              <a:extLst>
                <a:ext uri="{FF2B5EF4-FFF2-40B4-BE49-F238E27FC236}">
                  <a16:creationId xmlns:a16="http://schemas.microsoft.com/office/drawing/2014/main" id="{82DC0C66-5A85-4AC4-9704-7EA5ECB5F806}"/>
                </a:ext>
              </a:extLst>
            </p:cNvPr>
            <p:cNvSpPr txBox="1"/>
            <p:nvPr/>
          </p:nvSpPr>
          <p:spPr>
            <a:xfrm rot="1281570">
              <a:off x="2684714" y="3764173"/>
              <a:ext cx="721384" cy="188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sequential</a:t>
              </a:r>
            </a:p>
          </p:txBody>
        </p:sp>
        <p:sp>
          <p:nvSpPr>
            <p:cNvPr id="56" name="Oval 23">
              <a:extLst>
                <a:ext uri="{FF2B5EF4-FFF2-40B4-BE49-F238E27FC236}">
                  <a16:creationId xmlns:a16="http://schemas.microsoft.com/office/drawing/2014/main" id="{53AF4E79-58DA-43D1-A188-A723840AC467}"/>
                </a:ext>
              </a:extLst>
            </p:cNvPr>
            <p:cNvSpPr/>
            <p:nvPr/>
          </p:nvSpPr>
          <p:spPr>
            <a:xfrm>
              <a:off x="3793064" y="3486572"/>
              <a:ext cx="257387" cy="25738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24">
                  <a:extLst>
                    <a:ext uri="{FF2B5EF4-FFF2-40B4-BE49-F238E27FC236}">
                      <a16:creationId xmlns:a16="http://schemas.microsoft.com/office/drawing/2014/main" id="{6ADC9E35-F491-486E-9365-672490AD3AFA}"/>
                    </a:ext>
                  </a:extLst>
                </p:cNvPr>
                <p:cNvSpPr txBox="1"/>
                <p:nvPr/>
              </p:nvSpPr>
              <p:spPr>
                <a:xfrm>
                  <a:off x="3564478" y="3233372"/>
                  <a:ext cx="148591" cy="2096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000" b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24">
                  <a:extLst>
                    <a:ext uri="{FF2B5EF4-FFF2-40B4-BE49-F238E27FC236}">
                      <a16:creationId xmlns:a16="http://schemas.microsoft.com/office/drawing/2014/main" id="{A6C4AE14-6EA6-99AC-F191-57565E066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4478" y="3233372"/>
                  <a:ext cx="148591" cy="209672"/>
                </a:xfrm>
                <a:prstGeom prst="rect">
                  <a:avLst/>
                </a:prstGeom>
                <a:blipFill>
                  <a:blip r:embed="rId6"/>
                  <a:stretch>
                    <a:fillRect l="-36111" r="-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25">
                  <a:extLst>
                    <a:ext uri="{FF2B5EF4-FFF2-40B4-BE49-F238E27FC236}">
                      <a16:creationId xmlns:a16="http://schemas.microsoft.com/office/drawing/2014/main" id="{E4065857-6D60-4F9D-ACA2-894E86E50E4D}"/>
                    </a:ext>
                  </a:extLst>
                </p:cNvPr>
                <p:cNvSpPr txBox="1"/>
                <p:nvPr/>
              </p:nvSpPr>
              <p:spPr>
                <a:xfrm>
                  <a:off x="3564478" y="3752977"/>
                  <a:ext cx="148591" cy="2096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000" b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1" name="TextBox 25">
                  <a:extLst>
                    <a:ext uri="{FF2B5EF4-FFF2-40B4-BE49-F238E27FC236}">
                      <a16:creationId xmlns:a16="http://schemas.microsoft.com/office/drawing/2014/main" id="{C8AA68ED-1D4E-633F-9E0E-7DC40B647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4478" y="3752977"/>
                  <a:ext cx="148591" cy="209672"/>
                </a:xfrm>
                <a:prstGeom prst="rect">
                  <a:avLst/>
                </a:prstGeom>
                <a:blipFill>
                  <a:blip r:embed="rId7"/>
                  <a:stretch>
                    <a:fillRect l="-36111" r="-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26">
              <a:extLst>
                <a:ext uri="{FF2B5EF4-FFF2-40B4-BE49-F238E27FC236}">
                  <a16:creationId xmlns:a16="http://schemas.microsoft.com/office/drawing/2014/main" id="{9B972808-469D-44D7-8C03-7267E68D32C5}"/>
                </a:ext>
              </a:extLst>
            </p:cNvPr>
            <p:cNvCxnSpPr>
              <a:stCxn id="57" idx="3"/>
              <a:endCxn id="56" idx="1"/>
            </p:cNvCxnSpPr>
            <p:nvPr/>
          </p:nvCxnSpPr>
          <p:spPr>
            <a:xfrm>
              <a:off x="3713069" y="3338208"/>
              <a:ext cx="117689" cy="186057"/>
            </a:xfrm>
            <a:prstGeom prst="straightConnector1">
              <a:avLst/>
            </a:prstGeom>
            <a:ln>
              <a:prstDash val="solid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27">
              <a:extLst>
                <a:ext uri="{FF2B5EF4-FFF2-40B4-BE49-F238E27FC236}">
                  <a16:creationId xmlns:a16="http://schemas.microsoft.com/office/drawing/2014/main" id="{A802C179-EAA3-417F-80BC-6B7FFC024D4B}"/>
                </a:ext>
              </a:extLst>
            </p:cNvPr>
            <p:cNvCxnSpPr>
              <a:stCxn id="58" idx="3"/>
              <a:endCxn id="56" idx="3"/>
            </p:cNvCxnSpPr>
            <p:nvPr/>
          </p:nvCxnSpPr>
          <p:spPr>
            <a:xfrm flipV="1">
              <a:off x="3713069" y="3706265"/>
              <a:ext cx="117689" cy="151548"/>
            </a:xfrm>
            <a:prstGeom prst="straightConnector1">
              <a:avLst/>
            </a:prstGeom>
            <a:ln>
              <a:prstDash val="solid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28">
              <a:extLst>
                <a:ext uri="{FF2B5EF4-FFF2-40B4-BE49-F238E27FC236}">
                  <a16:creationId xmlns:a16="http://schemas.microsoft.com/office/drawing/2014/main" id="{C361054E-4D32-4741-A18D-AB40F84D2A86}"/>
                </a:ext>
              </a:extLst>
            </p:cNvPr>
            <p:cNvSpPr txBox="1"/>
            <p:nvPr/>
          </p:nvSpPr>
          <p:spPr>
            <a:xfrm>
              <a:off x="3702605" y="3717293"/>
              <a:ext cx="257387" cy="23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if</a:t>
              </a:r>
            </a:p>
          </p:txBody>
        </p:sp>
        <p:sp>
          <p:nvSpPr>
            <p:cNvPr id="62" name="TextBox 29">
              <a:extLst>
                <a:ext uri="{FF2B5EF4-FFF2-40B4-BE49-F238E27FC236}">
                  <a16:creationId xmlns:a16="http://schemas.microsoft.com/office/drawing/2014/main" id="{E9C84F66-C326-4675-ADF8-43A80F39163B}"/>
                </a:ext>
              </a:extLst>
            </p:cNvPr>
            <p:cNvSpPr txBox="1"/>
            <p:nvPr/>
          </p:nvSpPr>
          <p:spPr>
            <a:xfrm>
              <a:off x="3702605" y="3243418"/>
              <a:ext cx="257387" cy="23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if</a:t>
              </a:r>
            </a:p>
          </p:txBody>
        </p:sp>
      </p:grpSp>
      <p:grpSp>
        <p:nvGrpSpPr>
          <p:cNvPr id="63" name="Group 30">
            <a:extLst>
              <a:ext uri="{FF2B5EF4-FFF2-40B4-BE49-F238E27FC236}">
                <a16:creationId xmlns:a16="http://schemas.microsoft.com/office/drawing/2014/main" id="{2A7BC4EF-1851-402E-B52D-6ED112549D03}"/>
              </a:ext>
            </a:extLst>
          </p:cNvPr>
          <p:cNvGrpSpPr/>
          <p:nvPr/>
        </p:nvGrpSpPr>
        <p:grpSpPr>
          <a:xfrm>
            <a:off x="7501332" y="4739526"/>
            <a:ext cx="1805218" cy="1229364"/>
            <a:chOff x="2600959" y="4120813"/>
            <a:chExt cx="1229798" cy="837500"/>
          </a:xfrm>
        </p:grpSpPr>
        <p:sp>
          <p:nvSpPr>
            <p:cNvPr id="64" name="Oval 31">
              <a:extLst>
                <a:ext uri="{FF2B5EF4-FFF2-40B4-BE49-F238E27FC236}">
                  <a16:creationId xmlns:a16="http://schemas.microsoft.com/office/drawing/2014/main" id="{2EC0E957-B17A-48AB-95C4-43EFC9E6371C}"/>
                </a:ext>
              </a:extLst>
            </p:cNvPr>
            <p:cNvSpPr/>
            <p:nvPr/>
          </p:nvSpPr>
          <p:spPr>
            <a:xfrm>
              <a:off x="2600959" y="4407653"/>
              <a:ext cx="257387" cy="2573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32">
              <a:extLst>
                <a:ext uri="{FF2B5EF4-FFF2-40B4-BE49-F238E27FC236}">
                  <a16:creationId xmlns:a16="http://schemas.microsoft.com/office/drawing/2014/main" id="{C8CF04BF-688D-4766-BBBB-866DEF09B7D5}"/>
                </a:ext>
              </a:extLst>
            </p:cNvPr>
            <p:cNvSpPr/>
            <p:nvPr/>
          </p:nvSpPr>
          <p:spPr>
            <a:xfrm>
              <a:off x="3381641" y="4418574"/>
              <a:ext cx="257387" cy="2573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6" name="Straight Arrow Connector 33">
              <a:extLst>
                <a:ext uri="{FF2B5EF4-FFF2-40B4-BE49-F238E27FC236}">
                  <a16:creationId xmlns:a16="http://schemas.microsoft.com/office/drawing/2014/main" id="{F3E59063-74E0-4686-A51C-092A5CF026A3}"/>
                </a:ext>
              </a:extLst>
            </p:cNvPr>
            <p:cNvCxnSpPr>
              <a:stCxn id="64" idx="6"/>
              <a:endCxn id="65" idx="2"/>
            </p:cNvCxnSpPr>
            <p:nvPr/>
          </p:nvCxnSpPr>
          <p:spPr>
            <a:xfrm>
              <a:off x="2858346" y="4536347"/>
              <a:ext cx="523295" cy="10921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34">
              <a:extLst>
                <a:ext uri="{FF2B5EF4-FFF2-40B4-BE49-F238E27FC236}">
                  <a16:creationId xmlns:a16="http://schemas.microsoft.com/office/drawing/2014/main" id="{C4553EA8-4F5F-450A-8DE7-7D4A565F2235}"/>
                </a:ext>
              </a:extLst>
            </p:cNvPr>
            <p:cNvSpPr txBox="1"/>
            <p:nvPr/>
          </p:nvSpPr>
          <p:spPr>
            <a:xfrm>
              <a:off x="2791288" y="4373605"/>
              <a:ext cx="706037" cy="188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sequential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35">
                  <a:extLst>
                    <a:ext uri="{FF2B5EF4-FFF2-40B4-BE49-F238E27FC236}">
                      <a16:creationId xmlns:a16="http://schemas.microsoft.com/office/drawing/2014/main" id="{AD035BF4-BC53-463D-99A4-DA3030F60AC9}"/>
                    </a:ext>
                  </a:extLst>
                </p:cNvPr>
                <p:cNvSpPr txBox="1"/>
                <p:nvPr/>
              </p:nvSpPr>
              <p:spPr>
                <a:xfrm>
                  <a:off x="3682166" y="4438771"/>
                  <a:ext cx="148591" cy="2096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000" b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35">
                  <a:extLst>
                    <a:ext uri="{FF2B5EF4-FFF2-40B4-BE49-F238E27FC236}">
                      <a16:creationId xmlns:a16="http://schemas.microsoft.com/office/drawing/2014/main" id="{4FF0CBCB-0B7D-07D8-61D5-60B853E8EF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166" y="4438771"/>
                  <a:ext cx="148591" cy="209672"/>
                </a:xfrm>
                <a:prstGeom prst="rect">
                  <a:avLst/>
                </a:prstGeom>
                <a:blipFill>
                  <a:blip r:embed="rId8"/>
                  <a:stretch>
                    <a:fillRect l="-36111" r="-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Connector: Elbow 36">
              <a:extLst>
                <a:ext uri="{FF2B5EF4-FFF2-40B4-BE49-F238E27FC236}">
                  <a16:creationId xmlns:a16="http://schemas.microsoft.com/office/drawing/2014/main" id="{9D68CC5C-A849-4876-8BF4-4B00AB4E8F1C}"/>
                </a:ext>
              </a:extLst>
            </p:cNvPr>
            <p:cNvCxnSpPr>
              <a:stCxn id="68" idx="3"/>
              <a:endCxn id="64" idx="0"/>
            </p:cNvCxnSpPr>
            <p:nvPr/>
          </p:nvCxnSpPr>
          <p:spPr>
            <a:xfrm flipH="1" flipV="1">
              <a:off x="2729653" y="4407653"/>
              <a:ext cx="1101104" cy="135954"/>
            </a:xfrm>
            <a:prstGeom prst="bentConnector4">
              <a:avLst>
                <a:gd name="adj1" fmla="val -14143"/>
                <a:gd name="adj2" fmla="val 214548"/>
              </a:avLst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0" name="TextBox 37">
              <a:extLst>
                <a:ext uri="{FF2B5EF4-FFF2-40B4-BE49-F238E27FC236}">
                  <a16:creationId xmlns:a16="http://schemas.microsoft.com/office/drawing/2014/main" id="{002CC489-DA43-4BA9-9303-F239E83168BC}"/>
                </a:ext>
              </a:extLst>
            </p:cNvPr>
            <p:cNvSpPr txBox="1"/>
            <p:nvPr/>
          </p:nvSpPr>
          <p:spPr>
            <a:xfrm>
              <a:off x="3194976" y="4120813"/>
              <a:ext cx="257387" cy="125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back</a:t>
              </a:r>
            </a:p>
          </p:txBody>
        </p:sp>
        <p:sp>
          <p:nvSpPr>
            <p:cNvPr id="71" name="Oval 38">
              <a:extLst>
                <a:ext uri="{FF2B5EF4-FFF2-40B4-BE49-F238E27FC236}">
                  <a16:creationId xmlns:a16="http://schemas.microsoft.com/office/drawing/2014/main" id="{38115EFF-33F4-4789-ADD5-EC037B2F1F7E}"/>
                </a:ext>
              </a:extLst>
            </p:cNvPr>
            <p:cNvSpPr/>
            <p:nvPr/>
          </p:nvSpPr>
          <p:spPr>
            <a:xfrm>
              <a:off x="3073399" y="4700926"/>
              <a:ext cx="257387" cy="25738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2" name="Straight Arrow Connector 39">
              <a:extLst>
                <a:ext uri="{FF2B5EF4-FFF2-40B4-BE49-F238E27FC236}">
                  <a16:creationId xmlns:a16="http://schemas.microsoft.com/office/drawing/2014/main" id="{FC63A51E-68C7-400C-AD3C-06BE01C83089}"/>
                </a:ext>
              </a:extLst>
            </p:cNvPr>
            <p:cNvCxnSpPr>
              <a:stCxn id="64" idx="5"/>
              <a:endCxn id="71" idx="1"/>
            </p:cNvCxnSpPr>
            <p:nvPr/>
          </p:nvCxnSpPr>
          <p:spPr>
            <a:xfrm>
              <a:off x="2820653" y="4627347"/>
              <a:ext cx="290439" cy="1112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40">
              <a:extLst>
                <a:ext uri="{FF2B5EF4-FFF2-40B4-BE49-F238E27FC236}">
                  <a16:creationId xmlns:a16="http://schemas.microsoft.com/office/drawing/2014/main" id="{1F36655F-28DC-4FB5-BEC6-5C2E592931CD}"/>
                </a:ext>
              </a:extLst>
            </p:cNvPr>
            <p:cNvSpPr txBox="1"/>
            <p:nvPr/>
          </p:nvSpPr>
          <p:spPr>
            <a:xfrm rot="1250257">
              <a:off x="2819599" y="4673419"/>
              <a:ext cx="249284" cy="125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loop</a:t>
              </a: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A63F818C-8DCA-4971-9C6B-0B59729C65BD}"/>
              </a:ext>
            </a:extLst>
          </p:cNvPr>
          <p:cNvGrpSpPr>
            <a:grpSpLocks noChangeAspect="1"/>
          </p:cNvGrpSpPr>
          <p:nvPr/>
        </p:nvGrpSpPr>
        <p:grpSpPr>
          <a:xfrm>
            <a:off x="2806241" y="3030852"/>
            <a:ext cx="3240000" cy="1323713"/>
            <a:chOff x="528528" y="3388920"/>
            <a:chExt cx="2210180" cy="902976"/>
          </a:xfrm>
        </p:grpSpPr>
        <p:grpSp>
          <p:nvGrpSpPr>
            <p:cNvPr id="75" name="Group 10">
              <a:extLst>
                <a:ext uri="{FF2B5EF4-FFF2-40B4-BE49-F238E27FC236}">
                  <a16:creationId xmlns:a16="http://schemas.microsoft.com/office/drawing/2014/main" id="{F60E6BF1-1500-4DFC-ACE0-E1C532848BF4}"/>
                </a:ext>
              </a:extLst>
            </p:cNvPr>
            <p:cNvGrpSpPr/>
            <p:nvPr/>
          </p:nvGrpSpPr>
          <p:grpSpPr>
            <a:xfrm>
              <a:off x="528528" y="3388920"/>
              <a:ext cx="2210180" cy="902976"/>
              <a:chOff x="1188719" y="4304888"/>
              <a:chExt cx="2210180" cy="902976"/>
            </a:xfrm>
          </p:grpSpPr>
          <p:sp>
            <p:nvSpPr>
              <p:cNvPr id="78" name="Oval 73">
                <a:extLst>
                  <a:ext uri="{FF2B5EF4-FFF2-40B4-BE49-F238E27FC236}">
                    <a16:creationId xmlns:a16="http://schemas.microsoft.com/office/drawing/2014/main" id="{19474C93-FB75-45A4-AA06-685C64F1908C}"/>
                  </a:ext>
                </a:extLst>
              </p:cNvPr>
              <p:cNvSpPr/>
              <p:nvPr/>
            </p:nvSpPr>
            <p:spPr>
              <a:xfrm>
                <a:off x="1188719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79" name="Oval 74">
                <a:extLst>
                  <a:ext uri="{FF2B5EF4-FFF2-40B4-BE49-F238E27FC236}">
                    <a16:creationId xmlns:a16="http://schemas.microsoft.com/office/drawing/2014/main" id="{45311759-24A4-4DAB-96C8-C42E4A3E9D27}"/>
                  </a:ext>
                </a:extLst>
              </p:cNvPr>
              <p:cNvSpPr/>
              <p:nvPr/>
            </p:nvSpPr>
            <p:spPr>
              <a:xfrm>
                <a:off x="1608393" y="458280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0" name="Oval 75">
                <a:extLst>
                  <a:ext uri="{FF2B5EF4-FFF2-40B4-BE49-F238E27FC236}">
                    <a16:creationId xmlns:a16="http://schemas.microsoft.com/office/drawing/2014/main" id="{93D1653A-8A29-4529-8B06-411ECF619A53}"/>
                  </a:ext>
                </a:extLst>
              </p:cNvPr>
              <p:cNvSpPr/>
              <p:nvPr/>
            </p:nvSpPr>
            <p:spPr>
              <a:xfrm>
                <a:off x="1980653" y="4331304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1" name="Oval 76">
                <a:extLst>
                  <a:ext uri="{FF2B5EF4-FFF2-40B4-BE49-F238E27FC236}">
                    <a16:creationId xmlns:a16="http://schemas.microsoft.com/office/drawing/2014/main" id="{3E87556D-8689-4898-88FF-5E5D464E0DA0}"/>
                  </a:ext>
                </a:extLst>
              </p:cNvPr>
              <p:cNvSpPr/>
              <p:nvPr/>
            </p:nvSpPr>
            <p:spPr>
              <a:xfrm>
                <a:off x="2192700" y="4582799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2" name="Oval 77">
                <a:extLst>
                  <a:ext uri="{FF2B5EF4-FFF2-40B4-BE49-F238E27FC236}">
                    <a16:creationId xmlns:a16="http://schemas.microsoft.com/office/drawing/2014/main" id="{61978C08-9DDE-497E-A660-C30F22987E5C}"/>
                  </a:ext>
                </a:extLst>
              </p:cNvPr>
              <p:cNvSpPr/>
              <p:nvPr/>
            </p:nvSpPr>
            <p:spPr>
              <a:xfrm>
                <a:off x="2428511" y="4331303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3" name="Oval 78">
                <a:extLst>
                  <a:ext uri="{FF2B5EF4-FFF2-40B4-BE49-F238E27FC236}">
                    <a16:creationId xmlns:a16="http://schemas.microsoft.com/office/drawing/2014/main" id="{95676FD4-C156-451E-8156-BAA45F215243}"/>
                  </a:ext>
                </a:extLst>
              </p:cNvPr>
              <p:cNvSpPr/>
              <p:nvPr/>
            </p:nvSpPr>
            <p:spPr>
              <a:xfrm>
                <a:off x="2745492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84" name="Oval 79">
                <a:extLst>
                  <a:ext uri="{FF2B5EF4-FFF2-40B4-BE49-F238E27FC236}">
                    <a16:creationId xmlns:a16="http://schemas.microsoft.com/office/drawing/2014/main" id="{445556A2-341A-421D-A8CC-6B0559C2FF35}"/>
                  </a:ext>
                </a:extLst>
              </p:cNvPr>
              <p:cNvSpPr/>
              <p:nvPr/>
            </p:nvSpPr>
            <p:spPr>
              <a:xfrm>
                <a:off x="3141512" y="458264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85" name="Oval 80">
                <a:extLst>
                  <a:ext uri="{FF2B5EF4-FFF2-40B4-BE49-F238E27FC236}">
                    <a16:creationId xmlns:a16="http://schemas.microsoft.com/office/drawing/2014/main" id="{F9550023-5442-4E75-9868-B6DC78412E22}"/>
                  </a:ext>
                </a:extLst>
              </p:cNvPr>
              <p:cNvSpPr/>
              <p:nvPr/>
            </p:nvSpPr>
            <p:spPr>
              <a:xfrm>
                <a:off x="1785974" y="4950477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86" name="Straight Arrow Connector 81">
                <a:extLst>
                  <a:ext uri="{FF2B5EF4-FFF2-40B4-BE49-F238E27FC236}">
                    <a16:creationId xmlns:a16="http://schemas.microsoft.com/office/drawing/2014/main" id="{42FE0BE8-ED76-4925-BBBB-9C04EE4AA4C5}"/>
                  </a:ext>
                </a:extLst>
              </p:cNvPr>
              <p:cNvCxnSpPr>
                <a:stCxn id="78" idx="6"/>
                <a:endCxn id="79" idx="2"/>
              </p:cNvCxnSpPr>
              <p:nvPr/>
            </p:nvCxnSpPr>
            <p:spPr>
              <a:xfrm>
                <a:off x="1446106" y="4711494"/>
                <a:ext cx="162287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2">
                <a:extLst>
                  <a:ext uri="{FF2B5EF4-FFF2-40B4-BE49-F238E27FC236}">
                    <a16:creationId xmlns:a16="http://schemas.microsoft.com/office/drawing/2014/main" id="{8EE8DD74-25B0-46A4-92A5-6D17DAB2F585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1828087" y="4459998"/>
                <a:ext cx="152566" cy="160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3">
                <a:extLst>
                  <a:ext uri="{FF2B5EF4-FFF2-40B4-BE49-F238E27FC236}">
                    <a16:creationId xmlns:a16="http://schemas.microsoft.com/office/drawing/2014/main" id="{4BD86D39-2CCD-48C9-B979-C2DE2A4451CC}"/>
                  </a:ext>
                </a:extLst>
              </p:cNvPr>
              <p:cNvCxnSpPr>
                <a:stCxn id="79" idx="6"/>
                <a:endCxn id="81" idx="2"/>
              </p:cNvCxnSpPr>
              <p:nvPr/>
            </p:nvCxnSpPr>
            <p:spPr>
              <a:xfrm flipV="1">
                <a:off x="1865780" y="4711493"/>
                <a:ext cx="326920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4">
                <a:extLst>
                  <a:ext uri="{FF2B5EF4-FFF2-40B4-BE49-F238E27FC236}">
                    <a16:creationId xmlns:a16="http://schemas.microsoft.com/office/drawing/2014/main" id="{6CBD8E5B-3D0A-4209-A555-099E09D6DFEC}"/>
                  </a:ext>
                </a:extLst>
              </p:cNvPr>
              <p:cNvCxnSpPr>
                <a:stCxn id="80" idx="6"/>
                <a:endCxn id="82" idx="2"/>
              </p:cNvCxnSpPr>
              <p:nvPr/>
            </p:nvCxnSpPr>
            <p:spPr>
              <a:xfrm flipV="1">
                <a:off x="2238040" y="4459997"/>
                <a:ext cx="190471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5">
                <a:extLst>
                  <a:ext uri="{FF2B5EF4-FFF2-40B4-BE49-F238E27FC236}">
                    <a16:creationId xmlns:a16="http://schemas.microsoft.com/office/drawing/2014/main" id="{1C2C60F1-3B90-494D-9386-0E6D19BE050D}"/>
                  </a:ext>
                </a:extLst>
              </p:cNvPr>
              <p:cNvCxnSpPr>
                <a:stCxn id="81" idx="6"/>
                <a:endCxn id="83" idx="2"/>
              </p:cNvCxnSpPr>
              <p:nvPr/>
            </p:nvCxnSpPr>
            <p:spPr>
              <a:xfrm>
                <a:off x="2450087" y="4711493"/>
                <a:ext cx="295405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86">
                <a:extLst>
                  <a:ext uri="{FF2B5EF4-FFF2-40B4-BE49-F238E27FC236}">
                    <a16:creationId xmlns:a16="http://schemas.microsoft.com/office/drawing/2014/main" id="{CF549915-0218-418C-96CE-8F7A99444809}"/>
                  </a:ext>
                </a:extLst>
              </p:cNvPr>
              <p:cNvCxnSpPr>
                <a:stCxn id="82" idx="6"/>
                <a:endCxn id="83" idx="1"/>
              </p:cNvCxnSpPr>
              <p:nvPr/>
            </p:nvCxnSpPr>
            <p:spPr>
              <a:xfrm>
                <a:off x="2685898" y="4459997"/>
                <a:ext cx="97287" cy="160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87">
                <a:extLst>
                  <a:ext uri="{FF2B5EF4-FFF2-40B4-BE49-F238E27FC236}">
                    <a16:creationId xmlns:a16="http://schemas.microsoft.com/office/drawing/2014/main" id="{DA45C8F6-42F1-43A3-AA40-171DB38710B9}"/>
                  </a:ext>
                </a:extLst>
              </p:cNvPr>
              <p:cNvCxnSpPr>
                <a:stCxn id="83" idx="6"/>
                <a:endCxn id="84" idx="2"/>
              </p:cNvCxnSpPr>
              <p:nvPr/>
            </p:nvCxnSpPr>
            <p:spPr>
              <a:xfrm flipV="1">
                <a:off x="3002879" y="4711335"/>
                <a:ext cx="138633" cy="1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or: Elbow 88">
                <a:extLst>
                  <a:ext uri="{FF2B5EF4-FFF2-40B4-BE49-F238E27FC236}">
                    <a16:creationId xmlns:a16="http://schemas.microsoft.com/office/drawing/2014/main" id="{7F20AC34-C9E0-4F92-B1EE-D17EBBA85124}"/>
                  </a:ext>
                </a:extLst>
              </p:cNvPr>
              <p:cNvCxnSpPr>
                <a:stCxn id="84" idx="0"/>
                <a:endCxn id="78" idx="0"/>
              </p:cNvCxnSpPr>
              <p:nvPr/>
            </p:nvCxnSpPr>
            <p:spPr>
              <a:xfrm rot="16200000" flipH="1" flipV="1">
                <a:off x="2293730" y="3606323"/>
                <a:ext cx="159" cy="1952793"/>
              </a:xfrm>
              <a:prstGeom prst="bentConnector3">
                <a:avLst>
                  <a:gd name="adj1" fmla="val -190633333"/>
                </a:avLst>
              </a:prstGeom>
              <a:ln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4" name="TextBox 90">
                <a:extLst>
                  <a:ext uri="{FF2B5EF4-FFF2-40B4-BE49-F238E27FC236}">
                    <a16:creationId xmlns:a16="http://schemas.microsoft.com/office/drawing/2014/main" id="{5B388B8E-B7F1-4020-807C-059F17E0F4D5}"/>
                  </a:ext>
                </a:extLst>
              </p:cNvPr>
              <p:cNvSpPr txBox="1"/>
              <p:nvPr/>
            </p:nvSpPr>
            <p:spPr>
              <a:xfrm>
                <a:off x="1464569" y="4588951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95" name="TextBox 91">
                <a:extLst>
                  <a:ext uri="{FF2B5EF4-FFF2-40B4-BE49-F238E27FC236}">
                    <a16:creationId xmlns:a16="http://schemas.microsoft.com/office/drawing/2014/main" id="{0FD57923-8035-4450-BFFE-C99067750220}"/>
                  </a:ext>
                </a:extLst>
              </p:cNvPr>
              <p:cNvSpPr txBox="1"/>
              <p:nvPr/>
            </p:nvSpPr>
            <p:spPr>
              <a:xfrm>
                <a:off x="1814706" y="4443313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96" name="TextBox 92">
                <a:extLst>
                  <a:ext uri="{FF2B5EF4-FFF2-40B4-BE49-F238E27FC236}">
                    <a16:creationId xmlns:a16="http://schemas.microsoft.com/office/drawing/2014/main" id="{43855957-BF5D-487C-B4B2-BD4AED18FFCF}"/>
                  </a:ext>
                </a:extLst>
              </p:cNvPr>
              <p:cNvSpPr txBox="1"/>
              <p:nvPr/>
            </p:nvSpPr>
            <p:spPr>
              <a:xfrm>
                <a:off x="1968854" y="4588951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2</a:t>
                </a:r>
              </a:p>
            </p:txBody>
          </p:sp>
          <p:sp>
            <p:nvSpPr>
              <p:cNvPr id="97" name="TextBox 93">
                <a:extLst>
                  <a:ext uri="{FF2B5EF4-FFF2-40B4-BE49-F238E27FC236}">
                    <a16:creationId xmlns:a16="http://schemas.microsoft.com/office/drawing/2014/main" id="{FD960D89-085E-47D3-B864-33AEB3F16A03}"/>
                  </a:ext>
                </a:extLst>
              </p:cNvPr>
              <p:cNvSpPr txBox="1"/>
              <p:nvPr/>
            </p:nvSpPr>
            <p:spPr>
              <a:xfrm>
                <a:off x="2247951" y="4304888"/>
                <a:ext cx="170648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@f</a:t>
                </a:r>
              </a:p>
            </p:txBody>
          </p:sp>
          <p:sp>
            <p:nvSpPr>
              <p:cNvPr id="98" name="TextBox 94">
                <a:extLst>
                  <a:ext uri="{FF2B5EF4-FFF2-40B4-BE49-F238E27FC236}">
                    <a16:creationId xmlns:a16="http://schemas.microsoft.com/office/drawing/2014/main" id="{B59C9821-C593-47EF-8E7B-0C5E9BB4C47D}"/>
                  </a:ext>
                </a:extLst>
              </p:cNvPr>
              <p:cNvSpPr txBox="1"/>
              <p:nvPr/>
            </p:nvSpPr>
            <p:spPr>
              <a:xfrm>
                <a:off x="2740355" y="4411868"/>
                <a:ext cx="71916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if</a:t>
                </a:r>
              </a:p>
            </p:txBody>
          </p:sp>
          <p:sp>
            <p:nvSpPr>
              <p:cNvPr id="99" name="TextBox 95">
                <a:extLst>
                  <a:ext uri="{FF2B5EF4-FFF2-40B4-BE49-F238E27FC236}">
                    <a16:creationId xmlns:a16="http://schemas.microsoft.com/office/drawing/2014/main" id="{9CFCF4F8-7920-4CD9-B509-71073A3E4EBC}"/>
                  </a:ext>
                </a:extLst>
              </p:cNvPr>
              <p:cNvSpPr txBox="1"/>
              <p:nvPr/>
            </p:nvSpPr>
            <p:spPr>
              <a:xfrm>
                <a:off x="2547265" y="4587549"/>
                <a:ext cx="71916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if</a:t>
                </a:r>
              </a:p>
            </p:txBody>
          </p:sp>
          <p:sp>
            <p:nvSpPr>
              <p:cNvPr id="100" name="TextBox 96">
                <a:extLst>
                  <a:ext uri="{FF2B5EF4-FFF2-40B4-BE49-F238E27FC236}">
                    <a16:creationId xmlns:a16="http://schemas.microsoft.com/office/drawing/2014/main" id="{06A7577B-950D-49F4-8F12-BCA22E78B833}"/>
                  </a:ext>
                </a:extLst>
              </p:cNvPr>
              <p:cNvSpPr txBox="1"/>
              <p:nvPr/>
            </p:nvSpPr>
            <p:spPr>
              <a:xfrm>
                <a:off x="3012583" y="4591149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</p:grpSp>
        <p:cxnSp>
          <p:nvCxnSpPr>
            <p:cNvPr id="76" name="Straight Arrow Connector 14">
              <a:extLst>
                <a:ext uri="{FF2B5EF4-FFF2-40B4-BE49-F238E27FC236}">
                  <a16:creationId xmlns:a16="http://schemas.microsoft.com/office/drawing/2014/main" id="{F39475B9-A01D-472A-943C-0C79EA21F85D}"/>
                </a:ext>
              </a:extLst>
            </p:cNvPr>
            <p:cNvCxnSpPr>
              <a:stCxn id="78" idx="5"/>
              <a:endCxn id="85" idx="1"/>
            </p:cNvCxnSpPr>
            <p:nvPr/>
          </p:nvCxnSpPr>
          <p:spPr>
            <a:xfrm>
              <a:off x="748222" y="3886526"/>
              <a:ext cx="415254" cy="1856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98">
              <a:extLst>
                <a:ext uri="{FF2B5EF4-FFF2-40B4-BE49-F238E27FC236}">
                  <a16:creationId xmlns:a16="http://schemas.microsoft.com/office/drawing/2014/main" id="{7253CAC8-0A0D-45E8-BDB8-EE471BE48481}"/>
                </a:ext>
              </a:extLst>
            </p:cNvPr>
            <p:cNvSpPr txBox="1"/>
            <p:nvPr/>
          </p:nvSpPr>
          <p:spPr>
            <a:xfrm rot="1374045">
              <a:off x="813011" y="3971525"/>
              <a:ext cx="249284" cy="1250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loop</a:t>
              </a:r>
            </a:p>
          </p:txBody>
        </p:sp>
      </p:grpSp>
      <p:sp>
        <p:nvSpPr>
          <p:cNvPr id="101" name="左大括号 100">
            <a:extLst>
              <a:ext uri="{FF2B5EF4-FFF2-40B4-BE49-F238E27FC236}">
                <a16:creationId xmlns:a16="http://schemas.microsoft.com/office/drawing/2014/main" id="{72BC6300-E01F-480F-9A51-1E5F829C0F4F}"/>
              </a:ext>
            </a:extLst>
          </p:cNvPr>
          <p:cNvSpPr/>
          <p:nvPr/>
        </p:nvSpPr>
        <p:spPr>
          <a:xfrm>
            <a:off x="6550825" y="1890511"/>
            <a:ext cx="445923" cy="3556544"/>
          </a:xfrm>
          <a:prstGeom prst="leftBrace">
            <a:avLst>
              <a:gd name="adj1" fmla="val 33658"/>
              <a:gd name="adj2" fmla="val 50000"/>
            </a:avLst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0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83904-FF79-4089-BA62-49FB77407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Functional operations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732FB2-B547-4ACC-96EF-1634B5BAE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Algorithmic specification with high-level information</a:t>
            </a:r>
          </a:p>
          <a:p>
            <a:pPr lvl="1"/>
            <a:r>
              <a:rPr lang="en-US" altLang="zh-CN" dirty="0"/>
              <a:t>Bind each operation to the element of the time graph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08717A-078D-4781-A54C-B71EC3CF5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5E91D2-F5C0-4CDC-BD48-4A5327B6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8E2BA41-27DD-4AD0-8AD2-65DA201F2D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F5363AC-6680-4263-AB68-BD11AC68F9DE}"/>
              </a:ext>
            </a:extLst>
          </p:cNvPr>
          <p:cNvSpPr/>
          <p:nvPr/>
        </p:nvSpPr>
        <p:spPr>
          <a:xfrm>
            <a:off x="6068116" y="2333307"/>
            <a:ext cx="463639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tor.for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%c0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%c10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step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tor.load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%mask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]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tor.if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then {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%x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tor.addi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   %y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tor.subi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fx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</a:t>
            </a:r>
            <a:r>
              <a:rPr lang="en-US" altLang="zh-CN" sz="1600" dirty="0" err="1">
                <a:solidFill>
                  <a:srgbClr val="D73A49"/>
                </a:solidFill>
                <a:latin typeface="Consolas" panose="020B0609020204030204" pitchFamily="49" charset="0"/>
              </a:rPr>
              <a:t>call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@f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%x</a:t>
            </a:r>
            <a:r>
              <a:rPr lang="en-US" altLang="zh-CN" sz="1600" dirty="0">
                <a:latin typeface="Consolas" panose="020B0609020204030204" pitchFamily="49" charset="0"/>
              </a:rPr>
              <a:t>,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%y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tor.yield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fx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} else {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%ii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tor.muli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tor.yield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%ii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}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tor.store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]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6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}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60941ED-4026-4433-9547-659C8C17D9C7}"/>
              </a:ext>
            </a:extLst>
          </p:cNvPr>
          <p:cNvGrpSpPr>
            <a:grpSpLocks noChangeAspect="1"/>
          </p:cNvGrpSpPr>
          <p:nvPr/>
        </p:nvGrpSpPr>
        <p:grpSpPr>
          <a:xfrm>
            <a:off x="1847527" y="3055653"/>
            <a:ext cx="3240000" cy="1323713"/>
            <a:chOff x="528528" y="3388920"/>
            <a:chExt cx="2210180" cy="902976"/>
          </a:xfrm>
        </p:grpSpPr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C880B6DB-D68C-484A-9076-814D420E89BD}"/>
                </a:ext>
              </a:extLst>
            </p:cNvPr>
            <p:cNvGrpSpPr/>
            <p:nvPr/>
          </p:nvGrpSpPr>
          <p:grpSpPr>
            <a:xfrm>
              <a:off x="528528" y="3388920"/>
              <a:ext cx="2210180" cy="902976"/>
              <a:chOff x="1188719" y="4304888"/>
              <a:chExt cx="2210180" cy="902976"/>
            </a:xfrm>
          </p:grpSpPr>
          <p:sp>
            <p:nvSpPr>
              <p:cNvPr id="12" name="Oval 73">
                <a:extLst>
                  <a:ext uri="{FF2B5EF4-FFF2-40B4-BE49-F238E27FC236}">
                    <a16:creationId xmlns:a16="http://schemas.microsoft.com/office/drawing/2014/main" id="{F4B8C147-59BF-4C8E-BFF6-236BBE273799}"/>
                  </a:ext>
                </a:extLst>
              </p:cNvPr>
              <p:cNvSpPr/>
              <p:nvPr/>
            </p:nvSpPr>
            <p:spPr>
              <a:xfrm>
                <a:off x="1188719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3" name="Oval 74">
                <a:extLst>
                  <a:ext uri="{FF2B5EF4-FFF2-40B4-BE49-F238E27FC236}">
                    <a16:creationId xmlns:a16="http://schemas.microsoft.com/office/drawing/2014/main" id="{E9D88873-C1AA-4001-965D-4CDF6B7C793F}"/>
                  </a:ext>
                </a:extLst>
              </p:cNvPr>
              <p:cNvSpPr/>
              <p:nvPr/>
            </p:nvSpPr>
            <p:spPr>
              <a:xfrm>
                <a:off x="1608393" y="458280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" name="Oval 75">
                <a:extLst>
                  <a:ext uri="{FF2B5EF4-FFF2-40B4-BE49-F238E27FC236}">
                    <a16:creationId xmlns:a16="http://schemas.microsoft.com/office/drawing/2014/main" id="{1E0FC46D-E842-49A5-9A82-DBA8DBC14602}"/>
                  </a:ext>
                </a:extLst>
              </p:cNvPr>
              <p:cNvSpPr/>
              <p:nvPr/>
            </p:nvSpPr>
            <p:spPr>
              <a:xfrm>
                <a:off x="1980653" y="4331304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5" name="Oval 76">
                <a:extLst>
                  <a:ext uri="{FF2B5EF4-FFF2-40B4-BE49-F238E27FC236}">
                    <a16:creationId xmlns:a16="http://schemas.microsoft.com/office/drawing/2014/main" id="{67F8157E-D0C3-4704-874A-3F1C6D444C9D}"/>
                  </a:ext>
                </a:extLst>
              </p:cNvPr>
              <p:cNvSpPr/>
              <p:nvPr/>
            </p:nvSpPr>
            <p:spPr>
              <a:xfrm>
                <a:off x="2192700" y="4582799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6" name="Oval 77">
                <a:extLst>
                  <a:ext uri="{FF2B5EF4-FFF2-40B4-BE49-F238E27FC236}">
                    <a16:creationId xmlns:a16="http://schemas.microsoft.com/office/drawing/2014/main" id="{804482B7-41B0-4878-8E12-78A2DA460C8C}"/>
                  </a:ext>
                </a:extLst>
              </p:cNvPr>
              <p:cNvSpPr/>
              <p:nvPr/>
            </p:nvSpPr>
            <p:spPr>
              <a:xfrm>
                <a:off x="2428511" y="4331303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" name="Oval 78">
                <a:extLst>
                  <a:ext uri="{FF2B5EF4-FFF2-40B4-BE49-F238E27FC236}">
                    <a16:creationId xmlns:a16="http://schemas.microsoft.com/office/drawing/2014/main" id="{82507049-8EE3-451F-B5D3-04A8E0AAFABF}"/>
                  </a:ext>
                </a:extLst>
              </p:cNvPr>
              <p:cNvSpPr/>
              <p:nvPr/>
            </p:nvSpPr>
            <p:spPr>
              <a:xfrm>
                <a:off x="2745492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8" name="Oval 79">
                <a:extLst>
                  <a:ext uri="{FF2B5EF4-FFF2-40B4-BE49-F238E27FC236}">
                    <a16:creationId xmlns:a16="http://schemas.microsoft.com/office/drawing/2014/main" id="{87B73BA3-D890-4BE0-A8C3-66DCBC804D3F}"/>
                  </a:ext>
                </a:extLst>
              </p:cNvPr>
              <p:cNvSpPr/>
              <p:nvPr/>
            </p:nvSpPr>
            <p:spPr>
              <a:xfrm>
                <a:off x="3141512" y="458264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9" name="Oval 80">
                <a:extLst>
                  <a:ext uri="{FF2B5EF4-FFF2-40B4-BE49-F238E27FC236}">
                    <a16:creationId xmlns:a16="http://schemas.microsoft.com/office/drawing/2014/main" id="{512C2A34-00B7-4940-BBEA-0F0416692B3B}"/>
                  </a:ext>
                </a:extLst>
              </p:cNvPr>
              <p:cNvSpPr/>
              <p:nvPr/>
            </p:nvSpPr>
            <p:spPr>
              <a:xfrm>
                <a:off x="1785974" y="4950477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0" name="Straight Arrow Connector 81">
                <a:extLst>
                  <a:ext uri="{FF2B5EF4-FFF2-40B4-BE49-F238E27FC236}">
                    <a16:creationId xmlns:a16="http://schemas.microsoft.com/office/drawing/2014/main" id="{C4D13E39-70ED-43CE-A4B5-C16CE58FDB04}"/>
                  </a:ext>
                </a:extLst>
              </p:cNvPr>
              <p:cNvCxnSpPr>
                <a:stCxn id="12" idx="6"/>
                <a:endCxn id="13" idx="2"/>
              </p:cNvCxnSpPr>
              <p:nvPr/>
            </p:nvCxnSpPr>
            <p:spPr>
              <a:xfrm>
                <a:off x="1446106" y="4711494"/>
                <a:ext cx="162287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82">
                <a:extLst>
                  <a:ext uri="{FF2B5EF4-FFF2-40B4-BE49-F238E27FC236}">
                    <a16:creationId xmlns:a16="http://schemas.microsoft.com/office/drawing/2014/main" id="{19DB11D8-2EDA-4957-8D1A-D1E30157B622}"/>
                  </a:ext>
                </a:extLst>
              </p:cNvPr>
              <p:cNvCxnSpPr>
                <a:cxnSpLocks/>
                <a:stCxn id="13" idx="7"/>
                <a:endCxn id="14" idx="2"/>
              </p:cNvCxnSpPr>
              <p:nvPr/>
            </p:nvCxnSpPr>
            <p:spPr>
              <a:xfrm flipV="1">
                <a:off x="1828087" y="4459998"/>
                <a:ext cx="152566" cy="160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83">
                <a:extLst>
                  <a:ext uri="{FF2B5EF4-FFF2-40B4-BE49-F238E27FC236}">
                    <a16:creationId xmlns:a16="http://schemas.microsoft.com/office/drawing/2014/main" id="{DF3E53EF-930A-47CA-869A-26424EF67587}"/>
                  </a:ext>
                </a:extLst>
              </p:cNvPr>
              <p:cNvCxnSpPr>
                <a:stCxn id="13" idx="6"/>
                <a:endCxn id="15" idx="2"/>
              </p:cNvCxnSpPr>
              <p:nvPr/>
            </p:nvCxnSpPr>
            <p:spPr>
              <a:xfrm flipV="1">
                <a:off x="1865780" y="4711493"/>
                <a:ext cx="326920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84">
                <a:extLst>
                  <a:ext uri="{FF2B5EF4-FFF2-40B4-BE49-F238E27FC236}">
                    <a16:creationId xmlns:a16="http://schemas.microsoft.com/office/drawing/2014/main" id="{96EA32DA-6FCD-4D4C-8D9C-01740FA0F471}"/>
                  </a:ext>
                </a:extLst>
              </p:cNvPr>
              <p:cNvCxnSpPr>
                <a:stCxn id="14" idx="6"/>
                <a:endCxn id="16" idx="2"/>
              </p:cNvCxnSpPr>
              <p:nvPr/>
            </p:nvCxnSpPr>
            <p:spPr>
              <a:xfrm flipV="1">
                <a:off x="2238040" y="4459997"/>
                <a:ext cx="190471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85">
                <a:extLst>
                  <a:ext uri="{FF2B5EF4-FFF2-40B4-BE49-F238E27FC236}">
                    <a16:creationId xmlns:a16="http://schemas.microsoft.com/office/drawing/2014/main" id="{C4C1EFBC-3BA0-4C0A-B917-4228B839669A}"/>
                  </a:ext>
                </a:extLst>
              </p:cNvPr>
              <p:cNvCxnSpPr>
                <a:stCxn id="15" idx="6"/>
                <a:endCxn id="17" idx="2"/>
              </p:cNvCxnSpPr>
              <p:nvPr/>
            </p:nvCxnSpPr>
            <p:spPr>
              <a:xfrm>
                <a:off x="2450087" y="4711493"/>
                <a:ext cx="295405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86">
                <a:extLst>
                  <a:ext uri="{FF2B5EF4-FFF2-40B4-BE49-F238E27FC236}">
                    <a16:creationId xmlns:a16="http://schemas.microsoft.com/office/drawing/2014/main" id="{9AF8035F-A845-45F8-B956-B2124AF2F998}"/>
                  </a:ext>
                </a:extLst>
              </p:cNvPr>
              <p:cNvCxnSpPr>
                <a:stCxn id="16" idx="6"/>
                <a:endCxn id="17" idx="1"/>
              </p:cNvCxnSpPr>
              <p:nvPr/>
            </p:nvCxnSpPr>
            <p:spPr>
              <a:xfrm>
                <a:off x="2685898" y="4459997"/>
                <a:ext cx="97287" cy="160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87">
                <a:extLst>
                  <a:ext uri="{FF2B5EF4-FFF2-40B4-BE49-F238E27FC236}">
                    <a16:creationId xmlns:a16="http://schemas.microsoft.com/office/drawing/2014/main" id="{B7520E56-B608-471C-928A-F3E0B98B4607}"/>
                  </a:ext>
                </a:extLst>
              </p:cNvPr>
              <p:cNvCxnSpPr>
                <a:stCxn id="17" idx="6"/>
                <a:endCxn id="18" idx="2"/>
              </p:cNvCxnSpPr>
              <p:nvPr/>
            </p:nvCxnSpPr>
            <p:spPr>
              <a:xfrm flipV="1">
                <a:off x="3002879" y="4711335"/>
                <a:ext cx="138633" cy="1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or: Elbow 88">
                <a:extLst>
                  <a:ext uri="{FF2B5EF4-FFF2-40B4-BE49-F238E27FC236}">
                    <a16:creationId xmlns:a16="http://schemas.microsoft.com/office/drawing/2014/main" id="{6A49B884-B1DD-4D2C-9376-634BDAF321B3}"/>
                  </a:ext>
                </a:extLst>
              </p:cNvPr>
              <p:cNvCxnSpPr>
                <a:stCxn id="18" idx="0"/>
                <a:endCxn id="12" idx="0"/>
              </p:cNvCxnSpPr>
              <p:nvPr/>
            </p:nvCxnSpPr>
            <p:spPr>
              <a:xfrm rot="16200000" flipH="1" flipV="1">
                <a:off x="2293730" y="3606323"/>
                <a:ext cx="159" cy="1952793"/>
              </a:xfrm>
              <a:prstGeom prst="bentConnector3">
                <a:avLst>
                  <a:gd name="adj1" fmla="val -190633333"/>
                </a:avLst>
              </a:prstGeom>
              <a:ln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90">
                <a:extLst>
                  <a:ext uri="{FF2B5EF4-FFF2-40B4-BE49-F238E27FC236}">
                    <a16:creationId xmlns:a16="http://schemas.microsoft.com/office/drawing/2014/main" id="{1DF3B386-D164-440D-AFC9-423510B1332B}"/>
                  </a:ext>
                </a:extLst>
              </p:cNvPr>
              <p:cNvSpPr txBox="1"/>
              <p:nvPr/>
            </p:nvSpPr>
            <p:spPr>
              <a:xfrm>
                <a:off x="1464569" y="4588951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29" name="TextBox 91">
                <a:extLst>
                  <a:ext uri="{FF2B5EF4-FFF2-40B4-BE49-F238E27FC236}">
                    <a16:creationId xmlns:a16="http://schemas.microsoft.com/office/drawing/2014/main" id="{AC162835-F966-4E12-9C9E-DE1A1010F6C1}"/>
                  </a:ext>
                </a:extLst>
              </p:cNvPr>
              <p:cNvSpPr txBox="1"/>
              <p:nvPr/>
            </p:nvSpPr>
            <p:spPr>
              <a:xfrm>
                <a:off x="1814706" y="4443313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30" name="TextBox 92">
                <a:extLst>
                  <a:ext uri="{FF2B5EF4-FFF2-40B4-BE49-F238E27FC236}">
                    <a16:creationId xmlns:a16="http://schemas.microsoft.com/office/drawing/2014/main" id="{E0C33735-B6F3-4A40-AFBB-82562888B545}"/>
                  </a:ext>
                </a:extLst>
              </p:cNvPr>
              <p:cNvSpPr txBox="1"/>
              <p:nvPr/>
            </p:nvSpPr>
            <p:spPr>
              <a:xfrm>
                <a:off x="1968854" y="4588951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2</a:t>
                </a:r>
              </a:p>
            </p:txBody>
          </p:sp>
          <p:sp>
            <p:nvSpPr>
              <p:cNvPr id="31" name="TextBox 93">
                <a:extLst>
                  <a:ext uri="{FF2B5EF4-FFF2-40B4-BE49-F238E27FC236}">
                    <a16:creationId xmlns:a16="http://schemas.microsoft.com/office/drawing/2014/main" id="{DDD70391-28AC-40AA-87DE-0911AE89872E}"/>
                  </a:ext>
                </a:extLst>
              </p:cNvPr>
              <p:cNvSpPr txBox="1"/>
              <p:nvPr/>
            </p:nvSpPr>
            <p:spPr>
              <a:xfrm>
                <a:off x="2247951" y="4304888"/>
                <a:ext cx="170648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@f</a:t>
                </a:r>
              </a:p>
            </p:txBody>
          </p:sp>
          <p:sp>
            <p:nvSpPr>
              <p:cNvPr id="32" name="TextBox 94">
                <a:extLst>
                  <a:ext uri="{FF2B5EF4-FFF2-40B4-BE49-F238E27FC236}">
                    <a16:creationId xmlns:a16="http://schemas.microsoft.com/office/drawing/2014/main" id="{7F181B36-C0CA-4DD5-AC02-6B10FAFDA2F9}"/>
                  </a:ext>
                </a:extLst>
              </p:cNvPr>
              <p:cNvSpPr txBox="1"/>
              <p:nvPr/>
            </p:nvSpPr>
            <p:spPr>
              <a:xfrm>
                <a:off x="2740355" y="4411868"/>
                <a:ext cx="71916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if</a:t>
                </a:r>
              </a:p>
            </p:txBody>
          </p:sp>
          <p:sp>
            <p:nvSpPr>
              <p:cNvPr id="33" name="TextBox 95">
                <a:extLst>
                  <a:ext uri="{FF2B5EF4-FFF2-40B4-BE49-F238E27FC236}">
                    <a16:creationId xmlns:a16="http://schemas.microsoft.com/office/drawing/2014/main" id="{78EC9A68-D7E3-4154-9CA6-5F2BC5EC9A73}"/>
                  </a:ext>
                </a:extLst>
              </p:cNvPr>
              <p:cNvSpPr txBox="1"/>
              <p:nvPr/>
            </p:nvSpPr>
            <p:spPr>
              <a:xfrm>
                <a:off x="2547265" y="4587549"/>
                <a:ext cx="71916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if</a:t>
                </a:r>
              </a:p>
            </p:txBody>
          </p:sp>
          <p:sp>
            <p:nvSpPr>
              <p:cNvPr id="34" name="TextBox 96">
                <a:extLst>
                  <a:ext uri="{FF2B5EF4-FFF2-40B4-BE49-F238E27FC236}">
                    <a16:creationId xmlns:a16="http://schemas.microsoft.com/office/drawing/2014/main" id="{CFA9B705-946E-4637-A27D-6F8CD9EAC433}"/>
                  </a:ext>
                </a:extLst>
              </p:cNvPr>
              <p:cNvSpPr txBox="1"/>
              <p:nvPr/>
            </p:nvSpPr>
            <p:spPr>
              <a:xfrm>
                <a:off x="3012583" y="4591149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</p:grpSp>
        <p:cxnSp>
          <p:nvCxnSpPr>
            <p:cNvPr id="10" name="Straight Arrow Connector 14">
              <a:extLst>
                <a:ext uri="{FF2B5EF4-FFF2-40B4-BE49-F238E27FC236}">
                  <a16:creationId xmlns:a16="http://schemas.microsoft.com/office/drawing/2014/main" id="{97E08377-1EDD-4808-B503-B41D49F42CD2}"/>
                </a:ext>
              </a:extLst>
            </p:cNvPr>
            <p:cNvCxnSpPr>
              <a:stCxn id="12" idx="5"/>
              <a:endCxn id="19" idx="1"/>
            </p:cNvCxnSpPr>
            <p:nvPr/>
          </p:nvCxnSpPr>
          <p:spPr>
            <a:xfrm>
              <a:off x="748222" y="3886526"/>
              <a:ext cx="415254" cy="1856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98">
              <a:extLst>
                <a:ext uri="{FF2B5EF4-FFF2-40B4-BE49-F238E27FC236}">
                  <a16:creationId xmlns:a16="http://schemas.microsoft.com/office/drawing/2014/main" id="{71039FC9-C9D9-4EA2-9B0C-08713A4E640C}"/>
                </a:ext>
              </a:extLst>
            </p:cNvPr>
            <p:cNvSpPr txBox="1"/>
            <p:nvPr/>
          </p:nvSpPr>
          <p:spPr>
            <a:xfrm rot="1374045">
              <a:off x="813011" y="3971525"/>
              <a:ext cx="249284" cy="1250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loop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45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50">
            <a:extLst>
              <a:ext uri="{FF2B5EF4-FFF2-40B4-BE49-F238E27FC236}">
                <a16:creationId xmlns:a16="http://schemas.microsoft.com/office/drawing/2014/main" id="{ACC285C3-7BFF-4D16-A5AC-A04C3D8005DC}"/>
              </a:ext>
            </a:extLst>
          </p:cNvPr>
          <p:cNvSpPr/>
          <p:nvPr/>
        </p:nvSpPr>
        <p:spPr>
          <a:xfrm>
            <a:off x="6070550" y="2330995"/>
            <a:ext cx="463396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tor.for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%c0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%c10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step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tor.load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%mask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]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tor.if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%m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then {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%x 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tor.addi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    %y 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tor.subi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fx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</a:t>
            </a:r>
            <a:r>
              <a:rPr lang="en-US" altLang="zh-CN" sz="1600" dirty="0" err="1">
                <a:solidFill>
                  <a:srgbClr val="D73A49">
                    <a:alpha val="25000"/>
                  </a:srgbClr>
                </a:solidFill>
                <a:latin typeface="Consolas" panose="020B0609020204030204" pitchFamily="49" charset="0"/>
              </a:rPr>
              <a:t>call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@f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%x</a:t>
            </a:r>
            <a:r>
              <a:rPr lang="en-US" altLang="zh-CN" sz="1600" dirty="0">
                <a:solidFill>
                  <a:schemeClr val="tx1">
                    <a:alpha val="25000"/>
                  </a:schemeClr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 %y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3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tor.yield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fx</a:t>
            </a:r>
            <a:endParaRPr lang="en-US" altLang="zh-CN" sz="1600" dirty="0">
              <a:solidFill>
                <a:srgbClr val="24292E">
                  <a:alpha val="25000"/>
                </a:srgbClr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} else {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%ii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tor.muli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4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tor.yield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%ii</a:t>
            </a:r>
            <a:endParaRPr lang="en-US" altLang="zh-CN" sz="1600" dirty="0">
              <a:solidFill>
                <a:srgbClr val="24292E">
                  <a:alpha val="25000"/>
                </a:srgbClr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}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5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tor.store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]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5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6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}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7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E916B36-1A27-43B6-A66F-DFF357A8C4A4}"/>
              </a:ext>
            </a:extLst>
          </p:cNvPr>
          <p:cNvGrpSpPr>
            <a:grpSpLocks noChangeAspect="1"/>
          </p:cNvGrpSpPr>
          <p:nvPr/>
        </p:nvGrpSpPr>
        <p:grpSpPr>
          <a:xfrm>
            <a:off x="1847528" y="3047958"/>
            <a:ext cx="3240000" cy="1332050"/>
            <a:chOff x="528528" y="3383235"/>
            <a:chExt cx="2210180" cy="908661"/>
          </a:xfrm>
        </p:grpSpPr>
        <p:grpSp>
          <p:nvGrpSpPr>
            <p:cNvPr id="37" name="Group 10">
              <a:extLst>
                <a:ext uri="{FF2B5EF4-FFF2-40B4-BE49-F238E27FC236}">
                  <a16:creationId xmlns:a16="http://schemas.microsoft.com/office/drawing/2014/main" id="{98458AA0-1AC4-4A1A-9CC5-1D159DC2CCBF}"/>
                </a:ext>
              </a:extLst>
            </p:cNvPr>
            <p:cNvGrpSpPr/>
            <p:nvPr/>
          </p:nvGrpSpPr>
          <p:grpSpPr>
            <a:xfrm>
              <a:off x="528528" y="3383235"/>
              <a:ext cx="2210180" cy="908661"/>
              <a:chOff x="1188719" y="4299203"/>
              <a:chExt cx="2210180" cy="908661"/>
            </a:xfrm>
          </p:grpSpPr>
          <p:sp>
            <p:nvSpPr>
              <p:cNvPr id="40" name="Oval 73">
                <a:extLst>
                  <a:ext uri="{FF2B5EF4-FFF2-40B4-BE49-F238E27FC236}">
                    <a16:creationId xmlns:a16="http://schemas.microsoft.com/office/drawing/2014/main" id="{FAEC4CF0-CD1D-4FF8-B031-B3934CF6FEDA}"/>
                  </a:ext>
                </a:extLst>
              </p:cNvPr>
              <p:cNvSpPr/>
              <p:nvPr/>
            </p:nvSpPr>
            <p:spPr>
              <a:xfrm>
                <a:off x="1188719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1" name="Oval 74">
                <a:extLst>
                  <a:ext uri="{FF2B5EF4-FFF2-40B4-BE49-F238E27FC236}">
                    <a16:creationId xmlns:a16="http://schemas.microsoft.com/office/drawing/2014/main" id="{0BAF56FC-2896-4A88-94D4-93C7EDB218B1}"/>
                  </a:ext>
                </a:extLst>
              </p:cNvPr>
              <p:cNvSpPr/>
              <p:nvPr/>
            </p:nvSpPr>
            <p:spPr>
              <a:xfrm>
                <a:off x="1608393" y="458280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2" name="Oval 75">
                <a:extLst>
                  <a:ext uri="{FF2B5EF4-FFF2-40B4-BE49-F238E27FC236}">
                    <a16:creationId xmlns:a16="http://schemas.microsoft.com/office/drawing/2014/main" id="{ECF3B0A4-E19B-4F1E-8B1F-53B02DDCC922}"/>
                  </a:ext>
                </a:extLst>
              </p:cNvPr>
              <p:cNvSpPr/>
              <p:nvPr/>
            </p:nvSpPr>
            <p:spPr>
              <a:xfrm>
                <a:off x="1980653" y="4331304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3" name="Oval 76">
                <a:extLst>
                  <a:ext uri="{FF2B5EF4-FFF2-40B4-BE49-F238E27FC236}">
                    <a16:creationId xmlns:a16="http://schemas.microsoft.com/office/drawing/2014/main" id="{6DC5673A-DA9D-4F89-B4D8-7732F70FD548}"/>
                  </a:ext>
                </a:extLst>
              </p:cNvPr>
              <p:cNvSpPr/>
              <p:nvPr/>
            </p:nvSpPr>
            <p:spPr>
              <a:xfrm>
                <a:off x="2192700" y="4582799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4" name="Oval 77">
                <a:extLst>
                  <a:ext uri="{FF2B5EF4-FFF2-40B4-BE49-F238E27FC236}">
                    <a16:creationId xmlns:a16="http://schemas.microsoft.com/office/drawing/2014/main" id="{66A39522-5281-4CB7-8E20-F62E8C649795}"/>
                  </a:ext>
                </a:extLst>
              </p:cNvPr>
              <p:cNvSpPr/>
              <p:nvPr/>
            </p:nvSpPr>
            <p:spPr>
              <a:xfrm>
                <a:off x="2428511" y="4331303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5" name="Oval 78">
                <a:extLst>
                  <a:ext uri="{FF2B5EF4-FFF2-40B4-BE49-F238E27FC236}">
                    <a16:creationId xmlns:a16="http://schemas.microsoft.com/office/drawing/2014/main" id="{FB5BA934-5034-457C-98B0-38C311703960}"/>
                  </a:ext>
                </a:extLst>
              </p:cNvPr>
              <p:cNvSpPr/>
              <p:nvPr/>
            </p:nvSpPr>
            <p:spPr>
              <a:xfrm>
                <a:off x="2745492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46" name="Oval 79">
                <a:extLst>
                  <a:ext uri="{FF2B5EF4-FFF2-40B4-BE49-F238E27FC236}">
                    <a16:creationId xmlns:a16="http://schemas.microsoft.com/office/drawing/2014/main" id="{C6999CBF-510E-4596-A484-789E7C6D4D8E}"/>
                  </a:ext>
                </a:extLst>
              </p:cNvPr>
              <p:cNvSpPr/>
              <p:nvPr/>
            </p:nvSpPr>
            <p:spPr>
              <a:xfrm>
                <a:off x="3141512" y="458264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7" name="Oval 80">
                <a:extLst>
                  <a:ext uri="{FF2B5EF4-FFF2-40B4-BE49-F238E27FC236}">
                    <a16:creationId xmlns:a16="http://schemas.microsoft.com/office/drawing/2014/main" id="{2CA4B3E7-BC8E-4C60-890A-0C4B75FAD933}"/>
                  </a:ext>
                </a:extLst>
              </p:cNvPr>
              <p:cNvSpPr/>
              <p:nvPr/>
            </p:nvSpPr>
            <p:spPr>
              <a:xfrm>
                <a:off x="1785974" y="4950477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48" name="Straight Arrow Connector 81">
                <a:extLst>
                  <a:ext uri="{FF2B5EF4-FFF2-40B4-BE49-F238E27FC236}">
                    <a16:creationId xmlns:a16="http://schemas.microsoft.com/office/drawing/2014/main" id="{55802D0F-247B-49BE-B185-A1A0B2E47F01}"/>
                  </a:ext>
                </a:extLst>
              </p:cNvPr>
              <p:cNvCxnSpPr>
                <a:cxnSpLocks/>
                <a:stCxn id="40" idx="6"/>
                <a:endCxn id="41" idx="2"/>
              </p:cNvCxnSpPr>
              <p:nvPr/>
            </p:nvCxnSpPr>
            <p:spPr>
              <a:xfrm>
                <a:off x="1446106" y="4711494"/>
                <a:ext cx="162287" cy="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82">
                <a:extLst>
                  <a:ext uri="{FF2B5EF4-FFF2-40B4-BE49-F238E27FC236}">
                    <a16:creationId xmlns:a16="http://schemas.microsoft.com/office/drawing/2014/main" id="{06D4874E-7B24-4270-BD4E-889724B32BC2}"/>
                  </a:ext>
                </a:extLst>
              </p:cNvPr>
              <p:cNvCxnSpPr>
                <a:cxnSpLocks/>
                <a:stCxn id="41" idx="7"/>
                <a:endCxn id="42" idx="2"/>
              </p:cNvCxnSpPr>
              <p:nvPr/>
            </p:nvCxnSpPr>
            <p:spPr>
              <a:xfrm flipV="1">
                <a:off x="1828087" y="4459998"/>
                <a:ext cx="152566" cy="160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83">
                <a:extLst>
                  <a:ext uri="{FF2B5EF4-FFF2-40B4-BE49-F238E27FC236}">
                    <a16:creationId xmlns:a16="http://schemas.microsoft.com/office/drawing/2014/main" id="{7EA109E6-EBF2-4A8A-8408-D028E739E604}"/>
                  </a:ext>
                </a:extLst>
              </p:cNvPr>
              <p:cNvCxnSpPr>
                <a:cxnSpLocks/>
                <a:stCxn id="41" idx="6"/>
                <a:endCxn id="43" idx="2"/>
              </p:cNvCxnSpPr>
              <p:nvPr/>
            </p:nvCxnSpPr>
            <p:spPr>
              <a:xfrm flipV="1">
                <a:off x="1865780" y="4711493"/>
                <a:ext cx="326920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84">
                <a:extLst>
                  <a:ext uri="{FF2B5EF4-FFF2-40B4-BE49-F238E27FC236}">
                    <a16:creationId xmlns:a16="http://schemas.microsoft.com/office/drawing/2014/main" id="{5AB0FE43-31A7-4862-92E1-8B598B954F1C}"/>
                  </a:ext>
                </a:extLst>
              </p:cNvPr>
              <p:cNvCxnSpPr>
                <a:cxnSpLocks/>
                <a:stCxn id="42" idx="6"/>
                <a:endCxn id="44" idx="2"/>
              </p:cNvCxnSpPr>
              <p:nvPr/>
            </p:nvCxnSpPr>
            <p:spPr>
              <a:xfrm flipV="1">
                <a:off x="2238040" y="4459997"/>
                <a:ext cx="190471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85">
                <a:extLst>
                  <a:ext uri="{FF2B5EF4-FFF2-40B4-BE49-F238E27FC236}">
                    <a16:creationId xmlns:a16="http://schemas.microsoft.com/office/drawing/2014/main" id="{EAE21417-5698-4FE9-AC15-22764CDED641}"/>
                  </a:ext>
                </a:extLst>
              </p:cNvPr>
              <p:cNvCxnSpPr>
                <a:cxnSpLocks/>
                <a:stCxn id="43" idx="6"/>
                <a:endCxn id="45" idx="2"/>
              </p:cNvCxnSpPr>
              <p:nvPr/>
            </p:nvCxnSpPr>
            <p:spPr>
              <a:xfrm>
                <a:off x="2450087" y="4711493"/>
                <a:ext cx="295405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86">
                <a:extLst>
                  <a:ext uri="{FF2B5EF4-FFF2-40B4-BE49-F238E27FC236}">
                    <a16:creationId xmlns:a16="http://schemas.microsoft.com/office/drawing/2014/main" id="{B7947DE0-04C7-4FF1-AC6F-C1D786106FCB}"/>
                  </a:ext>
                </a:extLst>
              </p:cNvPr>
              <p:cNvCxnSpPr>
                <a:cxnSpLocks/>
                <a:stCxn id="44" idx="6"/>
                <a:endCxn id="45" idx="1"/>
              </p:cNvCxnSpPr>
              <p:nvPr/>
            </p:nvCxnSpPr>
            <p:spPr>
              <a:xfrm>
                <a:off x="2685898" y="4459997"/>
                <a:ext cx="97287" cy="160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87">
                <a:extLst>
                  <a:ext uri="{FF2B5EF4-FFF2-40B4-BE49-F238E27FC236}">
                    <a16:creationId xmlns:a16="http://schemas.microsoft.com/office/drawing/2014/main" id="{EA0BB893-4AE8-46D3-8ABF-CC3E84B7F2F8}"/>
                  </a:ext>
                </a:extLst>
              </p:cNvPr>
              <p:cNvCxnSpPr>
                <a:cxnSpLocks/>
                <a:stCxn id="45" idx="6"/>
                <a:endCxn id="46" idx="2"/>
              </p:cNvCxnSpPr>
              <p:nvPr/>
            </p:nvCxnSpPr>
            <p:spPr>
              <a:xfrm flipV="1">
                <a:off x="3002879" y="4711335"/>
                <a:ext cx="138633" cy="1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or: Elbow 88">
                <a:extLst>
                  <a:ext uri="{FF2B5EF4-FFF2-40B4-BE49-F238E27FC236}">
                    <a16:creationId xmlns:a16="http://schemas.microsoft.com/office/drawing/2014/main" id="{B780E496-B28C-470F-AC1F-5F1669A6CEA8}"/>
                  </a:ext>
                </a:extLst>
              </p:cNvPr>
              <p:cNvCxnSpPr>
                <a:cxnSpLocks/>
                <a:stCxn id="46" idx="0"/>
                <a:endCxn id="40" idx="0"/>
              </p:cNvCxnSpPr>
              <p:nvPr/>
            </p:nvCxnSpPr>
            <p:spPr>
              <a:xfrm rot="16200000" flipH="1" flipV="1">
                <a:off x="2293730" y="3606323"/>
                <a:ext cx="159" cy="1952793"/>
              </a:xfrm>
              <a:prstGeom prst="bentConnector3">
                <a:avLst>
                  <a:gd name="adj1" fmla="val -190633333"/>
                </a:avLst>
              </a:prstGeom>
              <a:ln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TextBox 90">
                <a:extLst>
                  <a:ext uri="{FF2B5EF4-FFF2-40B4-BE49-F238E27FC236}">
                    <a16:creationId xmlns:a16="http://schemas.microsoft.com/office/drawing/2014/main" id="{526F2502-FCB0-405C-AAEC-969A8776B009}"/>
                  </a:ext>
                </a:extLst>
              </p:cNvPr>
              <p:cNvSpPr txBox="1"/>
              <p:nvPr/>
            </p:nvSpPr>
            <p:spPr>
              <a:xfrm>
                <a:off x="1464569" y="4583266"/>
                <a:ext cx="74507" cy="136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57" name="TextBox 91">
                <a:extLst>
                  <a:ext uri="{FF2B5EF4-FFF2-40B4-BE49-F238E27FC236}">
                    <a16:creationId xmlns:a16="http://schemas.microsoft.com/office/drawing/2014/main" id="{B1D7648E-4572-4AEA-9539-926F52C519C1}"/>
                  </a:ext>
                </a:extLst>
              </p:cNvPr>
              <p:cNvSpPr txBox="1"/>
              <p:nvPr/>
            </p:nvSpPr>
            <p:spPr>
              <a:xfrm>
                <a:off x="1814706" y="4437627"/>
                <a:ext cx="74507" cy="136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58" name="TextBox 92">
                <a:extLst>
                  <a:ext uri="{FF2B5EF4-FFF2-40B4-BE49-F238E27FC236}">
                    <a16:creationId xmlns:a16="http://schemas.microsoft.com/office/drawing/2014/main" id="{FBEAF079-D4EB-4056-BCF5-0053881DE8EC}"/>
                  </a:ext>
                </a:extLst>
              </p:cNvPr>
              <p:cNvSpPr txBox="1"/>
              <p:nvPr/>
            </p:nvSpPr>
            <p:spPr>
              <a:xfrm>
                <a:off x="1968854" y="4583266"/>
                <a:ext cx="74507" cy="136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2</a:t>
                </a:r>
              </a:p>
            </p:txBody>
          </p:sp>
          <p:sp>
            <p:nvSpPr>
              <p:cNvPr id="59" name="TextBox 93">
                <a:extLst>
                  <a:ext uri="{FF2B5EF4-FFF2-40B4-BE49-F238E27FC236}">
                    <a16:creationId xmlns:a16="http://schemas.microsoft.com/office/drawing/2014/main" id="{0B1FE7D4-EF3C-4C06-B69A-585706DBFA52}"/>
                  </a:ext>
                </a:extLst>
              </p:cNvPr>
              <p:cNvSpPr txBox="1"/>
              <p:nvPr/>
            </p:nvSpPr>
            <p:spPr>
              <a:xfrm>
                <a:off x="2247951" y="4299203"/>
                <a:ext cx="170648" cy="136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@f</a:t>
                </a:r>
              </a:p>
            </p:txBody>
          </p:sp>
          <p:sp>
            <p:nvSpPr>
              <p:cNvPr id="60" name="TextBox 94">
                <a:extLst>
                  <a:ext uri="{FF2B5EF4-FFF2-40B4-BE49-F238E27FC236}">
                    <a16:creationId xmlns:a16="http://schemas.microsoft.com/office/drawing/2014/main" id="{F5886438-1509-4E27-A93C-61696B006293}"/>
                  </a:ext>
                </a:extLst>
              </p:cNvPr>
              <p:cNvSpPr txBox="1"/>
              <p:nvPr/>
            </p:nvSpPr>
            <p:spPr>
              <a:xfrm>
                <a:off x="2740355" y="4406182"/>
                <a:ext cx="71916" cy="136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if</a:t>
                </a:r>
              </a:p>
            </p:txBody>
          </p:sp>
          <p:sp>
            <p:nvSpPr>
              <p:cNvPr id="61" name="TextBox 95">
                <a:extLst>
                  <a:ext uri="{FF2B5EF4-FFF2-40B4-BE49-F238E27FC236}">
                    <a16:creationId xmlns:a16="http://schemas.microsoft.com/office/drawing/2014/main" id="{5C97550E-9B80-4ADB-AC8A-A586C6653359}"/>
                  </a:ext>
                </a:extLst>
              </p:cNvPr>
              <p:cNvSpPr txBox="1"/>
              <p:nvPr/>
            </p:nvSpPr>
            <p:spPr>
              <a:xfrm>
                <a:off x="2547265" y="4581863"/>
                <a:ext cx="71916" cy="136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if</a:t>
                </a:r>
              </a:p>
            </p:txBody>
          </p:sp>
          <p:sp>
            <p:nvSpPr>
              <p:cNvPr id="62" name="TextBox 96">
                <a:extLst>
                  <a:ext uri="{FF2B5EF4-FFF2-40B4-BE49-F238E27FC236}">
                    <a16:creationId xmlns:a16="http://schemas.microsoft.com/office/drawing/2014/main" id="{BF346D84-116F-4A2E-8B21-929949C15EA7}"/>
                  </a:ext>
                </a:extLst>
              </p:cNvPr>
              <p:cNvSpPr txBox="1"/>
              <p:nvPr/>
            </p:nvSpPr>
            <p:spPr>
              <a:xfrm>
                <a:off x="3012583" y="4585463"/>
                <a:ext cx="74507" cy="136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</p:grpSp>
        <p:cxnSp>
          <p:nvCxnSpPr>
            <p:cNvPr id="38" name="Straight Arrow Connector 14">
              <a:extLst>
                <a:ext uri="{FF2B5EF4-FFF2-40B4-BE49-F238E27FC236}">
                  <a16:creationId xmlns:a16="http://schemas.microsoft.com/office/drawing/2014/main" id="{F3EE3535-6B7A-44A6-A899-0E3D9CC208A0}"/>
                </a:ext>
              </a:extLst>
            </p:cNvPr>
            <p:cNvCxnSpPr>
              <a:cxnSpLocks/>
              <a:stCxn id="40" idx="5"/>
              <a:endCxn id="47" idx="1"/>
            </p:cNvCxnSpPr>
            <p:nvPr/>
          </p:nvCxnSpPr>
          <p:spPr>
            <a:xfrm>
              <a:off x="748222" y="3886526"/>
              <a:ext cx="415254" cy="1856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98">
              <a:extLst>
                <a:ext uri="{FF2B5EF4-FFF2-40B4-BE49-F238E27FC236}">
                  <a16:creationId xmlns:a16="http://schemas.microsoft.com/office/drawing/2014/main" id="{AB2E240B-211D-4A70-B851-0AA3F06A2454}"/>
                </a:ext>
              </a:extLst>
            </p:cNvPr>
            <p:cNvSpPr txBox="1"/>
            <p:nvPr/>
          </p:nvSpPr>
          <p:spPr>
            <a:xfrm rot="1374045">
              <a:off x="813011" y="3965839"/>
              <a:ext cx="249284" cy="1364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loop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05083904-FF79-4089-BA62-49FB77407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Functional operations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732FB2-B547-4ACC-96EF-1634B5BAE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Algorithmic specification with high-level information</a:t>
            </a:r>
          </a:p>
          <a:p>
            <a:pPr lvl="1"/>
            <a:r>
              <a:rPr lang="en-US" altLang="zh-CN" dirty="0"/>
              <a:t>Bind each operation to the element of the time graph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08717A-078D-4781-A54C-B71EC3CF5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5E91D2-F5C0-4CDC-BD48-4A5327B6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8E2BA41-27DD-4AD0-8AD2-65DA201F2D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345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A: Download the docker image</a:t>
            </a:r>
          </a:p>
          <a:p>
            <a:pPr lvl="1"/>
            <a:r>
              <a:rPr lang="en-US" sz="2400" dirty="0"/>
              <a:t>Please follow the handout or our website</a:t>
            </a:r>
          </a:p>
          <a:p>
            <a:pPr lvl="1"/>
            <a:r>
              <a:rPr lang="en-US" sz="2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https://ericlyun.me/tutorial-aspdac2025</a:t>
            </a:r>
            <a:endParaRPr lang="en-US" sz="2400" dirty="0"/>
          </a:p>
          <a:p>
            <a:pPr lvl="1"/>
            <a:endParaRPr lang="en-US" sz="2400" dirty="0"/>
          </a:p>
          <a:p>
            <a:pPr lvl="0"/>
            <a:r>
              <a:rPr lang="en-US" sz="2800" dirty="0"/>
              <a:t>B: Login our server</a:t>
            </a:r>
          </a:p>
          <a:p>
            <a:pPr lvl="1"/>
            <a:r>
              <a:rPr lang="en-US" sz="2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https://ahs.ericlyun.me</a:t>
            </a:r>
            <a:endParaRPr lang="en-US" sz="2400" dirty="0"/>
          </a:p>
          <a:p>
            <a:pPr lvl="1"/>
            <a:r>
              <a:rPr lang="en-US" sz="2400" dirty="0"/>
              <a:t>User: ahs-aspdac25</a:t>
            </a:r>
          </a:p>
          <a:p>
            <a:pPr lvl="1"/>
            <a:r>
              <a:rPr lang="en-US" sz="2400" dirty="0"/>
              <a:t>Pass: </a:t>
            </a:r>
            <a:r>
              <a:rPr lang="en-US" sz="2400" dirty="0" err="1"/>
              <a:t>AgileChipDesign</a:t>
            </a:r>
            <a:endParaRPr lang="en-US" sz="2400" dirty="0"/>
          </a:p>
          <a:p>
            <a:pPr lvl="1"/>
            <a:r>
              <a:rPr lang="en-US" sz="2400" dirty="0"/>
              <a:t>Enter your name and </a:t>
            </a:r>
            <a:r>
              <a:rPr lang="en-US" sz="2400" dirty="0" err="1"/>
              <a:t>ssh</a:t>
            </a:r>
            <a:r>
              <a:rPr lang="en-US" sz="2400" dirty="0"/>
              <a:t> key</a:t>
            </a:r>
          </a:p>
          <a:p>
            <a:pPr lvl="1"/>
            <a:r>
              <a:rPr lang="en-US" sz="2400" dirty="0"/>
              <a:t>Follow the output to connect</a:t>
            </a:r>
          </a:p>
        </p:txBody>
      </p:sp>
      <p:pic>
        <p:nvPicPr>
          <p:cNvPr id="4" name="Picture 3" descr="/home/keke/Pictures/Screenshots/Screenshot_20250117_125354.pngScreenshot_20250117_12535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220970" y="2305368"/>
            <a:ext cx="3653790" cy="385889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6628765" y="5333365"/>
            <a:ext cx="864235" cy="43307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shot_20250117_1245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050" y="730885"/>
            <a:ext cx="3297555" cy="5578475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8919845" y="1515745"/>
            <a:ext cx="2515870" cy="1816735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9061450" y="5156835"/>
            <a:ext cx="1336040" cy="46355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8919845" y="3332480"/>
            <a:ext cx="2515235" cy="32512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79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0">
            <a:extLst>
              <a:ext uri="{FF2B5EF4-FFF2-40B4-BE49-F238E27FC236}">
                <a16:creationId xmlns:a16="http://schemas.microsoft.com/office/drawing/2014/main" id="{7A56066E-62C8-49DD-AD31-59EB6A20D5F5}"/>
              </a:ext>
            </a:extLst>
          </p:cNvPr>
          <p:cNvSpPr/>
          <p:nvPr/>
        </p:nvSpPr>
        <p:spPr>
          <a:xfrm>
            <a:off x="6072056" y="2331028"/>
            <a:ext cx="47764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tor.for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%c0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%c10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step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%m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tor.load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%mask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]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tor.if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then {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%x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tor.addi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   %y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tor.subi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%c1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fx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</a:t>
            </a:r>
            <a:r>
              <a:rPr lang="en-US" altLang="zh-CN" sz="1600" dirty="0" err="1">
                <a:solidFill>
                  <a:srgbClr val="D73A49"/>
                </a:solidFill>
                <a:latin typeface="Consolas" panose="020B0609020204030204" pitchFamily="49" charset="0"/>
              </a:rPr>
              <a:t>call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@f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%x</a:t>
            </a:r>
            <a:r>
              <a:rPr lang="en-US" altLang="zh-CN" sz="1600" dirty="0">
                <a:latin typeface="Consolas" panose="020B0609020204030204" pitchFamily="49" charset="0"/>
              </a:rPr>
              <a:t>,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%y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tor.yield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fx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} else {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%ii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tor.muli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tor.yield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%ii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  }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  </a:t>
            </a:r>
            <a:r>
              <a:rPr lang="en-US" altLang="zh-CN" sz="1600" dirty="0" err="1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tor.store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%A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600" dirty="0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>
                    <a:alpha val="25000"/>
                  </a:srgbClr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]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5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6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} on (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>
                    <a:alpha val="25000"/>
                  </a:srgbClr>
                </a:solidFill>
                <a:latin typeface="Consolas" panose="020B0609020204030204" pitchFamily="49" charset="0"/>
              </a:rPr>
              <a:t>7</a:t>
            </a:r>
            <a:r>
              <a:rPr lang="en-US" altLang="zh-CN" sz="1600" dirty="0">
                <a:solidFill>
                  <a:srgbClr val="24292E">
                    <a:alpha val="25000"/>
                  </a:srgbClr>
                </a:solidFill>
                <a:latin typeface="Consolas" panose="020B0609020204030204" pitchFamily="49" charset="0"/>
              </a:rPr>
              <a:t>)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72114F1-6491-4BBF-8B55-69993828C922}"/>
              </a:ext>
            </a:extLst>
          </p:cNvPr>
          <p:cNvGrpSpPr>
            <a:grpSpLocks noChangeAspect="1"/>
          </p:cNvGrpSpPr>
          <p:nvPr/>
        </p:nvGrpSpPr>
        <p:grpSpPr>
          <a:xfrm>
            <a:off x="1844558" y="3055653"/>
            <a:ext cx="3240000" cy="1323713"/>
            <a:chOff x="528528" y="3388920"/>
            <a:chExt cx="2210180" cy="902976"/>
          </a:xfrm>
        </p:grpSpPr>
        <p:grpSp>
          <p:nvGrpSpPr>
            <p:cNvPr id="65" name="Group 10">
              <a:extLst>
                <a:ext uri="{FF2B5EF4-FFF2-40B4-BE49-F238E27FC236}">
                  <a16:creationId xmlns:a16="http://schemas.microsoft.com/office/drawing/2014/main" id="{D684A406-A591-4ACA-82ED-83AFE3D28750}"/>
                </a:ext>
              </a:extLst>
            </p:cNvPr>
            <p:cNvGrpSpPr/>
            <p:nvPr/>
          </p:nvGrpSpPr>
          <p:grpSpPr>
            <a:xfrm>
              <a:off x="528528" y="3388920"/>
              <a:ext cx="2210180" cy="902976"/>
              <a:chOff x="1188719" y="4304888"/>
              <a:chExt cx="2210180" cy="902976"/>
            </a:xfrm>
          </p:grpSpPr>
          <p:sp>
            <p:nvSpPr>
              <p:cNvPr id="68" name="Oval 73">
                <a:extLst>
                  <a:ext uri="{FF2B5EF4-FFF2-40B4-BE49-F238E27FC236}">
                    <a16:creationId xmlns:a16="http://schemas.microsoft.com/office/drawing/2014/main" id="{115FB001-049A-4EC0-9BB2-BFC1D87C27F8}"/>
                  </a:ext>
                </a:extLst>
              </p:cNvPr>
              <p:cNvSpPr/>
              <p:nvPr/>
            </p:nvSpPr>
            <p:spPr>
              <a:xfrm>
                <a:off x="1188719" y="4582800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9" name="Oval 74">
                <a:extLst>
                  <a:ext uri="{FF2B5EF4-FFF2-40B4-BE49-F238E27FC236}">
                    <a16:creationId xmlns:a16="http://schemas.microsoft.com/office/drawing/2014/main" id="{94A1AFAC-9A37-4E61-A78E-6230A3E49F12}"/>
                  </a:ext>
                </a:extLst>
              </p:cNvPr>
              <p:cNvSpPr/>
              <p:nvPr/>
            </p:nvSpPr>
            <p:spPr>
              <a:xfrm>
                <a:off x="1608393" y="4582801"/>
                <a:ext cx="257387" cy="2573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0" name="Oval 75">
                <a:extLst>
                  <a:ext uri="{FF2B5EF4-FFF2-40B4-BE49-F238E27FC236}">
                    <a16:creationId xmlns:a16="http://schemas.microsoft.com/office/drawing/2014/main" id="{C911FB5B-55F3-4C0D-804A-36DE795802FD}"/>
                  </a:ext>
                </a:extLst>
              </p:cNvPr>
              <p:cNvSpPr/>
              <p:nvPr/>
            </p:nvSpPr>
            <p:spPr>
              <a:xfrm>
                <a:off x="1980653" y="4331304"/>
                <a:ext cx="257387" cy="2573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1" name="Oval 76">
                <a:extLst>
                  <a:ext uri="{FF2B5EF4-FFF2-40B4-BE49-F238E27FC236}">
                    <a16:creationId xmlns:a16="http://schemas.microsoft.com/office/drawing/2014/main" id="{44ABCBA5-BC9B-4C22-BC41-6E3F14210A84}"/>
                  </a:ext>
                </a:extLst>
              </p:cNvPr>
              <p:cNvSpPr/>
              <p:nvPr/>
            </p:nvSpPr>
            <p:spPr>
              <a:xfrm>
                <a:off x="2192700" y="4582799"/>
                <a:ext cx="257387" cy="2573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2" name="Oval 77">
                <a:extLst>
                  <a:ext uri="{FF2B5EF4-FFF2-40B4-BE49-F238E27FC236}">
                    <a16:creationId xmlns:a16="http://schemas.microsoft.com/office/drawing/2014/main" id="{98AE4897-408A-42FB-AB19-1237FA671279}"/>
                  </a:ext>
                </a:extLst>
              </p:cNvPr>
              <p:cNvSpPr/>
              <p:nvPr/>
            </p:nvSpPr>
            <p:spPr>
              <a:xfrm>
                <a:off x="2428511" y="4331303"/>
                <a:ext cx="257387" cy="2573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73" name="Oval 78">
                <a:extLst>
                  <a:ext uri="{FF2B5EF4-FFF2-40B4-BE49-F238E27FC236}">
                    <a16:creationId xmlns:a16="http://schemas.microsoft.com/office/drawing/2014/main" id="{8A758399-E238-4193-B164-428775DABE62}"/>
                  </a:ext>
                </a:extLst>
              </p:cNvPr>
              <p:cNvSpPr/>
              <p:nvPr/>
            </p:nvSpPr>
            <p:spPr>
              <a:xfrm>
                <a:off x="2745492" y="4582800"/>
                <a:ext cx="257387" cy="2573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74" name="Oval 79">
                <a:extLst>
                  <a:ext uri="{FF2B5EF4-FFF2-40B4-BE49-F238E27FC236}">
                    <a16:creationId xmlns:a16="http://schemas.microsoft.com/office/drawing/2014/main" id="{5328AAD6-50A4-472E-8801-4D51D4FB8A4B}"/>
                  </a:ext>
                </a:extLst>
              </p:cNvPr>
              <p:cNvSpPr/>
              <p:nvPr/>
            </p:nvSpPr>
            <p:spPr>
              <a:xfrm>
                <a:off x="3141512" y="4582641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75" name="Oval 80">
                <a:extLst>
                  <a:ext uri="{FF2B5EF4-FFF2-40B4-BE49-F238E27FC236}">
                    <a16:creationId xmlns:a16="http://schemas.microsoft.com/office/drawing/2014/main" id="{11DB0645-0DB5-43B9-B3B8-3DE95A49F5D1}"/>
                  </a:ext>
                </a:extLst>
              </p:cNvPr>
              <p:cNvSpPr/>
              <p:nvPr/>
            </p:nvSpPr>
            <p:spPr>
              <a:xfrm>
                <a:off x="1785974" y="4950477"/>
                <a:ext cx="257387" cy="25738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76" name="Straight Arrow Connector 81">
                <a:extLst>
                  <a:ext uri="{FF2B5EF4-FFF2-40B4-BE49-F238E27FC236}">
                    <a16:creationId xmlns:a16="http://schemas.microsoft.com/office/drawing/2014/main" id="{BDAA445A-DA19-4A38-A2C5-F0B2B2DC5EC8}"/>
                  </a:ext>
                </a:extLst>
              </p:cNvPr>
              <p:cNvCxnSpPr>
                <a:stCxn id="68" idx="6"/>
                <a:endCxn id="69" idx="2"/>
              </p:cNvCxnSpPr>
              <p:nvPr/>
            </p:nvCxnSpPr>
            <p:spPr>
              <a:xfrm>
                <a:off x="1446106" y="4711494"/>
                <a:ext cx="162287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82">
                <a:extLst>
                  <a:ext uri="{FF2B5EF4-FFF2-40B4-BE49-F238E27FC236}">
                    <a16:creationId xmlns:a16="http://schemas.microsoft.com/office/drawing/2014/main" id="{A5D4A0AA-8EB0-4E23-B102-93E0763F95C1}"/>
                  </a:ext>
                </a:extLst>
              </p:cNvPr>
              <p:cNvCxnSpPr>
                <a:cxnSpLocks/>
                <a:stCxn id="69" idx="7"/>
                <a:endCxn id="70" idx="2"/>
              </p:cNvCxnSpPr>
              <p:nvPr/>
            </p:nvCxnSpPr>
            <p:spPr>
              <a:xfrm flipV="1">
                <a:off x="1828087" y="4459998"/>
                <a:ext cx="152566" cy="16049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83">
                <a:extLst>
                  <a:ext uri="{FF2B5EF4-FFF2-40B4-BE49-F238E27FC236}">
                    <a16:creationId xmlns:a16="http://schemas.microsoft.com/office/drawing/2014/main" id="{5DCABB50-A59E-406D-ABFD-3EB4B6F03A56}"/>
                  </a:ext>
                </a:extLst>
              </p:cNvPr>
              <p:cNvCxnSpPr>
                <a:stCxn id="69" idx="6"/>
                <a:endCxn id="71" idx="2"/>
              </p:cNvCxnSpPr>
              <p:nvPr/>
            </p:nvCxnSpPr>
            <p:spPr>
              <a:xfrm flipV="1">
                <a:off x="1865780" y="4711493"/>
                <a:ext cx="326920" cy="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84">
                <a:extLst>
                  <a:ext uri="{FF2B5EF4-FFF2-40B4-BE49-F238E27FC236}">
                    <a16:creationId xmlns:a16="http://schemas.microsoft.com/office/drawing/2014/main" id="{4C9CB6F7-7ED1-4D2C-99F2-F41EE59EDAF6}"/>
                  </a:ext>
                </a:extLst>
              </p:cNvPr>
              <p:cNvCxnSpPr>
                <a:stCxn id="70" idx="6"/>
                <a:endCxn id="72" idx="2"/>
              </p:cNvCxnSpPr>
              <p:nvPr/>
            </p:nvCxnSpPr>
            <p:spPr>
              <a:xfrm flipV="1">
                <a:off x="2238040" y="4459997"/>
                <a:ext cx="190471" cy="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85">
                <a:extLst>
                  <a:ext uri="{FF2B5EF4-FFF2-40B4-BE49-F238E27FC236}">
                    <a16:creationId xmlns:a16="http://schemas.microsoft.com/office/drawing/2014/main" id="{2F2578D6-A381-47AC-8250-6BC937A38480}"/>
                  </a:ext>
                </a:extLst>
              </p:cNvPr>
              <p:cNvCxnSpPr>
                <a:stCxn id="71" idx="6"/>
                <a:endCxn id="73" idx="2"/>
              </p:cNvCxnSpPr>
              <p:nvPr/>
            </p:nvCxnSpPr>
            <p:spPr>
              <a:xfrm>
                <a:off x="2450087" y="4711493"/>
                <a:ext cx="295405" cy="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6">
                <a:extLst>
                  <a:ext uri="{FF2B5EF4-FFF2-40B4-BE49-F238E27FC236}">
                    <a16:creationId xmlns:a16="http://schemas.microsoft.com/office/drawing/2014/main" id="{A43A8818-48CC-4182-B573-ED395D2051AD}"/>
                  </a:ext>
                </a:extLst>
              </p:cNvPr>
              <p:cNvCxnSpPr>
                <a:stCxn id="72" idx="6"/>
                <a:endCxn id="73" idx="1"/>
              </p:cNvCxnSpPr>
              <p:nvPr/>
            </p:nvCxnSpPr>
            <p:spPr>
              <a:xfrm>
                <a:off x="2685898" y="4459997"/>
                <a:ext cx="97287" cy="16049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oli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7">
                <a:extLst>
                  <a:ext uri="{FF2B5EF4-FFF2-40B4-BE49-F238E27FC236}">
                    <a16:creationId xmlns:a16="http://schemas.microsoft.com/office/drawing/2014/main" id="{F5CC16CE-8AA4-4138-A550-AD28C8A8A2D6}"/>
                  </a:ext>
                </a:extLst>
              </p:cNvPr>
              <p:cNvCxnSpPr>
                <a:stCxn id="73" idx="6"/>
                <a:endCxn id="74" idx="2"/>
              </p:cNvCxnSpPr>
              <p:nvPr/>
            </p:nvCxnSpPr>
            <p:spPr>
              <a:xfrm flipV="1">
                <a:off x="3002879" y="4711335"/>
                <a:ext cx="138633" cy="1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or: Elbow 88">
                <a:extLst>
                  <a:ext uri="{FF2B5EF4-FFF2-40B4-BE49-F238E27FC236}">
                    <a16:creationId xmlns:a16="http://schemas.microsoft.com/office/drawing/2014/main" id="{AB05AAC3-0F6F-4EF8-B571-B486CDCDF280}"/>
                  </a:ext>
                </a:extLst>
              </p:cNvPr>
              <p:cNvCxnSpPr>
                <a:stCxn id="74" idx="0"/>
                <a:endCxn id="68" idx="0"/>
              </p:cNvCxnSpPr>
              <p:nvPr/>
            </p:nvCxnSpPr>
            <p:spPr>
              <a:xfrm rot="16200000" flipH="1" flipV="1">
                <a:off x="2293730" y="3606323"/>
                <a:ext cx="159" cy="1952793"/>
              </a:xfrm>
              <a:prstGeom prst="bentConnector3">
                <a:avLst>
                  <a:gd name="adj1" fmla="val -190633333"/>
                </a:avLst>
              </a:prstGeom>
              <a:ln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TextBox 90">
                <a:extLst>
                  <a:ext uri="{FF2B5EF4-FFF2-40B4-BE49-F238E27FC236}">
                    <a16:creationId xmlns:a16="http://schemas.microsoft.com/office/drawing/2014/main" id="{D3E9F8DC-8DC9-4F03-90D4-05AF0473E345}"/>
                  </a:ext>
                </a:extLst>
              </p:cNvPr>
              <p:cNvSpPr txBox="1"/>
              <p:nvPr/>
            </p:nvSpPr>
            <p:spPr>
              <a:xfrm>
                <a:off x="1464569" y="4588951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85" name="TextBox 91">
                <a:extLst>
                  <a:ext uri="{FF2B5EF4-FFF2-40B4-BE49-F238E27FC236}">
                    <a16:creationId xmlns:a16="http://schemas.microsoft.com/office/drawing/2014/main" id="{9E7F5EF1-E7C8-48D4-9028-616B9D6F0C05}"/>
                  </a:ext>
                </a:extLst>
              </p:cNvPr>
              <p:cNvSpPr txBox="1"/>
              <p:nvPr/>
            </p:nvSpPr>
            <p:spPr>
              <a:xfrm>
                <a:off x="1814706" y="4443313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86" name="TextBox 92">
                <a:extLst>
                  <a:ext uri="{FF2B5EF4-FFF2-40B4-BE49-F238E27FC236}">
                    <a16:creationId xmlns:a16="http://schemas.microsoft.com/office/drawing/2014/main" id="{01AF3B55-8BBA-4B82-8BB1-D6A00A29BDDA}"/>
                  </a:ext>
                </a:extLst>
              </p:cNvPr>
              <p:cNvSpPr txBox="1"/>
              <p:nvPr/>
            </p:nvSpPr>
            <p:spPr>
              <a:xfrm>
                <a:off x="1968854" y="4588951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2</a:t>
                </a:r>
              </a:p>
            </p:txBody>
          </p:sp>
          <p:sp>
            <p:nvSpPr>
              <p:cNvPr id="87" name="TextBox 93">
                <a:extLst>
                  <a:ext uri="{FF2B5EF4-FFF2-40B4-BE49-F238E27FC236}">
                    <a16:creationId xmlns:a16="http://schemas.microsoft.com/office/drawing/2014/main" id="{C7DE9B49-A557-408E-A7AF-CB8792DDDC1A}"/>
                  </a:ext>
                </a:extLst>
              </p:cNvPr>
              <p:cNvSpPr txBox="1"/>
              <p:nvPr/>
            </p:nvSpPr>
            <p:spPr>
              <a:xfrm>
                <a:off x="2247951" y="4304888"/>
                <a:ext cx="170648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@f</a:t>
                </a:r>
              </a:p>
            </p:txBody>
          </p:sp>
          <p:sp>
            <p:nvSpPr>
              <p:cNvPr id="88" name="TextBox 94">
                <a:extLst>
                  <a:ext uri="{FF2B5EF4-FFF2-40B4-BE49-F238E27FC236}">
                    <a16:creationId xmlns:a16="http://schemas.microsoft.com/office/drawing/2014/main" id="{536D9D56-7717-49DC-98CC-70C52DB57596}"/>
                  </a:ext>
                </a:extLst>
              </p:cNvPr>
              <p:cNvSpPr txBox="1"/>
              <p:nvPr/>
            </p:nvSpPr>
            <p:spPr>
              <a:xfrm>
                <a:off x="2740355" y="4411868"/>
                <a:ext cx="71916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if</a:t>
                </a:r>
              </a:p>
            </p:txBody>
          </p:sp>
          <p:sp>
            <p:nvSpPr>
              <p:cNvPr id="89" name="TextBox 95">
                <a:extLst>
                  <a:ext uri="{FF2B5EF4-FFF2-40B4-BE49-F238E27FC236}">
                    <a16:creationId xmlns:a16="http://schemas.microsoft.com/office/drawing/2014/main" id="{1DC0E1AA-4F39-47D0-8B37-723C8AE4F961}"/>
                  </a:ext>
                </a:extLst>
              </p:cNvPr>
              <p:cNvSpPr txBox="1"/>
              <p:nvPr/>
            </p:nvSpPr>
            <p:spPr>
              <a:xfrm>
                <a:off x="2547265" y="4587549"/>
                <a:ext cx="71916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if</a:t>
                </a:r>
              </a:p>
            </p:txBody>
          </p:sp>
          <p:sp>
            <p:nvSpPr>
              <p:cNvPr id="90" name="TextBox 96">
                <a:extLst>
                  <a:ext uri="{FF2B5EF4-FFF2-40B4-BE49-F238E27FC236}">
                    <a16:creationId xmlns:a16="http://schemas.microsoft.com/office/drawing/2014/main" id="{D8B5EA28-5D61-4951-8E04-609493E544E0}"/>
                  </a:ext>
                </a:extLst>
              </p:cNvPr>
              <p:cNvSpPr txBox="1"/>
              <p:nvPr/>
            </p:nvSpPr>
            <p:spPr>
              <a:xfrm>
                <a:off x="3012583" y="4591149"/>
                <a:ext cx="74507" cy="125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</p:grpSp>
        <p:cxnSp>
          <p:nvCxnSpPr>
            <p:cNvPr id="66" name="Straight Arrow Connector 14">
              <a:extLst>
                <a:ext uri="{FF2B5EF4-FFF2-40B4-BE49-F238E27FC236}">
                  <a16:creationId xmlns:a16="http://schemas.microsoft.com/office/drawing/2014/main" id="{80D0FC28-474E-479B-9655-A4B0421711F3}"/>
                </a:ext>
              </a:extLst>
            </p:cNvPr>
            <p:cNvCxnSpPr>
              <a:stCxn id="68" idx="5"/>
              <a:endCxn id="75" idx="1"/>
            </p:cNvCxnSpPr>
            <p:nvPr/>
          </p:nvCxnSpPr>
          <p:spPr>
            <a:xfrm>
              <a:off x="748222" y="3886526"/>
              <a:ext cx="415254" cy="1856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98">
              <a:extLst>
                <a:ext uri="{FF2B5EF4-FFF2-40B4-BE49-F238E27FC236}">
                  <a16:creationId xmlns:a16="http://schemas.microsoft.com/office/drawing/2014/main" id="{80E15711-FC6C-4C73-9D2E-2B2ECA030A9C}"/>
                </a:ext>
              </a:extLst>
            </p:cNvPr>
            <p:cNvSpPr txBox="1"/>
            <p:nvPr/>
          </p:nvSpPr>
          <p:spPr>
            <a:xfrm rot="1374045">
              <a:off x="813011" y="3971525"/>
              <a:ext cx="249284" cy="1250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loop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05083904-FF79-4089-BA62-49FB77407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Functional operations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732FB2-B547-4ACC-96EF-1634B5BAE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Algorithmic specification with high-level information</a:t>
            </a:r>
          </a:p>
          <a:p>
            <a:pPr lvl="1"/>
            <a:r>
              <a:rPr lang="en-US" altLang="zh-CN" dirty="0"/>
              <a:t>Bind each operation to the element of the time graph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08717A-078D-4781-A54C-B71EC3CF5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5E91D2-F5C0-4CDC-BD48-4A5327B6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8E2BA41-27DD-4AD0-8AD2-65DA201F2D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81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E36EE-47DD-4BAA-A7DD-A48C4662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Supplementary information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3FAC68-7A96-4E45-859A-16E171D2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Timing information like latency is attached to time graph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921C74-5F87-46A4-AC9F-18C40E3C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2E0372-7744-4121-B7A6-4A01B93E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BFAB5B8-489A-46E5-B6E7-6A3EEA0DDD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EFCA3AA2-31CF-4D05-98AC-7891EB62B699}"/>
              </a:ext>
            </a:extLst>
          </p:cNvPr>
          <p:cNvSpPr/>
          <p:nvPr/>
        </p:nvSpPr>
        <p:spPr>
          <a:xfrm>
            <a:off x="1271464" y="2399283"/>
            <a:ext cx="3039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tor.topo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"call"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"seq:2"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"if"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6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"for"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2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E36EE-47DD-4BAA-A7DD-A48C4662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Supplementary information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3FAC68-7A96-4E45-859A-16E171D2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Timing information like latency is attached to time graph</a:t>
            </a:r>
          </a:p>
          <a:p>
            <a:r>
              <a:rPr lang="en-US" altLang="zh-CN" dirty="0"/>
              <a:t>Three scheduling manners are supported in </a:t>
            </a:r>
            <a:r>
              <a:rPr lang="en-US" altLang="zh-CN" dirty="0" err="1"/>
              <a:t>ToR</a:t>
            </a:r>
            <a:r>
              <a:rPr lang="en-US" altLang="zh-CN" dirty="0"/>
              <a:t> IR</a:t>
            </a:r>
          </a:p>
          <a:p>
            <a:pPr lvl="1"/>
            <a:r>
              <a:rPr lang="en-US" altLang="zh-CN" dirty="0"/>
              <a:t>Static, pipeline and dynamic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921C74-5F87-46A4-AC9F-18C40E3C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2E0372-7744-4121-B7A6-4A01B93E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BFAB5B8-489A-46E5-B6E7-6A3EEA0DDD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D450307F-B2F5-4A19-A74D-408DCF265AD2}"/>
              </a:ext>
            </a:extLst>
          </p:cNvPr>
          <p:cNvSpPr/>
          <p:nvPr/>
        </p:nvSpPr>
        <p:spPr>
          <a:xfrm>
            <a:off x="1653949" y="2873429"/>
            <a:ext cx="3995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tor.topo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"call"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"seq:2"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"if"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6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"seq:1"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pipeline-for:1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6" name="Rectangle 50">
            <a:extLst>
              <a:ext uri="{FF2B5EF4-FFF2-40B4-BE49-F238E27FC236}">
                <a16:creationId xmlns:a16="http://schemas.microsoft.com/office/drawing/2014/main" id="{CE34BC72-411A-45A4-BC2C-4364434DA7B1}"/>
              </a:ext>
            </a:extLst>
          </p:cNvPr>
          <p:cNvSpPr/>
          <p:nvPr/>
        </p:nvSpPr>
        <p:spPr>
          <a:xfrm>
            <a:off x="6096000" y="5245312"/>
            <a:ext cx="5142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tor.for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{...} on (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altLang="zh-CN" sz="16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) 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</a:rPr>
              <a:t>{pipeline, II = 1}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3CBE7CE-95A8-4F33-A968-3166EFB68C05}"/>
              </a:ext>
            </a:extLst>
          </p:cNvPr>
          <p:cNvGrpSpPr>
            <a:grpSpLocks noChangeAspect="1"/>
          </p:cNvGrpSpPr>
          <p:nvPr/>
        </p:nvGrpSpPr>
        <p:grpSpPr>
          <a:xfrm>
            <a:off x="6415514" y="3140968"/>
            <a:ext cx="3600000" cy="1475000"/>
            <a:chOff x="8721591" y="1265264"/>
            <a:chExt cx="2991033" cy="122549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E840CF5-79E0-4FC9-A578-94266412FC00}"/>
                </a:ext>
              </a:extLst>
            </p:cNvPr>
            <p:cNvGrpSpPr/>
            <p:nvPr/>
          </p:nvGrpSpPr>
          <p:grpSpPr>
            <a:xfrm>
              <a:off x="8721591" y="1265264"/>
              <a:ext cx="2991033" cy="1225493"/>
              <a:chOff x="528528" y="3386346"/>
              <a:chExt cx="2210178" cy="905563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61CB6BF0-751A-4566-953D-6B55CC06B468}"/>
                  </a:ext>
                </a:extLst>
              </p:cNvPr>
              <p:cNvGrpSpPr/>
              <p:nvPr/>
            </p:nvGrpSpPr>
            <p:grpSpPr>
              <a:xfrm>
                <a:off x="528528" y="3386346"/>
                <a:ext cx="2210178" cy="905563"/>
                <a:chOff x="1188722" y="4302326"/>
                <a:chExt cx="2210185" cy="905567"/>
              </a:xfrm>
            </p:grpSpPr>
            <p:sp>
              <p:nvSpPr>
                <p:cNvPr id="13" name="Oval 73">
                  <a:extLst>
                    <a:ext uri="{FF2B5EF4-FFF2-40B4-BE49-F238E27FC236}">
                      <a16:creationId xmlns:a16="http://schemas.microsoft.com/office/drawing/2014/main" id="{29935795-D178-4969-A2C3-52D3690B2863}"/>
                    </a:ext>
                  </a:extLst>
                </p:cNvPr>
                <p:cNvSpPr/>
                <p:nvPr/>
              </p:nvSpPr>
              <p:spPr>
                <a:xfrm>
                  <a:off x="1188722" y="4582824"/>
                  <a:ext cx="257387" cy="25738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4" name="Oval 74">
                  <a:extLst>
                    <a:ext uri="{FF2B5EF4-FFF2-40B4-BE49-F238E27FC236}">
                      <a16:creationId xmlns:a16="http://schemas.microsoft.com/office/drawing/2014/main" id="{3D1016EC-5A76-4C11-8772-E09E70DA3EA7}"/>
                    </a:ext>
                  </a:extLst>
                </p:cNvPr>
                <p:cNvSpPr/>
                <p:nvPr/>
              </p:nvSpPr>
              <p:spPr>
                <a:xfrm>
                  <a:off x="1608397" y="4582825"/>
                  <a:ext cx="257387" cy="25738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5" name="Oval 75">
                  <a:extLst>
                    <a:ext uri="{FF2B5EF4-FFF2-40B4-BE49-F238E27FC236}">
                      <a16:creationId xmlns:a16="http://schemas.microsoft.com/office/drawing/2014/main" id="{4430A46E-BCE7-4EB9-89AA-1CF6D039E5ED}"/>
                    </a:ext>
                  </a:extLst>
                </p:cNvPr>
                <p:cNvSpPr/>
                <p:nvPr/>
              </p:nvSpPr>
              <p:spPr>
                <a:xfrm>
                  <a:off x="1980658" y="4331327"/>
                  <a:ext cx="257387" cy="25738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6" name="Oval 76">
                  <a:extLst>
                    <a:ext uri="{FF2B5EF4-FFF2-40B4-BE49-F238E27FC236}">
                      <a16:creationId xmlns:a16="http://schemas.microsoft.com/office/drawing/2014/main" id="{A631D590-23A8-41F9-B116-4D6FB14C26DC}"/>
                    </a:ext>
                  </a:extLst>
                </p:cNvPr>
                <p:cNvSpPr/>
                <p:nvPr/>
              </p:nvSpPr>
              <p:spPr>
                <a:xfrm>
                  <a:off x="2192705" y="4582824"/>
                  <a:ext cx="257387" cy="25738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17" name="Oval 77">
                  <a:extLst>
                    <a:ext uri="{FF2B5EF4-FFF2-40B4-BE49-F238E27FC236}">
                      <a16:creationId xmlns:a16="http://schemas.microsoft.com/office/drawing/2014/main" id="{11E45A41-9A8A-4C8E-A419-CFB9A723FCAD}"/>
                    </a:ext>
                  </a:extLst>
                </p:cNvPr>
                <p:cNvSpPr/>
                <p:nvPr/>
              </p:nvSpPr>
              <p:spPr>
                <a:xfrm>
                  <a:off x="2428516" y="4331326"/>
                  <a:ext cx="257387" cy="25738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8" name="Oval 78">
                  <a:extLst>
                    <a:ext uri="{FF2B5EF4-FFF2-40B4-BE49-F238E27FC236}">
                      <a16:creationId xmlns:a16="http://schemas.microsoft.com/office/drawing/2014/main" id="{A47145EC-9340-412D-8C45-FC07028F3A53}"/>
                    </a:ext>
                  </a:extLst>
                </p:cNvPr>
                <p:cNvSpPr/>
                <p:nvPr/>
              </p:nvSpPr>
              <p:spPr>
                <a:xfrm>
                  <a:off x="2745498" y="4582824"/>
                  <a:ext cx="257387" cy="25738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19" name="Oval 79">
                  <a:extLst>
                    <a:ext uri="{FF2B5EF4-FFF2-40B4-BE49-F238E27FC236}">
                      <a16:creationId xmlns:a16="http://schemas.microsoft.com/office/drawing/2014/main" id="{1CC2B2BD-F2F7-42F5-825F-0FF89118C8E6}"/>
                    </a:ext>
                  </a:extLst>
                </p:cNvPr>
                <p:cNvSpPr/>
                <p:nvPr/>
              </p:nvSpPr>
              <p:spPr>
                <a:xfrm>
                  <a:off x="3141520" y="4582665"/>
                  <a:ext cx="257387" cy="25738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20" name="Oval 80">
                  <a:extLst>
                    <a:ext uri="{FF2B5EF4-FFF2-40B4-BE49-F238E27FC236}">
                      <a16:creationId xmlns:a16="http://schemas.microsoft.com/office/drawing/2014/main" id="{9933E9FF-3C13-4657-9EEC-8414CEF8F302}"/>
                    </a:ext>
                  </a:extLst>
                </p:cNvPr>
                <p:cNvSpPr/>
                <p:nvPr/>
              </p:nvSpPr>
              <p:spPr>
                <a:xfrm>
                  <a:off x="1785978" y="4950505"/>
                  <a:ext cx="257387" cy="25738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cxnSp>
              <p:nvCxnSpPr>
                <p:cNvPr id="21" name="Straight Arrow Connector 81">
                  <a:extLst>
                    <a:ext uri="{FF2B5EF4-FFF2-40B4-BE49-F238E27FC236}">
                      <a16:creationId xmlns:a16="http://schemas.microsoft.com/office/drawing/2014/main" id="{44DA4769-97AF-4AA8-83BE-37F7BF627C2D}"/>
                    </a:ext>
                  </a:extLst>
                </p:cNvPr>
                <p:cNvCxnSpPr>
                  <a:stCxn id="13" idx="6"/>
                  <a:endCxn id="14" idx="2"/>
                </p:cNvCxnSpPr>
                <p:nvPr/>
              </p:nvCxnSpPr>
              <p:spPr>
                <a:xfrm>
                  <a:off x="1446109" y="4711520"/>
                  <a:ext cx="162288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82">
                  <a:extLst>
                    <a:ext uri="{FF2B5EF4-FFF2-40B4-BE49-F238E27FC236}">
                      <a16:creationId xmlns:a16="http://schemas.microsoft.com/office/drawing/2014/main" id="{F6B5AB90-8109-4CAC-BAD6-E9B0DDAC1EC4}"/>
                    </a:ext>
                  </a:extLst>
                </p:cNvPr>
                <p:cNvCxnSpPr>
                  <a:cxnSpLocks/>
                  <a:stCxn id="14" idx="7"/>
                  <a:endCxn id="15" idx="2"/>
                </p:cNvCxnSpPr>
                <p:nvPr/>
              </p:nvCxnSpPr>
              <p:spPr>
                <a:xfrm flipV="1">
                  <a:off x="1828092" y="4460023"/>
                  <a:ext cx="152566" cy="16049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83">
                  <a:extLst>
                    <a:ext uri="{FF2B5EF4-FFF2-40B4-BE49-F238E27FC236}">
                      <a16:creationId xmlns:a16="http://schemas.microsoft.com/office/drawing/2014/main" id="{B88293B9-8000-432D-91EC-1457290FEC46}"/>
                    </a:ext>
                  </a:extLst>
                </p:cNvPr>
                <p:cNvCxnSpPr>
                  <a:stCxn id="14" idx="6"/>
                  <a:endCxn id="16" idx="2"/>
                </p:cNvCxnSpPr>
                <p:nvPr/>
              </p:nvCxnSpPr>
              <p:spPr>
                <a:xfrm flipV="1">
                  <a:off x="1865785" y="4711520"/>
                  <a:ext cx="326921" cy="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84">
                  <a:extLst>
                    <a:ext uri="{FF2B5EF4-FFF2-40B4-BE49-F238E27FC236}">
                      <a16:creationId xmlns:a16="http://schemas.microsoft.com/office/drawing/2014/main" id="{56BCE809-7ED8-4F95-A5A1-E4F047ACB54F}"/>
                    </a:ext>
                  </a:extLst>
                </p:cNvPr>
                <p:cNvCxnSpPr>
                  <a:stCxn id="15" idx="6"/>
                  <a:endCxn id="17" idx="2"/>
                </p:cNvCxnSpPr>
                <p:nvPr/>
              </p:nvCxnSpPr>
              <p:spPr>
                <a:xfrm flipV="1">
                  <a:off x="2238045" y="4460022"/>
                  <a:ext cx="190471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85">
                  <a:extLst>
                    <a:ext uri="{FF2B5EF4-FFF2-40B4-BE49-F238E27FC236}">
                      <a16:creationId xmlns:a16="http://schemas.microsoft.com/office/drawing/2014/main" id="{5171E993-ADB0-4E5C-B5F2-D7ED3F663152}"/>
                    </a:ext>
                  </a:extLst>
                </p:cNvPr>
                <p:cNvCxnSpPr>
                  <a:stCxn id="16" idx="6"/>
                  <a:endCxn id="18" idx="2"/>
                </p:cNvCxnSpPr>
                <p:nvPr/>
              </p:nvCxnSpPr>
              <p:spPr>
                <a:xfrm>
                  <a:off x="2450093" y="4711520"/>
                  <a:ext cx="295406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soli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86">
                  <a:extLst>
                    <a:ext uri="{FF2B5EF4-FFF2-40B4-BE49-F238E27FC236}">
                      <a16:creationId xmlns:a16="http://schemas.microsoft.com/office/drawing/2014/main" id="{C1EDE1C1-FF87-45D8-8EA7-6091D74156AA}"/>
                    </a:ext>
                  </a:extLst>
                </p:cNvPr>
                <p:cNvCxnSpPr>
                  <a:stCxn id="17" idx="6"/>
                  <a:endCxn id="18" idx="1"/>
                </p:cNvCxnSpPr>
                <p:nvPr/>
              </p:nvCxnSpPr>
              <p:spPr>
                <a:xfrm>
                  <a:off x="2685905" y="4460022"/>
                  <a:ext cx="97287" cy="16049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soli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87">
                  <a:extLst>
                    <a:ext uri="{FF2B5EF4-FFF2-40B4-BE49-F238E27FC236}">
                      <a16:creationId xmlns:a16="http://schemas.microsoft.com/office/drawing/2014/main" id="{F4DC7B49-F6E8-4F67-BC52-AB3468FCF8A2}"/>
                    </a:ext>
                  </a:extLst>
                </p:cNvPr>
                <p:cNvCxnSpPr>
                  <a:stCxn id="18" idx="6"/>
                  <a:endCxn id="19" idx="2"/>
                </p:cNvCxnSpPr>
                <p:nvPr/>
              </p:nvCxnSpPr>
              <p:spPr>
                <a:xfrm flipV="1">
                  <a:off x="3002887" y="4711361"/>
                  <a:ext cx="138633" cy="15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or: Elbow 88">
                  <a:extLst>
                    <a:ext uri="{FF2B5EF4-FFF2-40B4-BE49-F238E27FC236}">
                      <a16:creationId xmlns:a16="http://schemas.microsoft.com/office/drawing/2014/main" id="{24BA54CE-BE16-46CC-B4AB-266BF837D08F}"/>
                    </a:ext>
                  </a:extLst>
                </p:cNvPr>
                <p:cNvCxnSpPr>
                  <a:stCxn id="19" idx="0"/>
                  <a:endCxn id="13" idx="0"/>
                </p:cNvCxnSpPr>
                <p:nvPr/>
              </p:nvCxnSpPr>
              <p:spPr>
                <a:xfrm rot="16200000" flipH="1" flipV="1">
                  <a:off x="2293735" y="3606346"/>
                  <a:ext cx="159" cy="1952798"/>
                </a:xfrm>
                <a:prstGeom prst="bentConnector3">
                  <a:avLst>
                    <a:gd name="adj1" fmla="val -190633333"/>
                  </a:avLst>
                </a:prstGeom>
                <a:ln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90">
                  <a:extLst>
                    <a:ext uri="{FF2B5EF4-FFF2-40B4-BE49-F238E27FC236}">
                      <a16:creationId xmlns:a16="http://schemas.microsoft.com/office/drawing/2014/main" id="{9D0A2C9A-D82B-465B-8194-62823F6FCC10}"/>
                    </a:ext>
                  </a:extLst>
                </p:cNvPr>
                <p:cNvSpPr txBox="1"/>
                <p:nvPr/>
              </p:nvSpPr>
              <p:spPr>
                <a:xfrm>
                  <a:off x="1464572" y="4586393"/>
                  <a:ext cx="74507" cy="13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en-US" sz="1400" dirty="0"/>
                    <a:t>1</a:t>
                  </a:r>
                </a:p>
              </p:txBody>
            </p:sp>
            <p:sp>
              <p:nvSpPr>
                <p:cNvPr id="30" name="TextBox 91">
                  <a:extLst>
                    <a:ext uri="{FF2B5EF4-FFF2-40B4-BE49-F238E27FC236}">
                      <a16:creationId xmlns:a16="http://schemas.microsoft.com/office/drawing/2014/main" id="{2BF488EB-ECFC-47A4-9167-0CACFE49FACC}"/>
                    </a:ext>
                  </a:extLst>
                </p:cNvPr>
                <p:cNvSpPr txBox="1"/>
                <p:nvPr/>
              </p:nvSpPr>
              <p:spPr>
                <a:xfrm>
                  <a:off x="1814710" y="4440754"/>
                  <a:ext cx="74507" cy="13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en-US" sz="1400" dirty="0"/>
                    <a:t>1</a:t>
                  </a:r>
                </a:p>
              </p:txBody>
            </p:sp>
            <p:sp>
              <p:nvSpPr>
                <p:cNvPr id="31" name="TextBox 92">
                  <a:extLst>
                    <a:ext uri="{FF2B5EF4-FFF2-40B4-BE49-F238E27FC236}">
                      <a16:creationId xmlns:a16="http://schemas.microsoft.com/office/drawing/2014/main" id="{FDF85FC1-B724-46BA-9A79-566E7E7AB126}"/>
                    </a:ext>
                  </a:extLst>
                </p:cNvPr>
                <p:cNvSpPr txBox="1"/>
                <p:nvPr/>
              </p:nvSpPr>
              <p:spPr>
                <a:xfrm>
                  <a:off x="1968857" y="4586393"/>
                  <a:ext cx="74507" cy="13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en-US" sz="1400" dirty="0"/>
                    <a:t>2</a:t>
                  </a:r>
                </a:p>
              </p:txBody>
            </p:sp>
            <p:sp>
              <p:nvSpPr>
                <p:cNvPr id="32" name="TextBox 93">
                  <a:extLst>
                    <a:ext uri="{FF2B5EF4-FFF2-40B4-BE49-F238E27FC236}">
                      <a16:creationId xmlns:a16="http://schemas.microsoft.com/office/drawing/2014/main" id="{D924136C-A182-453D-BCAA-B5C554088632}"/>
                    </a:ext>
                  </a:extLst>
                </p:cNvPr>
                <p:cNvSpPr txBox="1"/>
                <p:nvPr/>
              </p:nvSpPr>
              <p:spPr>
                <a:xfrm>
                  <a:off x="2247955" y="4302326"/>
                  <a:ext cx="170649" cy="13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en-US" sz="1400" dirty="0"/>
                    <a:t>@f</a:t>
                  </a:r>
                </a:p>
              </p:txBody>
            </p:sp>
            <p:sp>
              <p:nvSpPr>
                <p:cNvPr id="33" name="TextBox 94">
                  <a:extLst>
                    <a:ext uri="{FF2B5EF4-FFF2-40B4-BE49-F238E27FC236}">
                      <a16:creationId xmlns:a16="http://schemas.microsoft.com/office/drawing/2014/main" id="{DB22C1D6-551B-4947-8CA8-08B9040FDCDB}"/>
                    </a:ext>
                  </a:extLst>
                </p:cNvPr>
                <p:cNvSpPr txBox="1"/>
                <p:nvPr/>
              </p:nvSpPr>
              <p:spPr>
                <a:xfrm>
                  <a:off x="2740360" y="4409301"/>
                  <a:ext cx="71916" cy="13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en-US" sz="1400" dirty="0"/>
                    <a:t>if</a:t>
                  </a:r>
                </a:p>
              </p:txBody>
            </p:sp>
            <p:sp>
              <p:nvSpPr>
                <p:cNvPr id="34" name="TextBox 95">
                  <a:extLst>
                    <a:ext uri="{FF2B5EF4-FFF2-40B4-BE49-F238E27FC236}">
                      <a16:creationId xmlns:a16="http://schemas.microsoft.com/office/drawing/2014/main" id="{C9BE7108-C0D2-48EB-8DCB-A45723FE59CE}"/>
                    </a:ext>
                  </a:extLst>
                </p:cNvPr>
                <p:cNvSpPr txBox="1"/>
                <p:nvPr/>
              </p:nvSpPr>
              <p:spPr>
                <a:xfrm>
                  <a:off x="2547270" y="4584975"/>
                  <a:ext cx="71916" cy="13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en-US" sz="1400" dirty="0"/>
                    <a:t>if</a:t>
                  </a:r>
                </a:p>
              </p:txBody>
            </p:sp>
            <p:sp>
              <p:nvSpPr>
                <p:cNvPr id="35" name="TextBox 96">
                  <a:extLst>
                    <a:ext uri="{FF2B5EF4-FFF2-40B4-BE49-F238E27FC236}">
                      <a16:creationId xmlns:a16="http://schemas.microsoft.com/office/drawing/2014/main" id="{1C50352F-7D26-451E-81D2-5F2E3BF9B9E1}"/>
                    </a:ext>
                  </a:extLst>
                </p:cNvPr>
                <p:cNvSpPr txBox="1"/>
                <p:nvPr/>
              </p:nvSpPr>
              <p:spPr>
                <a:xfrm>
                  <a:off x="3012583" y="4588565"/>
                  <a:ext cx="74507" cy="13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en-US" sz="1400" dirty="0"/>
                    <a:t>1</a:t>
                  </a:r>
                </a:p>
              </p:txBody>
            </p:sp>
          </p:grpSp>
          <p:cxnSp>
            <p:nvCxnSpPr>
              <p:cNvPr id="11" name="Straight Arrow Connector 14">
                <a:extLst>
                  <a:ext uri="{FF2B5EF4-FFF2-40B4-BE49-F238E27FC236}">
                    <a16:creationId xmlns:a16="http://schemas.microsoft.com/office/drawing/2014/main" id="{19E89800-9340-47F2-9B67-47077FB7D9C7}"/>
                  </a:ext>
                </a:extLst>
              </p:cNvPr>
              <p:cNvCxnSpPr>
                <a:stCxn id="13" idx="5"/>
                <a:endCxn id="20" idx="1"/>
              </p:cNvCxnSpPr>
              <p:nvPr/>
            </p:nvCxnSpPr>
            <p:spPr>
              <a:xfrm>
                <a:off x="748220" y="3886527"/>
                <a:ext cx="415254" cy="1856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98">
                <a:extLst>
                  <a:ext uri="{FF2B5EF4-FFF2-40B4-BE49-F238E27FC236}">
                    <a16:creationId xmlns:a16="http://schemas.microsoft.com/office/drawing/2014/main" id="{2E072616-ECFA-4DD1-9093-552C6D30D4E9}"/>
                  </a:ext>
                </a:extLst>
              </p:cNvPr>
              <p:cNvSpPr txBox="1"/>
              <p:nvPr/>
            </p:nvSpPr>
            <p:spPr>
              <a:xfrm rot="1374045">
                <a:off x="813011" y="3968941"/>
                <a:ext cx="249284" cy="130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loop</a:t>
                </a: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61D9576-9DA1-440B-84F6-41BB0725A57C}"/>
                </a:ext>
              </a:extLst>
            </p:cNvPr>
            <p:cNvGrpSpPr/>
            <p:nvPr/>
          </p:nvGrpSpPr>
          <p:grpSpPr>
            <a:xfrm>
              <a:off x="9179724" y="1320255"/>
              <a:ext cx="2060505" cy="762681"/>
              <a:chOff x="9179724" y="1320254"/>
              <a:chExt cx="2060505" cy="691081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5B6746DF-74EE-4536-AF67-1D343355DE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9724" y="1320254"/>
                <a:ext cx="0" cy="666507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2C8B445D-D5C7-4766-9366-C547499F78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04015" y="1320254"/>
                <a:ext cx="0" cy="666507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F10AB87B-90B6-4E7A-9E16-79A8F38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9990" y="1320254"/>
                <a:ext cx="0" cy="666507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D282B8E8-49E3-42C8-8EC1-C00E683021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40229" y="1320254"/>
                <a:ext cx="0" cy="666507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ED1807DC-0AAE-452A-BDE7-A6508FA688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65453" y="1367406"/>
                <a:ext cx="402672" cy="643929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24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23E8C94D-1F1F-46CD-889E-A01A37818E1C}"/>
              </a:ext>
            </a:extLst>
          </p:cNvPr>
          <p:cNvGrpSpPr>
            <a:grpSpLocks noChangeAspect="1"/>
          </p:cNvGrpSpPr>
          <p:nvPr/>
        </p:nvGrpSpPr>
        <p:grpSpPr>
          <a:xfrm>
            <a:off x="6415514" y="3148277"/>
            <a:ext cx="3600000" cy="1475561"/>
            <a:chOff x="8635390" y="1264798"/>
            <a:chExt cx="2991033" cy="1225958"/>
          </a:xfrm>
        </p:grpSpPr>
        <p:cxnSp>
          <p:nvCxnSpPr>
            <p:cNvPr id="45" name="Straight Arrow Connector 14">
              <a:extLst>
                <a:ext uri="{FF2B5EF4-FFF2-40B4-BE49-F238E27FC236}">
                  <a16:creationId xmlns:a16="http://schemas.microsoft.com/office/drawing/2014/main" id="{3A99C5E7-6559-4599-BBCF-DE5B697896A3}"/>
                </a:ext>
              </a:extLst>
            </p:cNvPr>
            <p:cNvCxnSpPr>
              <a:stCxn id="47" idx="5"/>
              <a:endCxn id="54" idx="1"/>
            </p:cNvCxnSpPr>
            <p:nvPr/>
          </p:nvCxnSpPr>
          <p:spPr>
            <a:xfrm>
              <a:off x="8932702" y="1942169"/>
              <a:ext cx="561963" cy="2512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98">
              <a:extLst>
                <a:ext uri="{FF2B5EF4-FFF2-40B4-BE49-F238E27FC236}">
                  <a16:creationId xmlns:a16="http://schemas.microsoft.com/office/drawing/2014/main" id="{00238F7C-E260-4246-AA67-2F7A1079B89D}"/>
                </a:ext>
              </a:extLst>
            </p:cNvPr>
            <p:cNvSpPr txBox="1"/>
            <p:nvPr/>
          </p:nvSpPr>
          <p:spPr>
            <a:xfrm rot="1374045">
              <a:off x="9020380" y="2053236"/>
              <a:ext cx="337356" cy="1772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loop</a:t>
              </a:r>
            </a:p>
          </p:txBody>
        </p:sp>
        <p:sp>
          <p:nvSpPr>
            <p:cNvPr id="47" name="Oval 73">
              <a:extLst>
                <a:ext uri="{FF2B5EF4-FFF2-40B4-BE49-F238E27FC236}">
                  <a16:creationId xmlns:a16="http://schemas.microsoft.com/office/drawing/2014/main" id="{03525CB1-4AFF-418E-8928-8FD4470FB752}"/>
                </a:ext>
              </a:extLst>
            </p:cNvPr>
            <p:cNvSpPr/>
            <p:nvPr/>
          </p:nvSpPr>
          <p:spPr>
            <a:xfrm>
              <a:off x="8635390" y="1644858"/>
              <a:ext cx="348321" cy="348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8" name="Oval 74">
              <a:extLst>
                <a:ext uri="{FF2B5EF4-FFF2-40B4-BE49-F238E27FC236}">
                  <a16:creationId xmlns:a16="http://schemas.microsoft.com/office/drawing/2014/main" id="{952D56E2-2D46-486D-9FC9-7AFD379BEE50}"/>
                </a:ext>
              </a:extLst>
            </p:cNvPr>
            <p:cNvSpPr/>
            <p:nvPr/>
          </p:nvSpPr>
          <p:spPr>
            <a:xfrm>
              <a:off x="9203334" y="1644859"/>
              <a:ext cx="348321" cy="348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9" name="Oval 75">
              <a:extLst>
                <a:ext uri="{FF2B5EF4-FFF2-40B4-BE49-F238E27FC236}">
                  <a16:creationId xmlns:a16="http://schemas.microsoft.com/office/drawing/2014/main" id="{92CA3831-ECEF-4BD3-9219-47AE89209E56}"/>
                </a:ext>
              </a:extLst>
            </p:cNvPr>
            <p:cNvSpPr/>
            <p:nvPr/>
          </p:nvSpPr>
          <p:spPr>
            <a:xfrm>
              <a:off x="9707113" y="1304509"/>
              <a:ext cx="348321" cy="348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0" name="Oval 76">
              <a:extLst>
                <a:ext uri="{FF2B5EF4-FFF2-40B4-BE49-F238E27FC236}">
                  <a16:creationId xmlns:a16="http://schemas.microsoft.com/office/drawing/2014/main" id="{56FE7EC4-C04F-4A71-89C7-5C12EE27D98F}"/>
                </a:ext>
              </a:extLst>
            </p:cNvPr>
            <p:cNvSpPr/>
            <p:nvPr/>
          </p:nvSpPr>
          <p:spPr>
            <a:xfrm>
              <a:off x="9994076" y="1644857"/>
              <a:ext cx="348321" cy="348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1" name="Oval 77">
              <a:extLst>
                <a:ext uri="{FF2B5EF4-FFF2-40B4-BE49-F238E27FC236}">
                  <a16:creationId xmlns:a16="http://schemas.microsoft.com/office/drawing/2014/main" id="{EC30DE25-233D-4F20-AF96-14C5164CC893}"/>
                </a:ext>
              </a:extLst>
            </p:cNvPr>
            <p:cNvSpPr/>
            <p:nvPr/>
          </p:nvSpPr>
          <p:spPr>
            <a:xfrm>
              <a:off x="10313198" y="1304507"/>
              <a:ext cx="348321" cy="348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2" name="Oval 78">
              <a:extLst>
                <a:ext uri="{FF2B5EF4-FFF2-40B4-BE49-F238E27FC236}">
                  <a16:creationId xmlns:a16="http://schemas.microsoft.com/office/drawing/2014/main" id="{3F627A78-E5C7-4A4F-A063-8868A0132ADC}"/>
                </a:ext>
              </a:extLst>
            </p:cNvPr>
            <p:cNvSpPr/>
            <p:nvPr/>
          </p:nvSpPr>
          <p:spPr>
            <a:xfrm>
              <a:off x="10742168" y="1644858"/>
              <a:ext cx="348321" cy="348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3" name="Oval 79">
              <a:extLst>
                <a:ext uri="{FF2B5EF4-FFF2-40B4-BE49-F238E27FC236}">
                  <a16:creationId xmlns:a16="http://schemas.microsoft.com/office/drawing/2014/main" id="{3F1E3D9C-1CAC-4CAE-8729-A4B194D7CD3F}"/>
                </a:ext>
              </a:extLst>
            </p:cNvPr>
            <p:cNvSpPr/>
            <p:nvPr/>
          </p:nvSpPr>
          <p:spPr>
            <a:xfrm>
              <a:off x="11278102" y="1644643"/>
              <a:ext cx="348321" cy="348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4" name="Oval 80">
              <a:extLst>
                <a:ext uri="{FF2B5EF4-FFF2-40B4-BE49-F238E27FC236}">
                  <a16:creationId xmlns:a16="http://schemas.microsoft.com/office/drawing/2014/main" id="{7D2B03D1-359E-4CA2-9505-EF2B2FDB7871}"/>
                </a:ext>
              </a:extLst>
            </p:cNvPr>
            <p:cNvSpPr/>
            <p:nvPr/>
          </p:nvSpPr>
          <p:spPr>
            <a:xfrm>
              <a:off x="9443654" y="2142435"/>
              <a:ext cx="348321" cy="348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5" name="Straight Arrow Connector 81">
              <a:extLst>
                <a:ext uri="{FF2B5EF4-FFF2-40B4-BE49-F238E27FC236}">
                  <a16:creationId xmlns:a16="http://schemas.microsoft.com/office/drawing/2014/main" id="{C11F9D7D-EBDB-4296-8C47-CA104B59D07C}"/>
                </a:ext>
              </a:extLst>
            </p:cNvPr>
            <p:cNvCxnSpPr>
              <a:stCxn id="47" idx="6"/>
              <a:endCxn id="48" idx="2"/>
            </p:cNvCxnSpPr>
            <p:nvPr/>
          </p:nvCxnSpPr>
          <p:spPr>
            <a:xfrm>
              <a:off x="8983711" y="1819019"/>
              <a:ext cx="219623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82">
              <a:extLst>
                <a:ext uri="{FF2B5EF4-FFF2-40B4-BE49-F238E27FC236}">
                  <a16:creationId xmlns:a16="http://schemas.microsoft.com/office/drawing/2014/main" id="{60E4458E-E6B8-4434-9F4C-BE74AE53BBEC}"/>
                </a:ext>
              </a:extLst>
            </p:cNvPr>
            <p:cNvCxnSpPr>
              <a:cxnSpLocks/>
              <a:stCxn id="48" idx="7"/>
              <a:endCxn id="49" idx="2"/>
            </p:cNvCxnSpPr>
            <p:nvPr/>
          </p:nvCxnSpPr>
          <p:spPr>
            <a:xfrm flipV="1">
              <a:off x="9500646" y="1478670"/>
              <a:ext cx="206467" cy="2171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83">
              <a:extLst>
                <a:ext uri="{FF2B5EF4-FFF2-40B4-BE49-F238E27FC236}">
                  <a16:creationId xmlns:a16="http://schemas.microsoft.com/office/drawing/2014/main" id="{3C939B4F-047A-445A-B6D5-AA31C9FEE1CD}"/>
                </a:ext>
              </a:extLst>
            </p:cNvPr>
            <p:cNvCxnSpPr>
              <a:stCxn id="48" idx="6"/>
              <a:endCxn id="50" idx="2"/>
            </p:cNvCxnSpPr>
            <p:nvPr/>
          </p:nvCxnSpPr>
          <p:spPr>
            <a:xfrm flipV="1">
              <a:off x="9551656" y="1819018"/>
              <a:ext cx="442420" cy="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84">
              <a:extLst>
                <a:ext uri="{FF2B5EF4-FFF2-40B4-BE49-F238E27FC236}">
                  <a16:creationId xmlns:a16="http://schemas.microsoft.com/office/drawing/2014/main" id="{E5A38345-8504-4736-A528-426039006267}"/>
                </a:ext>
              </a:extLst>
            </p:cNvPr>
            <p:cNvCxnSpPr>
              <a:stCxn id="49" idx="6"/>
              <a:endCxn id="51" idx="2"/>
            </p:cNvCxnSpPr>
            <p:nvPr/>
          </p:nvCxnSpPr>
          <p:spPr>
            <a:xfrm flipV="1">
              <a:off x="10055434" y="1478669"/>
              <a:ext cx="257764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85">
              <a:extLst>
                <a:ext uri="{FF2B5EF4-FFF2-40B4-BE49-F238E27FC236}">
                  <a16:creationId xmlns:a16="http://schemas.microsoft.com/office/drawing/2014/main" id="{D9C686AA-BE48-438B-B49D-66D0EC1BE165}"/>
                </a:ext>
              </a:extLst>
            </p:cNvPr>
            <p:cNvCxnSpPr>
              <a:stCxn id="50" idx="6"/>
              <a:endCxn id="52" idx="2"/>
            </p:cNvCxnSpPr>
            <p:nvPr/>
          </p:nvCxnSpPr>
          <p:spPr>
            <a:xfrm>
              <a:off x="10342397" y="1819018"/>
              <a:ext cx="399771" cy="1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86">
              <a:extLst>
                <a:ext uri="{FF2B5EF4-FFF2-40B4-BE49-F238E27FC236}">
                  <a16:creationId xmlns:a16="http://schemas.microsoft.com/office/drawing/2014/main" id="{74BEBD48-7437-44FF-9FC8-D89BCF84763B}"/>
                </a:ext>
              </a:extLst>
            </p:cNvPr>
            <p:cNvCxnSpPr>
              <a:stCxn id="51" idx="6"/>
              <a:endCxn id="52" idx="1"/>
            </p:cNvCxnSpPr>
            <p:nvPr/>
          </p:nvCxnSpPr>
          <p:spPr>
            <a:xfrm>
              <a:off x="10661520" y="1478669"/>
              <a:ext cx="131658" cy="217199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87">
              <a:extLst>
                <a:ext uri="{FF2B5EF4-FFF2-40B4-BE49-F238E27FC236}">
                  <a16:creationId xmlns:a16="http://schemas.microsoft.com/office/drawing/2014/main" id="{026F099E-BF20-45C1-AA67-085509661C34}"/>
                </a:ext>
              </a:extLst>
            </p:cNvPr>
            <p:cNvCxnSpPr>
              <a:stCxn id="52" idx="6"/>
              <a:endCxn id="53" idx="2"/>
            </p:cNvCxnSpPr>
            <p:nvPr/>
          </p:nvCxnSpPr>
          <p:spPr>
            <a:xfrm flipV="1">
              <a:off x="11090490" y="1818804"/>
              <a:ext cx="187612" cy="21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Elbow 88">
              <a:extLst>
                <a:ext uri="{FF2B5EF4-FFF2-40B4-BE49-F238E27FC236}">
                  <a16:creationId xmlns:a16="http://schemas.microsoft.com/office/drawing/2014/main" id="{E3C6DAFB-18C2-4C40-B184-4001D13355F1}"/>
                </a:ext>
              </a:extLst>
            </p:cNvPr>
            <p:cNvCxnSpPr>
              <a:stCxn id="53" idx="0"/>
              <a:endCxn id="47" idx="0"/>
            </p:cNvCxnSpPr>
            <p:nvPr/>
          </p:nvCxnSpPr>
          <p:spPr>
            <a:xfrm rot="16200000" flipH="1" flipV="1">
              <a:off x="10130800" y="323393"/>
              <a:ext cx="215" cy="2642712"/>
            </a:xfrm>
            <a:prstGeom prst="bentConnector3">
              <a:avLst>
                <a:gd name="adj1" fmla="val -190633333"/>
              </a:avLst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93">
              <a:extLst>
                <a:ext uri="{FF2B5EF4-FFF2-40B4-BE49-F238E27FC236}">
                  <a16:creationId xmlns:a16="http://schemas.microsoft.com/office/drawing/2014/main" id="{F6C25EFA-D0F2-4F6C-8630-62540FE26705}"/>
                </a:ext>
              </a:extLst>
            </p:cNvPr>
            <p:cNvSpPr txBox="1"/>
            <p:nvPr/>
          </p:nvSpPr>
          <p:spPr>
            <a:xfrm>
              <a:off x="10068847" y="1264798"/>
              <a:ext cx="230938" cy="17720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1400" dirty="0"/>
                <a:t>@f</a:t>
              </a:r>
            </a:p>
          </p:txBody>
        </p:sp>
        <p:sp>
          <p:nvSpPr>
            <p:cNvPr id="64" name="TextBox 94">
              <a:extLst>
                <a:ext uri="{FF2B5EF4-FFF2-40B4-BE49-F238E27FC236}">
                  <a16:creationId xmlns:a16="http://schemas.microsoft.com/office/drawing/2014/main" id="{9D854FF2-DC76-4C90-A58E-B627E0E1B1CA}"/>
                </a:ext>
              </a:extLst>
            </p:cNvPr>
            <p:cNvSpPr txBox="1"/>
            <p:nvPr/>
          </p:nvSpPr>
          <p:spPr>
            <a:xfrm>
              <a:off x="10735216" y="1409574"/>
              <a:ext cx="97324" cy="17720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1400" dirty="0"/>
                <a:t>if</a:t>
              </a:r>
            </a:p>
          </p:txBody>
        </p:sp>
        <p:sp>
          <p:nvSpPr>
            <p:cNvPr id="65" name="TextBox 95">
              <a:extLst>
                <a:ext uri="{FF2B5EF4-FFF2-40B4-BE49-F238E27FC236}">
                  <a16:creationId xmlns:a16="http://schemas.microsoft.com/office/drawing/2014/main" id="{9952E15C-71DB-43DF-BFD6-C029D0CD74F2}"/>
                </a:ext>
              </a:extLst>
            </p:cNvPr>
            <p:cNvSpPr txBox="1"/>
            <p:nvPr/>
          </p:nvSpPr>
          <p:spPr>
            <a:xfrm>
              <a:off x="10473908" y="1647321"/>
              <a:ext cx="97324" cy="17720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1400" dirty="0"/>
                <a:t>if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E5E36EE-47DD-4BAA-A7DD-A48C4662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Supplementary information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3FAC68-7A96-4E45-859A-16E171D2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Timing information like latency is attached to time graph</a:t>
            </a:r>
          </a:p>
          <a:p>
            <a:r>
              <a:rPr lang="en-US" altLang="zh-CN" dirty="0"/>
              <a:t>Three scheduling manners are supported in </a:t>
            </a:r>
            <a:r>
              <a:rPr lang="en-US" altLang="zh-CN" dirty="0" err="1"/>
              <a:t>ToR</a:t>
            </a:r>
            <a:r>
              <a:rPr lang="en-US" altLang="zh-CN" dirty="0"/>
              <a:t> IR</a:t>
            </a:r>
          </a:p>
          <a:p>
            <a:pPr lvl="1"/>
            <a:r>
              <a:rPr lang="en-US" altLang="zh-CN" dirty="0"/>
              <a:t>Static, pipeline and dynamic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921C74-5F87-46A4-AC9F-18C40E3C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2E0372-7744-4121-B7A6-4A01B93E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BFAB5B8-489A-46E5-B6E7-6A3EEA0DDD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66" name="Rectangle 56">
            <a:extLst>
              <a:ext uri="{FF2B5EF4-FFF2-40B4-BE49-F238E27FC236}">
                <a16:creationId xmlns:a16="http://schemas.microsoft.com/office/drawing/2014/main" id="{77F3EC48-96AA-464E-A573-690D770A1DD4}"/>
              </a:ext>
            </a:extLst>
          </p:cNvPr>
          <p:cNvSpPr/>
          <p:nvPr/>
        </p:nvSpPr>
        <p:spPr>
          <a:xfrm>
            <a:off x="1657069" y="2873938"/>
            <a:ext cx="3995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tor.topo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dynamic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</a:rPr>
              <a:t>dynamic</a:t>
            </a:r>
            <a:r>
              <a:rPr lang="en-US" altLang="zh-CN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dynamic-call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</a:rPr>
              <a:t>dynamic</a:t>
            </a:r>
            <a:r>
              <a:rPr lang="en-US" altLang="zh-CN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4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dynamic-if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5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6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</a:rPr>
              <a:t>dynamic</a:t>
            </a:r>
            <a:r>
              <a:rPr lang="en-US" altLang="zh-CN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tor.from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to </a:t>
            </a:r>
            <a:r>
              <a:rPr lang="en-US" sz="1600" dirty="0">
                <a:solidFill>
                  <a:srgbClr val="005CC5"/>
                </a:solidFill>
                <a:latin typeface="Consolas" panose="020B0609020204030204" pitchFamily="49" charset="0"/>
              </a:rPr>
              <a:t>7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dynamic-for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468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B85AA-3766-0CCC-8852-A64E3DD8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Quick Try</a:t>
            </a:r>
            <a:endParaRPr kumimoji="1"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5E0D1C-8B6B-4207-36EB-F99E0664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17B4F9-31A4-2AE1-2A7E-BCE1CFB2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0B340F2-40B4-A864-A302-D83136DE27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内容占位符 3">
            <a:extLst>
              <a:ext uri="{FF2B5EF4-FFF2-40B4-BE49-F238E27FC236}">
                <a16:creationId xmlns:a16="http://schemas.microsoft.com/office/drawing/2014/main" id="{A5FAFB45-8B2B-88B4-9B98-7908A8301682}"/>
              </a:ext>
            </a:extLst>
          </p:cNvPr>
          <p:cNvSpPr txBox="1">
            <a:spLocks/>
          </p:cNvSpPr>
          <p:nvPr/>
        </p:nvSpPr>
        <p:spPr>
          <a:xfrm>
            <a:off x="609600" y="2708921"/>
            <a:ext cx="11247040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Then you will get</a:t>
            </a:r>
            <a:r>
              <a:rPr lang="zh-CN" altLang="en-US" sz="2800" dirty="0"/>
              <a:t> </a:t>
            </a:r>
            <a:r>
              <a:rPr lang="en-US" altLang="zh-CN" sz="2800" dirty="0"/>
              <a:t>several</a:t>
            </a:r>
            <a:r>
              <a:rPr lang="zh-CN" altLang="en-US" sz="2800" dirty="0"/>
              <a:t> </a:t>
            </a:r>
            <a:r>
              <a:rPr lang="en-US" altLang="zh-CN" sz="2800" dirty="0"/>
              <a:t>directories:</a:t>
            </a:r>
          </a:p>
          <a:p>
            <a:pPr marL="457200" lvl="1" indent="0">
              <a:buNone/>
            </a:pPr>
            <a:r>
              <a:rPr lang="en" altLang="zh-CN" sz="2400" dirty="0"/>
              <a:t> </a:t>
            </a:r>
            <a:r>
              <a:rPr lang="zh-CN" altLang="en-US" sz="2400" dirty="0"/>
              <a:t>  </a:t>
            </a:r>
            <a:r>
              <a:rPr lang="en" altLang="zh-CN" sz="2400" dirty="0"/>
              <a:t>examples/tor-raw/</a:t>
            </a:r>
          </a:p>
          <a:p>
            <a:pPr marL="457200" lvl="1" indent="0">
              <a:buNone/>
            </a:pPr>
            <a:r>
              <a:rPr lang="en" altLang="zh-CN" sz="2400" dirty="0"/>
              <a:t> </a:t>
            </a:r>
            <a:r>
              <a:rPr lang="zh-CN" altLang="en-US" sz="2400" dirty="0"/>
              <a:t>  </a:t>
            </a:r>
            <a:r>
              <a:rPr lang="en" altLang="zh-CN" sz="2400" dirty="0"/>
              <a:t>examples/tor-split/</a:t>
            </a:r>
          </a:p>
          <a:p>
            <a:pPr marL="457200" lvl="1" indent="0">
              <a:buNone/>
            </a:pPr>
            <a:r>
              <a:rPr lang="en" altLang="zh-CN" sz="2400" dirty="0"/>
              <a:t> </a:t>
            </a:r>
            <a:r>
              <a:rPr lang="zh-CN" altLang="en-US" sz="2400" dirty="0"/>
              <a:t>  </a:t>
            </a:r>
            <a:r>
              <a:rPr lang="en" altLang="zh-CN" sz="2400" dirty="0"/>
              <a:t>examples/</a:t>
            </a:r>
            <a:r>
              <a:rPr lang="en" altLang="zh-CN" sz="2400" dirty="0" err="1"/>
              <a:t>hec</a:t>
            </a:r>
            <a:r>
              <a:rPr lang="en" altLang="zh-CN" sz="2400" dirty="0"/>
              <a:t>/</a:t>
            </a:r>
          </a:p>
          <a:p>
            <a:pPr marL="457200" lvl="1" indent="0">
              <a:buNone/>
            </a:pPr>
            <a:r>
              <a:rPr lang="en" altLang="zh-CN" sz="2400" dirty="0"/>
              <a:t> </a:t>
            </a:r>
            <a:r>
              <a:rPr lang="zh-CN" altLang="en-US" sz="2400" dirty="0"/>
              <a:t>  </a:t>
            </a:r>
            <a:r>
              <a:rPr lang="en" altLang="zh-CN" sz="2400" dirty="0"/>
              <a:t>examples/chisel/</a:t>
            </a:r>
          </a:p>
        </p:txBody>
      </p:sp>
      <p:sp>
        <p:nvSpPr>
          <p:cNvPr id="8" name="内容占位符 3">
            <a:extLst>
              <a:ext uri="{FF2B5EF4-FFF2-40B4-BE49-F238E27FC236}">
                <a16:creationId xmlns:a16="http://schemas.microsoft.com/office/drawing/2014/main" id="{F8B7C47E-946E-9963-8B4E-37327390867D}"/>
              </a:ext>
            </a:extLst>
          </p:cNvPr>
          <p:cNvSpPr txBox="1">
            <a:spLocks/>
          </p:cNvSpPr>
          <p:nvPr/>
        </p:nvSpPr>
        <p:spPr>
          <a:xfrm>
            <a:off x="609600" y="980728"/>
            <a:ext cx="5486400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Run:</a:t>
            </a:r>
            <a:endParaRPr lang="zh-CN" altLang="en-US" sz="28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D666ED-2539-63E6-C649-3367D4F4AEA0}"/>
              </a:ext>
            </a:extLst>
          </p:cNvPr>
          <p:cNvSpPr txBox="1"/>
          <p:nvPr/>
        </p:nvSpPr>
        <p:spPr>
          <a:xfrm>
            <a:off x="1329680" y="1429332"/>
            <a:ext cx="10526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cd</a:t>
            </a:r>
            <a:r>
              <a:rPr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hector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cp $(which hector-opt) ./hector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ba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sh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 examples/hls_script.sh 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hector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1853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B85AA-3766-0CCC-8852-A64E3DD8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SCF to TOR Compilation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1217D4-A902-D208-D0C9-27235B799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cat</a:t>
            </a:r>
            <a:r>
              <a:rPr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examples/tor-raw/</a:t>
            </a:r>
            <a:r>
              <a:rPr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gemm_ncubed_kernel.mlir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5E0D1C-8B6B-4207-36EB-F99E0664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17B4F9-31A4-2AE1-2A7E-BCE1CFB2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0B340F2-40B4-A864-A302-D83136DE27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D102524-1DDB-0100-7D72-2C23B5F3A848}"/>
              </a:ext>
            </a:extLst>
          </p:cNvPr>
          <p:cNvSpPr txBox="1"/>
          <p:nvPr/>
        </p:nvSpPr>
        <p:spPr>
          <a:xfrm>
            <a:off x="875420" y="1615204"/>
            <a:ext cx="10441160" cy="427809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tor.timegraph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15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){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“static”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"static:1"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5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5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"static:1"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"static:1"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9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"static:9"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9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"static:13"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5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II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pipeline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"static-for"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"static:1"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"static-for"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tor.succ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15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[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[{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type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"static-for"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}]</a:t>
            </a:r>
          </a:p>
          <a:p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2341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B85AA-3766-0CCC-8852-A64E3DD8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SCF to TOR Compilation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1217D4-A902-D208-D0C9-27235B799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5E0D1C-8B6B-4207-36EB-F99E0664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17B4F9-31A4-2AE1-2A7E-BCE1CFB2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0B340F2-40B4-A864-A302-D83136DE27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AC76687-164F-2244-1009-FB324830CDBA}"/>
              </a:ext>
            </a:extLst>
          </p:cNvPr>
          <p:cNvSpPr txBox="1"/>
          <p:nvPr/>
        </p:nvSpPr>
        <p:spPr>
          <a:xfrm>
            <a:off x="609600" y="1180263"/>
            <a:ext cx="10972800" cy="50167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tor.for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%c0_i32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%c62_i32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step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%c1_i32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</a:t>
            </a:r>
            <a:endParaRPr lang="en-US" altLang="zh-CN" sz="1600" dirty="0">
              <a:solidFill>
                <a:srgbClr val="CCCCCC"/>
              </a:solidFill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{</a:t>
            </a: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tor.for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%c0_i32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%c62_i32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step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%c1_i32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</a:t>
            </a:r>
            <a:endParaRPr lang="en-US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dirty="0">
                <a:solidFill>
                  <a:srgbClr val="CCCCCC"/>
                </a:solidFill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arith.shli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%c6_i32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{</a:t>
            </a:r>
            <a:r>
              <a:rPr lang="en" altLang="zh-CN" sz="16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endtime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starttime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tor.for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%c0_i32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%c62_i32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step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%c1_i32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</a:t>
            </a:r>
            <a:endParaRPr lang="en-US" altLang="zh-CN" sz="1600" dirty="0">
              <a:solidFill>
                <a:srgbClr val="CCCCCC"/>
              </a:solidFill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" altLang="zh-CN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5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iter_args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</a:t>
            </a:r>
            <a:r>
              <a:rPr lang="en" altLang="zh-CN" sz="16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cst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-&gt; (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{</a:t>
            </a: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arith.shli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%c6_i32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{</a:t>
            </a:r>
            <a:r>
              <a:rPr lang="en" altLang="zh-CN" sz="16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endtime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starttime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tor.addi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: (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-&gt;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%8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tor.load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[%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!</a:t>
            </a:r>
            <a:r>
              <a:rPr lang="en" altLang="zh-CN" sz="1600" b="0" dirty="0" err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tor.memref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4096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[],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&gt;[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%9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tor.addi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: (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-&gt;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tor.load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[%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9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!</a:t>
            </a:r>
            <a:r>
              <a:rPr lang="en" altLang="zh-CN" sz="1600" b="0" dirty="0" err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tor.memref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4096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[],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&gt;[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tor.mulf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%8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9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tor.addf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9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tor.yield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 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II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pipeline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%5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tor.addi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: (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-&gt;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tor.store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[%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5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: (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!</a:t>
            </a:r>
            <a:r>
              <a:rPr lang="en" altLang="zh-CN" sz="1600" b="0" dirty="0" err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tor.memref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4096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x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[],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"w"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&gt;[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])</a:t>
            </a: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355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E7741-A04B-84E2-ED3E-3C023079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HEC IR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B5D8E-BA36-50AE-ECC3-B5A913FFC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Adopt an allocate-assign mechanism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80C911-0D9A-D5F7-B16A-64185A34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2475-B39C-4809-B838-6955B4973FE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4C371B-B7DA-C2ED-0C72-B80D669227C9}"/>
              </a:ext>
            </a:extLst>
          </p:cNvPr>
          <p:cNvSpPr/>
          <p:nvPr/>
        </p:nvSpPr>
        <p:spPr>
          <a:xfrm>
            <a:off x="1211655" y="2708920"/>
            <a:ext cx="5423338" cy="83317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/>
          <a:p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m.lhs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rhs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res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= primitive 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032F62"/>
                </a:solidFill>
                <a:latin typeface="Consolas" panose="020B0609020204030204" pitchFamily="49" charset="0"/>
              </a:rPr>
              <a:t>mul_integer</a:t>
            </a:r>
            <a:r>
              <a:rPr lang="en-US" sz="1600" dirty="0">
                <a:solidFill>
                  <a:srgbClr val="032F62"/>
                </a:solidFill>
                <a:latin typeface="Consolas" panose="020B0609020204030204" pitchFamily="49" charset="0"/>
              </a:rPr>
              <a:t>"</a:t>
            </a:r>
            <a:endParaRPr lang="en-US" sz="1600" dirty="0">
              <a:solidFill>
                <a:srgbClr val="D73A49"/>
              </a:solidFill>
              <a:latin typeface="Consolas" panose="020B0609020204030204" pitchFamily="49" charset="0"/>
            </a:endParaRPr>
          </a:p>
          <a:p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sub.a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b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c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instance </a:t>
            </a:r>
            <a:r>
              <a:rPr lang="en-US" altLang="zh-CN" sz="1600" dirty="0">
                <a:solidFill>
                  <a:srgbClr val="032F62"/>
                </a:solidFill>
                <a:latin typeface="Consolas" panose="020B0609020204030204" pitchFamily="49" charset="0"/>
              </a:rPr>
              <a:t>"sub"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@mod</a:t>
            </a:r>
            <a:endParaRPr lang="nn-NO" sz="1600" dirty="0">
              <a:solidFill>
                <a:srgbClr val="E36209"/>
              </a:solidFill>
              <a:latin typeface="Consolas" panose="020B0609020204030204" pitchFamily="49" charset="0"/>
            </a:endParaRPr>
          </a:p>
          <a:p>
            <a:r>
              <a:rPr lang="nn-NO" sz="1600" dirty="0">
                <a:solidFill>
                  <a:srgbClr val="E36209"/>
                </a:solidFill>
                <a:latin typeface="Consolas" panose="020B0609020204030204" pitchFamily="49" charset="0"/>
              </a:rPr>
              <a:t>%i </a:t>
            </a:r>
            <a:r>
              <a:rPr lang="nn-NO" sz="1600" dirty="0">
                <a:solidFill>
                  <a:srgbClr val="24292E"/>
                </a:solidFill>
                <a:latin typeface="Consolas" panose="020B0609020204030204" pitchFamily="49" charset="0"/>
              </a:rPr>
              <a:t>= wire </a:t>
            </a:r>
            <a:r>
              <a:rPr lang="nn-NO" sz="1600" dirty="0">
                <a:solidFill>
                  <a:srgbClr val="032F62"/>
                </a:solidFill>
                <a:latin typeface="Consolas" panose="020B0609020204030204" pitchFamily="49" charset="0"/>
              </a:rPr>
              <a:t>"i"</a:t>
            </a:r>
            <a:endParaRPr lang="nn-NO" sz="1600" dirty="0">
              <a:solidFill>
                <a:srgbClr val="24292E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499452-B3DB-9257-6B52-739168454CB7}"/>
              </a:ext>
            </a:extLst>
          </p:cNvPr>
          <p:cNvSpPr txBox="1"/>
          <p:nvPr/>
        </p:nvSpPr>
        <p:spPr>
          <a:xfrm>
            <a:off x="7590516" y="1881660"/>
            <a:ext cx="3744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hec.assign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m.lhs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%0</a:t>
            </a:r>
          </a:p>
          <a:p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hec.assign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m.rhs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%1</a:t>
            </a:r>
          </a:p>
          <a:p>
            <a:r>
              <a:rPr lang="en-US" altLang="zh-CN" sz="1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//Case #1: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hec.assign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%m.res</a:t>
            </a:r>
          </a:p>
          <a:p>
            <a:r>
              <a:rPr lang="en-US" altLang="zh-CN" sz="1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//Case #2:</a:t>
            </a:r>
          </a:p>
          <a:p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hec.assign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i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%2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E48AD75-98CD-EF1F-DB69-33097A47012B}"/>
              </a:ext>
            </a:extLst>
          </p:cNvPr>
          <p:cNvGrpSpPr/>
          <p:nvPr/>
        </p:nvGrpSpPr>
        <p:grpSpPr>
          <a:xfrm>
            <a:off x="1609180" y="3770747"/>
            <a:ext cx="1639462" cy="964591"/>
            <a:chOff x="6839982" y="1892909"/>
            <a:chExt cx="1530642" cy="964591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9D5AF32-5806-8C9A-739E-9D603A275568}"/>
                </a:ext>
              </a:extLst>
            </p:cNvPr>
            <p:cNvSpPr txBox="1"/>
            <p:nvPr/>
          </p:nvSpPr>
          <p:spPr>
            <a:xfrm>
              <a:off x="7911636" y="2134991"/>
              <a:ext cx="458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res</a:t>
              </a:r>
              <a:endParaRPr lang="zh-CN" altLang="en-US" sz="1400" dirty="0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2EE7DFAA-C143-35B3-4191-9922EA8858B0}"/>
                </a:ext>
              </a:extLst>
            </p:cNvPr>
            <p:cNvSpPr/>
            <p:nvPr/>
          </p:nvSpPr>
          <p:spPr>
            <a:xfrm>
              <a:off x="7125109" y="1981200"/>
              <a:ext cx="810433" cy="876300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*</a:t>
              </a:r>
              <a:endParaRPr lang="zh-CN" altLang="en-US" sz="2400" dirty="0"/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0957D855-7B24-6235-22DF-2A056603468F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2159000"/>
              <a:ext cx="349250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BD230471-0352-F220-4E1F-8C0C754859A9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2667000"/>
              <a:ext cx="349250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071F3EB0-6F3C-AA5B-74EC-9A217FEC0FEB}"/>
                </a:ext>
              </a:extLst>
            </p:cNvPr>
            <p:cNvCxnSpPr>
              <a:cxnSpLocks/>
            </p:cNvCxnSpPr>
            <p:nvPr/>
          </p:nvCxnSpPr>
          <p:spPr>
            <a:xfrm>
              <a:off x="7935547" y="2419350"/>
              <a:ext cx="327277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75BDF53-9199-E82A-2CD2-36EBCC881895}"/>
                </a:ext>
              </a:extLst>
            </p:cNvPr>
            <p:cNvSpPr txBox="1"/>
            <p:nvPr/>
          </p:nvSpPr>
          <p:spPr>
            <a:xfrm>
              <a:off x="6842077" y="1892909"/>
              <a:ext cx="458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err="1"/>
                <a:t>lhs</a:t>
              </a:r>
              <a:endParaRPr lang="zh-CN" altLang="en-US" sz="14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1DCB616-05C3-C96A-15A2-64E9FDAF1ABC}"/>
                </a:ext>
              </a:extLst>
            </p:cNvPr>
            <p:cNvSpPr txBox="1"/>
            <p:nvPr/>
          </p:nvSpPr>
          <p:spPr>
            <a:xfrm>
              <a:off x="6839982" y="2375204"/>
              <a:ext cx="458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err="1"/>
                <a:t>rhs</a:t>
              </a:r>
              <a:endParaRPr lang="zh-CN" altLang="en-US" sz="1400" dirty="0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2AD9C16D-BF1C-11E6-971D-096070DECA4B}"/>
              </a:ext>
            </a:extLst>
          </p:cNvPr>
          <p:cNvGrpSpPr/>
          <p:nvPr/>
        </p:nvGrpSpPr>
        <p:grpSpPr>
          <a:xfrm>
            <a:off x="3431704" y="3766256"/>
            <a:ext cx="1495777" cy="964591"/>
            <a:chOff x="6839982" y="1892909"/>
            <a:chExt cx="1396494" cy="964591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7F49029-7181-1F9E-ED59-3E8EB3AA3714}"/>
                </a:ext>
              </a:extLst>
            </p:cNvPr>
            <p:cNvSpPr txBox="1"/>
            <p:nvPr/>
          </p:nvSpPr>
          <p:spPr>
            <a:xfrm>
              <a:off x="7777488" y="2134991"/>
              <a:ext cx="458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c</a:t>
              </a:r>
              <a:endParaRPr lang="zh-CN" altLang="en-US" sz="1400" dirty="0"/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89CF3C44-ECF1-3780-EDB4-F68D583A65DB}"/>
                </a:ext>
              </a:extLst>
            </p:cNvPr>
            <p:cNvSpPr/>
            <p:nvPr/>
          </p:nvSpPr>
          <p:spPr>
            <a:xfrm>
              <a:off x="7207250" y="1981200"/>
              <a:ext cx="655122" cy="876300"/>
            </a:xfrm>
            <a:prstGeom prst="roundRect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mod</a:t>
              </a:r>
              <a:endParaRPr lang="zh-CN" altLang="en-US" dirty="0"/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8C1945DA-2752-49DD-C1D1-948B142E891B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2159000"/>
              <a:ext cx="349250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633CD491-D6E0-7F89-9A87-BE7D7FBB47B0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2667000"/>
              <a:ext cx="349250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1CCCB09E-CD5E-36ED-16FD-0EEFB0306E15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7862372" y="2419350"/>
              <a:ext cx="327277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D4F83FB8-D259-AEBA-1BE4-AF078C81F41E}"/>
                </a:ext>
              </a:extLst>
            </p:cNvPr>
            <p:cNvSpPr txBox="1"/>
            <p:nvPr/>
          </p:nvSpPr>
          <p:spPr>
            <a:xfrm>
              <a:off x="6842077" y="1892909"/>
              <a:ext cx="458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a</a:t>
              </a:r>
              <a:endParaRPr lang="zh-CN" altLang="en-US" sz="1400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441ACC5-7D38-ED47-E76E-7FC3351C5613}"/>
                </a:ext>
              </a:extLst>
            </p:cNvPr>
            <p:cNvSpPr txBox="1"/>
            <p:nvPr/>
          </p:nvSpPr>
          <p:spPr>
            <a:xfrm>
              <a:off x="6839982" y="2375204"/>
              <a:ext cx="458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b</a:t>
              </a:r>
              <a:endParaRPr lang="zh-CN" altLang="en-US" sz="1400" dirty="0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35699A5-AF81-85EA-84EA-208CAFE5EDFC}"/>
              </a:ext>
            </a:extLst>
          </p:cNvPr>
          <p:cNvGrpSpPr/>
          <p:nvPr/>
        </p:nvGrpSpPr>
        <p:grpSpPr>
          <a:xfrm>
            <a:off x="5481244" y="4012829"/>
            <a:ext cx="529860" cy="307777"/>
            <a:chOff x="10712040" y="2134991"/>
            <a:chExt cx="529860" cy="307777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E3A739C0-A44D-5DD2-058F-72C85A965F76}"/>
                </a:ext>
              </a:extLst>
            </p:cNvPr>
            <p:cNvSpPr txBox="1"/>
            <p:nvPr/>
          </p:nvSpPr>
          <p:spPr>
            <a:xfrm>
              <a:off x="10750280" y="2134991"/>
              <a:ext cx="49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err="1"/>
                <a:t>i</a:t>
              </a:r>
              <a:endParaRPr lang="zh-CN" altLang="en-US" sz="1400" dirty="0"/>
            </a:p>
          </p:txBody>
        </p: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6DFBF267-3D8A-6E99-EAC4-1269AFDCDE58}"/>
                </a:ext>
              </a:extLst>
            </p:cNvPr>
            <p:cNvCxnSpPr>
              <a:cxnSpLocks/>
            </p:cNvCxnSpPr>
            <p:nvPr/>
          </p:nvCxnSpPr>
          <p:spPr>
            <a:xfrm>
              <a:off x="10712040" y="2419350"/>
              <a:ext cx="350545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C367D9C0-2173-92AB-F9F9-973A247782F5}"/>
              </a:ext>
            </a:extLst>
          </p:cNvPr>
          <p:cNvGrpSpPr/>
          <p:nvPr/>
        </p:nvGrpSpPr>
        <p:grpSpPr>
          <a:xfrm>
            <a:off x="7623489" y="3797278"/>
            <a:ext cx="3184072" cy="1468453"/>
            <a:chOff x="6884082" y="3923585"/>
            <a:chExt cx="3184072" cy="1468453"/>
          </a:xfrm>
        </p:grpSpPr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108821A3-9CF3-E164-91A2-2F6D4DFCBCE7}"/>
                </a:ext>
              </a:extLst>
            </p:cNvPr>
            <p:cNvSpPr/>
            <p:nvPr/>
          </p:nvSpPr>
          <p:spPr>
            <a:xfrm rot="16200000" flipV="1">
              <a:off x="8674095" y="4527942"/>
              <a:ext cx="1224136" cy="504056"/>
            </a:xfrm>
            <a:prstGeom prst="trapezoid">
              <a:avLst>
                <a:gd name="adj" fmla="val 59112"/>
              </a:avLst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CCB9433-6B75-16B4-A035-AD735A2E99BB}"/>
                </a:ext>
              </a:extLst>
            </p:cNvPr>
            <p:cNvSpPr txBox="1"/>
            <p:nvPr/>
          </p:nvSpPr>
          <p:spPr>
            <a:xfrm>
              <a:off x="6884082" y="4496266"/>
              <a:ext cx="868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err="1"/>
                <a:t>rhs</a:t>
              </a:r>
              <a:r>
                <a:rPr lang="en-US" altLang="zh-CN" sz="1400" dirty="0"/>
                <a:t>=</a:t>
              </a:r>
              <a:r>
                <a:rPr lang="en-US" altLang="zh-CN" sz="1400" dirty="0">
                  <a:solidFill>
                    <a:srgbClr val="FF0000"/>
                  </a:solidFill>
                </a:rPr>
                <a:t>%1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2528B7E-0F02-EC91-83D3-F7138558CDF0}"/>
                </a:ext>
              </a:extLst>
            </p:cNvPr>
            <p:cNvSpPr txBox="1"/>
            <p:nvPr/>
          </p:nvSpPr>
          <p:spPr>
            <a:xfrm>
              <a:off x="6886327" y="4013971"/>
              <a:ext cx="868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err="1"/>
                <a:t>lhs</a:t>
              </a:r>
              <a:r>
                <a:rPr lang="en-US" altLang="zh-CN" sz="1400" dirty="0"/>
                <a:t>=</a:t>
              </a:r>
              <a:r>
                <a:rPr lang="en-US" altLang="zh-CN" sz="1400" dirty="0">
                  <a:solidFill>
                    <a:srgbClr val="FF0000"/>
                  </a:solidFill>
                </a:rPr>
                <a:t>%0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57EFB56-E463-FC59-CDA6-AF5BCD2586C8}"/>
                </a:ext>
              </a:extLst>
            </p:cNvPr>
            <p:cNvSpPr txBox="1"/>
            <p:nvPr/>
          </p:nvSpPr>
          <p:spPr>
            <a:xfrm>
              <a:off x="8524945" y="4256053"/>
              <a:ext cx="49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res</a:t>
              </a:r>
              <a:endParaRPr lang="zh-CN" altLang="en-US" sz="1400" dirty="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C55A1DD-4889-A486-437A-11E2C01BD7C8}"/>
                </a:ext>
              </a:extLst>
            </p:cNvPr>
            <p:cNvSpPr/>
            <p:nvPr/>
          </p:nvSpPr>
          <p:spPr>
            <a:xfrm>
              <a:off x="7565911" y="4102262"/>
              <a:ext cx="868050" cy="876300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black"/>
                  </a:solidFill>
                </a:rPr>
                <a:t>*</a:t>
              </a:r>
              <a:endParaRPr lang="zh-CN" altLang="en-US" dirty="0"/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F1DBF714-B6E9-F053-623D-3659F2BF5F93}"/>
                </a:ext>
              </a:extLst>
            </p:cNvPr>
            <p:cNvCxnSpPr>
              <a:cxnSpLocks/>
            </p:cNvCxnSpPr>
            <p:nvPr/>
          </p:nvCxnSpPr>
          <p:spPr>
            <a:xfrm>
              <a:off x="6884082" y="4280062"/>
              <a:ext cx="769810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0508FD61-F37B-DFAB-EA28-42FEB041311A}"/>
                </a:ext>
              </a:extLst>
            </p:cNvPr>
            <p:cNvCxnSpPr>
              <a:cxnSpLocks/>
            </p:cNvCxnSpPr>
            <p:nvPr/>
          </p:nvCxnSpPr>
          <p:spPr>
            <a:xfrm>
              <a:off x="6884082" y="4788062"/>
              <a:ext cx="769810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DB41A732-448B-FD18-3E41-12AF0C96E811}"/>
                </a:ext>
              </a:extLst>
            </p:cNvPr>
            <p:cNvCxnSpPr>
              <a:cxnSpLocks/>
            </p:cNvCxnSpPr>
            <p:nvPr/>
          </p:nvCxnSpPr>
          <p:spPr>
            <a:xfrm>
              <a:off x="8433966" y="4540412"/>
              <a:ext cx="614362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C39317B-69FE-E9F7-2A90-7A9E63448131}"/>
                </a:ext>
              </a:extLst>
            </p:cNvPr>
            <p:cNvSpPr txBox="1"/>
            <p:nvPr/>
          </p:nvSpPr>
          <p:spPr>
            <a:xfrm>
              <a:off x="8628715" y="4778938"/>
              <a:ext cx="491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%2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16290897-A2AC-5083-B193-75317A6821FF}"/>
                </a:ext>
              </a:extLst>
            </p:cNvPr>
            <p:cNvCxnSpPr>
              <a:cxnSpLocks/>
            </p:cNvCxnSpPr>
            <p:nvPr/>
          </p:nvCxnSpPr>
          <p:spPr>
            <a:xfrm>
              <a:off x="8644899" y="5045028"/>
              <a:ext cx="392162" cy="0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E81ABFE6-FB6B-31D9-2C73-0BB38D97C937}"/>
                </a:ext>
              </a:extLst>
            </p:cNvPr>
            <p:cNvSpPr txBox="1"/>
            <p:nvPr/>
          </p:nvSpPr>
          <p:spPr>
            <a:xfrm>
              <a:off x="8990116" y="4619377"/>
              <a:ext cx="665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Mux</a:t>
              </a:r>
              <a:endParaRPr lang="zh-CN" altLang="en-US" dirty="0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FCF4C644-9027-D105-6C96-43B08A206FE7}"/>
                </a:ext>
              </a:extLst>
            </p:cNvPr>
            <p:cNvGrpSpPr/>
            <p:nvPr/>
          </p:nvGrpSpPr>
          <p:grpSpPr>
            <a:xfrm>
              <a:off x="9538294" y="4500074"/>
              <a:ext cx="529860" cy="307777"/>
              <a:chOff x="10712040" y="2134991"/>
              <a:chExt cx="529860" cy="307777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140BEFE-7DBF-FCA7-4E16-05FEAE0C1AC5}"/>
                  </a:ext>
                </a:extLst>
              </p:cNvPr>
              <p:cNvSpPr txBox="1"/>
              <p:nvPr/>
            </p:nvSpPr>
            <p:spPr>
              <a:xfrm>
                <a:off x="10750280" y="2134991"/>
                <a:ext cx="4916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err="1"/>
                  <a:t>i</a:t>
                </a:r>
                <a:endParaRPr lang="zh-CN" altLang="en-US" sz="1400" dirty="0"/>
              </a:p>
            </p:txBody>
          </p: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2184EF26-3F70-6254-38D1-01A9077EC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2040" y="2419350"/>
                <a:ext cx="350545" cy="0"/>
              </a:xfrm>
              <a:prstGeom prst="straightConnector1">
                <a:avLst/>
              </a:prstGeom>
              <a:ln w="19050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B58338F0-21AC-FB5E-CAE9-EAF892908F88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>
              <a:off x="9276405" y="3923585"/>
              <a:ext cx="9758" cy="393296"/>
            </a:xfrm>
            <a:prstGeom prst="straightConnector1">
              <a:avLst/>
            </a:prstGeom>
            <a:ln w="19050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86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E7741-A04B-84E2-ED3E-3C023079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HEC IR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B5D8E-BA36-50AE-ECC3-B5A913FFC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Three component styles corresponding to </a:t>
            </a:r>
            <a:r>
              <a:rPr lang="en-US" altLang="zh-CN" dirty="0" err="1"/>
              <a:t>ToR</a:t>
            </a:r>
            <a:endParaRPr lang="en-US" altLang="zh-CN" dirty="0"/>
          </a:p>
          <a:p>
            <a:pPr lvl="1"/>
            <a:r>
              <a:rPr lang="en-US" altLang="zh-CN" dirty="0"/>
              <a:t>State Transition Graph, Pipeline stages, Handshake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80C911-0D9A-D5F7-B16A-64185A34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2475-B39C-4809-B838-6955B4973FE0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B6C5484-207F-708D-F5D8-124A3365F916}"/>
              </a:ext>
            </a:extLst>
          </p:cNvPr>
          <p:cNvGrpSpPr/>
          <p:nvPr/>
        </p:nvGrpSpPr>
        <p:grpSpPr>
          <a:xfrm>
            <a:off x="2034599" y="2654215"/>
            <a:ext cx="2611037" cy="1596492"/>
            <a:chOff x="680442" y="1802015"/>
            <a:chExt cx="3159845" cy="1932055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3A93BB0B-F668-9375-BAE6-9CD9EF53D346}"/>
                </a:ext>
              </a:extLst>
            </p:cNvPr>
            <p:cNvGrpSpPr/>
            <p:nvPr/>
          </p:nvGrpSpPr>
          <p:grpSpPr>
            <a:xfrm>
              <a:off x="2262310" y="3083141"/>
              <a:ext cx="1577977" cy="650929"/>
              <a:chOff x="1003989" y="1751308"/>
              <a:chExt cx="1577977" cy="650929"/>
            </a:xfrm>
          </p:grpSpPr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AB5DF088-C718-CB3A-108F-A5C3CE11BE81}"/>
                  </a:ext>
                </a:extLst>
              </p:cNvPr>
              <p:cNvSpPr/>
              <p:nvPr/>
            </p:nvSpPr>
            <p:spPr>
              <a:xfrm>
                <a:off x="1467513" y="1751308"/>
                <a:ext cx="650929" cy="65092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9271F9F7-89F7-6F9C-02E6-4E65B1B9A3F9}"/>
                  </a:ext>
                </a:extLst>
              </p:cNvPr>
              <p:cNvSpPr txBox="1"/>
              <p:nvPr/>
            </p:nvSpPr>
            <p:spPr>
              <a:xfrm>
                <a:off x="1003989" y="1892106"/>
                <a:ext cx="1577977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dirty="0"/>
                  <a:t>Start</a:t>
                </a:r>
                <a:endParaRPr lang="zh-CN" altLang="en-US" dirty="0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119DAD9F-9CDA-9F20-862C-D9E5BFD75E5C}"/>
                </a:ext>
              </a:extLst>
            </p:cNvPr>
            <p:cNvGrpSpPr/>
            <p:nvPr/>
          </p:nvGrpSpPr>
          <p:grpSpPr>
            <a:xfrm>
              <a:off x="1469431" y="1802015"/>
              <a:ext cx="1577977" cy="650929"/>
              <a:chOff x="1003989" y="1751308"/>
              <a:chExt cx="1577977" cy="650929"/>
            </a:xfrm>
          </p:grpSpPr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01903DDE-20B9-77B7-2091-69F4641C30CD}"/>
                  </a:ext>
                </a:extLst>
              </p:cNvPr>
              <p:cNvSpPr/>
              <p:nvPr/>
            </p:nvSpPr>
            <p:spPr>
              <a:xfrm>
                <a:off x="1467513" y="1751308"/>
                <a:ext cx="650929" cy="65092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7807805F-5302-4D4E-A443-590137C7A6C1}"/>
                  </a:ext>
                </a:extLst>
              </p:cNvPr>
              <p:cNvSpPr txBox="1"/>
              <p:nvPr/>
            </p:nvSpPr>
            <p:spPr>
              <a:xfrm>
                <a:off x="1003989" y="1892106"/>
                <a:ext cx="1577977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dirty="0"/>
                  <a:t>Idle</a:t>
                </a:r>
                <a:endParaRPr lang="zh-CN" altLang="en-US" dirty="0"/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2F2C1A33-8F34-7FCB-DCE0-51D14DA379A2}"/>
                </a:ext>
              </a:extLst>
            </p:cNvPr>
            <p:cNvGrpSpPr/>
            <p:nvPr/>
          </p:nvGrpSpPr>
          <p:grpSpPr>
            <a:xfrm>
              <a:off x="680442" y="3079776"/>
              <a:ext cx="1577977" cy="650929"/>
              <a:chOff x="1003989" y="1751308"/>
              <a:chExt cx="1577977" cy="650929"/>
            </a:xfrm>
          </p:grpSpPr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EF6E2E1B-A13B-C566-0602-E3B9C3EE0CFA}"/>
                  </a:ext>
                </a:extLst>
              </p:cNvPr>
              <p:cNvSpPr/>
              <p:nvPr/>
            </p:nvSpPr>
            <p:spPr>
              <a:xfrm>
                <a:off x="1467513" y="1751308"/>
                <a:ext cx="650929" cy="65092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0FF33CD5-FF57-D5E7-EAE9-0F06FA05F94E}"/>
                  </a:ext>
                </a:extLst>
              </p:cNvPr>
              <p:cNvSpPr txBox="1"/>
              <p:nvPr/>
            </p:nvSpPr>
            <p:spPr>
              <a:xfrm>
                <a:off x="1003989" y="1892106"/>
                <a:ext cx="1577977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dirty="0"/>
                  <a:t>Done</a:t>
                </a:r>
                <a:endParaRPr lang="zh-CN" altLang="en-US" dirty="0"/>
              </a:p>
            </p:txBody>
          </p:sp>
        </p:grpSp>
        <p:cxnSp>
          <p:nvCxnSpPr>
            <p:cNvPr id="63" name="直接箭头连接符 114">
              <a:extLst>
                <a:ext uri="{FF2B5EF4-FFF2-40B4-BE49-F238E27FC236}">
                  <a16:creationId xmlns:a16="http://schemas.microsoft.com/office/drawing/2014/main" id="{FC68584B-5599-4C63-B89C-8FF393AB72E6}"/>
                </a:ext>
              </a:extLst>
            </p:cNvPr>
            <p:cNvCxnSpPr>
              <a:cxnSpLocks/>
              <a:stCxn id="69" idx="6"/>
              <a:endCxn id="71" idx="7"/>
            </p:cNvCxnSpPr>
            <p:nvPr/>
          </p:nvCxnSpPr>
          <p:spPr>
            <a:xfrm>
              <a:off x="2583884" y="2127480"/>
              <a:ext cx="697553" cy="1050987"/>
            </a:xfrm>
            <a:prstGeom prst="curved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箭头连接符 123">
              <a:extLst>
                <a:ext uri="{FF2B5EF4-FFF2-40B4-BE49-F238E27FC236}">
                  <a16:creationId xmlns:a16="http://schemas.microsoft.com/office/drawing/2014/main" id="{BF852E6A-4A6E-187E-5FFF-8498726A11BE}"/>
                </a:ext>
              </a:extLst>
            </p:cNvPr>
            <p:cNvCxnSpPr>
              <a:cxnSpLocks/>
              <a:stCxn id="69" idx="7"/>
              <a:endCxn id="69" idx="1"/>
            </p:cNvCxnSpPr>
            <p:nvPr/>
          </p:nvCxnSpPr>
          <p:spPr>
            <a:xfrm rot="16200000" flipV="1">
              <a:off x="2258420" y="1667202"/>
              <a:ext cx="12700" cy="460277"/>
            </a:xfrm>
            <a:prstGeom prst="curvedConnector3">
              <a:avLst>
                <a:gd name="adj1" fmla="val 2437660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接箭头连接符 125">
              <a:extLst>
                <a:ext uri="{FF2B5EF4-FFF2-40B4-BE49-F238E27FC236}">
                  <a16:creationId xmlns:a16="http://schemas.microsoft.com/office/drawing/2014/main" id="{9AFB6427-323D-0F04-7737-0C81B07B693F}"/>
                </a:ext>
              </a:extLst>
            </p:cNvPr>
            <p:cNvCxnSpPr>
              <a:cxnSpLocks/>
              <a:stCxn id="71" idx="4"/>
              <a:endCxn id="67" idx="4"/>
            </p:cNvCxnSpPr>
            <p:nvPr/>
          </p:nvCxnSpPr>
          <p:spPr>
            <a:xfrm rot="5400000" flipH="1">
              <a:off x="2258682" y="2941454"/>
              <a:ext cx="3365" cy="1581868"/>
            </a:xfrm>
            <a:prstGeom prst="curvedConnector3">
              <a:avLst>
                <a:gd name="adj1" fmla="val -6793462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接箭头连接符 125">
              <a:extLst>
                <a:ext uri="{FF2B5EF4-FFF2-40B4-BE49-F238E27FC236}">
                  <a16:creationId xmlns:a16="http://schemas.microsoft.com/office/drawing/2014/main" id="{35C25BCB-FADC-B4DE-2AA8-7E4D4FC3C45E}"/>
                </a:ext>
              </a:extLst>
            </p:cNvPr>
            <p:cNvCxnSpPr>
              <a:cxnSpLocks/>
              <a:stCxn id="67" idx="1"/>
              <a:endCxn id="69" idx="2"/>
            </p:cNvCxnSpPr>
            <p:nvPr/>
          </p:nvCxnSpPr>
          <p:spPr>
            <a:xfrm rot="5400000" flipH="1" flipV="1">
              <a:off x="1062312" y="2304460"/>
              <a:ext cx="1047622" cy="693663"/>
            </a:xfrm>
            <a:prstGeom prst="curved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Rectangle 111">
            <a:extLst>
              <a:ext uri="{FF2B5EF4-FFF2-40B4-BE49-F238E27FC236}">
                <a16:creationId xmlns:a16="http://schemas.microsoft.com/office/drawing/2014/main" id="{A3DC7682-46FE-0866-9B72-8F7DB3D946CE}"/>
              </a:ext>
            </a:extLst>
          </p:cNvPr>
          <p:cNvSpPr/>
          <p:nvPr/>
        </p:nvSpPr>
        <p:spPr>
          <a:xfrm>
            <a:off x="6517459" y="2061559"/>
            <a:ext cx="3323777" cy="41400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component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@STG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allocations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stateset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state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@Idle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assigns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transition 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 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goto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@Start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if </a:t>
            </a: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cond</a:t>
            </a:r>
            <a:endParaRPr lang="en-US" sz="1600" dirty="0">
              <a:solidFill>
                <a:srgbClr val="E36209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}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  <a:endParaRPr lang="en-US" sz="1600" dirty="0">
              <a:solidFill>
                <a:schemeClr val="accent2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state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@Start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transition 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 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goto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@Done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} 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  <a:endParaRPr lang="en-US" altLang="zh-CN" sz="1600" dirty="0">
              <a:solidFill>
                <a:schemeClr val="accent2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state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@Done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transition 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 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goto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@Idle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}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  <a:endParaRPr lang="en-US" altLang="zh-CN" sz="1600" dirty="0">
              <a:solidFill>
                <a:schemeClr val="accent2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}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} {style = "stg"}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5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E7741-A04B-84E2-ED3E-3C023079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HEC IR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B5D8E-BA36-50AE-ECC3-B5A913FFC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Three component styles corresponding to </a:t>
            </a:r>
            <a:r>
              <a:rPr lang="en-US" altLang="zh-CN" dirty="0" err="1"/>
              <a:t>ToR</a:t>
            </a:r>
            <a:endParaRPr lang="en-US" altLang="zh-CN" dirty="0"/>
          </a:p>
          <a:p>
            <a:pPr lvl="1"/>
            <a:r>
              <a:rPr lang="en-US" altLang="zh-CN" dirty="0"/>
              <a:t>State Transition Graph, Pipeline stages, Handshake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80C911-0D9A-D5F7-B16A-64185A34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2475-B39C-4809-B838-6955B4973FE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AB5DF088-C718-CB3A-108F-A5C3CE11BE81}"/>
              </a:ext>
            </a:extLst>
          </p:cNvPr>
          <p:cNvSpPr/>
          <p:nvPr/>
        </p:nvSpPr>
        <p:spPr>
          <a:xfrm>
            <a:off x="3723957" y="3714624"/>
            <a:ext cx="537874" cy="53787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9271F9F7-89F7-6F9C-02E6-4E65B1B9A3F9}"/>
              </a:ext>
            </a:extLst>
          </p:cNvPr>
          <p:cNvSpPr txBox="1"/>
          <p:nvPr/>
        </p:nvSpPr>
        <p:spPr>
          <a:xfrm>
            <a:off x="3340939" y="3830968"/>
            <a:ext cx="1303911" cy="3051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/>
              <a:t>Start</a:t>
            </a:r>
            <a:endParaRPr lang="zh-CN" altLang="en-US" dirty="0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01903DDE-20B9-77B7-2091-69F4641C30CD}"/>
              </a:ext>
            </a:extLst>
          </p:cNvPr>
          <p:cNvSpPr/>
          <p:nvPr/>
        </p:nvSpPr>
        <p:spPr>
          <a:xfrm>
            <a:off x="3068787" y="2656006"/>
            <a:ext cx="537874" cy="53787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7807805F-5302-4D4E-A443-590137C7A6C1}"/>
              </a:ext>
            </a:extLst>
          </p:cNvPr>
          <p:cNvSpPr txBox="1"/>
          <p:nvPr/>
        </p:nvSpPr>
        <p:spPr>
          <a:xfrm>
            <a:off x="2685769" y="2772350"/>
            <a:ext cx="1303911" cy="3051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/>
              <a:t>Idle</a:t>
            </a:r>
            <a:endParaRPr lang="zh-CN" altLang="en-US" dirty="0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EF6E2E1B-A13B-C566-0602-E3B9C3EE0CFA}"/>
              </a:ext>
            </a:extLst>
          </p:cNvPr>
          <p:cNvSpPr/>
          <p:nvPr/>
        </p:nvSpPr>
        <p:spPr>
          <a:xfrm>
            <a:off x="2416831" y="3711843"/>
            <a:ext cx="537874" cy="53787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FF33CD5-FF57-D5E7-EAE9-0F06FA05F94E}"/>
              </a:ext>
            </a:extLst>
          </p:cNvPr>
          <p:cNvSpPr txBox="1"/>
          <p:nvPr/>
        </p:nvSpPr>
        <p:spPr>
          <a:xfrm>
            <a:off x="2033813" y="3828187"/>
            <a:ext cx="1303911" cy="3051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/>
              <a:t>Done</a:t>
            </a:r>
            <a:endParaRPr lang="zh-CN" altLang="en-US" dirty="0"/>
          </a:p>
        </p:txBody>
      </p:sp>
      <p:cxnSp>
        <p:nvCxnSpPr>
          <p:cNvPr id="63" name="直接箭头连接符 114">
            <a:extLst>
              <a:ext uri="{FF2B5EF4-FFF2-40B4-BE49-F238E27FC236}">
                <a16:creationId xmlns:a16="http://schemas.microsoft.com/office/drawing/2014/main" id="{FC68584B-5599-4C63-B89C-8FF393AB72E6}"/>
              </a:ext>
            </a:extLst>
          </p:cNvPr>
          <p:cNvCxnSpPr>
            <a:cxnSpLocks/>
            <a:stCxn id="69" idx="6"/>
            <a:endCxn id="71" idx="7"/>
          </p:cNvCxnSpPr>
          <p:nvPr/>
        </p:nvCxnSpPr>
        <p:spPr>
          <a:xfrm>
            <a:off x="3606662" y="2924944"/>
            <a:ext cx="576401" cy="868450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123">
            <a:extLst>
              <a:ext uri="{FF2B5EF4-FFF2-40B4-BE49-F238E27FC236}">
                <a16:creationId xmlns:a16="http://schemas.microsoft.com/office/drawing/2014/main" id="{BF852E6A-4A6E-187E-5FFF-8498726A11BE}"/>
              </a:ext>
            </a:extLst>
          </p:cNvPr>
          <p:cNvCxnSpPr>
            <a:cxnSpLocks/>
            <a:stCxn id="69" idx="7"/>
            <a:endCxn id="69" idx="1"/>
          </p:cNvCxnSpPr>
          <p:nvPr/>
        </p:nvCxnSpPr>
        <p:spPr>
          <a:xfrm rot="16200000" flipV="1">
            <a:off x="3337725" y="2544608"/>
            <a:ext cx="10494" cy="380335"/>
          </a:xfrm>
          <a:prstGeom prst="curvedConnector3">
            <a:avLst>
              <a:gd name="adj1" fmla="val 243766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箭头连接符 125">
            <a:extLst>
              <a:ext uri="{FF2B5EF4-FFF2-40B4-BE49-F238E27FC236}">
                <a16:creationId xmlns:a16="http://schemas.microsoft.com/office/drawing/2014/main" id="{9AFB6427-323D-0F04-7737-0C81B07B693F}"/>
              </a:ext>
            </a:extLst>
          </p:cNvPr>
          <p:cNvCxnSpPr>
            <a:cxnSpLocks/>
            <a:stCxn id="71" idx="4"/>
            <a:endCxn id="67" idx="4"/>
          </p:cNvCxnSpPr>
          <p:nvPr/>
        </p:nvCxnSpPr>
        <p:spPr>
          <a:xfrm rot="5400000" flipH="1">
            <a:off x="3337941" y="3597545"/>
            <a:ext cx="2781" cy="1307126"/>
          </a:xfrm>
          <a:prstGeom prst="curvedConnector3">
            <a:avLst>
              <a:gd name="adj1" fmla="val -6793462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直接箭头连接符 125">
            <a:extLst>
              <a:ext uri="{FF2B5EF4-FFF2-40B4-BE49-F238E27FC236}">
                <a16:creationId xmlns:a16="http://schemas.microsoft.com/office/drawing/2014/main" id="{35C25BCB-FADC-B4DE-2AA8-7E4D4FC3C45E}"/>
              </a:ext>
            </a:extLst>
          </p:cNvPr>
          <p:cNvCxnSpPr>
            <a:cxnSpLocks/>
            <a:stCxn id="67" idx="1"/>
            <a:endCxn id="69" idx="2"/>
          </p:cNvCxnSpPr>
          <p:nvPr/>
        </p:nvCxnSpPr>
        <p:spPr>
          <a:xfrm rot="5400000" flipH="1" flipV="1">
            <a:off x="2349359" y="3071185"/>
            <a:ext cx="865669" cy="573186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Rectangle 111">
            <a:extLst>
              <a:ext uri="{FF2B5EF4-FFF2-40B4-BE49-F238E27FC236}">
                <a16:creationId xmlns:a16="http://schemas.microsoft.com/office/drawing/2014/main" id="{A3DC7682-46FE-0866-9B72-8F7DB3D946CE}"/>
              </a:ext>
            </a:extLst>
          </p:cNvPr>
          <p:cNvSpPr/>
          <p:nvPr/>
        </p:nvSpPr>
        <p:spPr>
          <a:xfrm>
            <a:off x="6516639" y="2060848"/>
            <a:ext cx="3323777" cy="41400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component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@STG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allocations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stateset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state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@Idle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assigns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transition 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 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goto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@Start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if </a:t>
            </a: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cond</a:t>
            </a:r>
            <a:endParaRPr lang="en-US" sz="1600" dirty="0">
              <a:solidFill>
                <a:srgbClr val="E36209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}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  <a:endParaRPr lang="en-US" sz="1600" dirty="0">
              <a:solidFill>
                <a:schemeClr val="accent2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state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@Start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transition 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 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goto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@Done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} 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  <a:endParaRPr lang="en-US" altLang="zh-CN" sz="1600" dirty="0">
              <a:solidFill>
                <a:schemeClr val="accent2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state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@Done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transition 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 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goto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@Idle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}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  <a:endParaRPr lang="en-US" altLang="zh-CN" sz="1600" dirty="0">
              <a:solidFill>
                <a:schemeClr val="accent2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  }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} {style = "stg"}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3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0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0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0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0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0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0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0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0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0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0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0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0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0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0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1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1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0725"/>
            <a:ext cx="10972800" cy="5325481"/>
          </a:xfrm>
        </p:spPr>
        <p:txBody>
          <a:bodyPr>
            <a:normAutofit/>
          </a:bodyPr>
          <a:lstStyle/>
          <a:p>
            <a:r>
              <a:rPr lang="en-US" sz="2800" dirty="0"/>
              <a:t>A: Download the docker image</a:t>
            </a:r>
          </a:p>
          <a:p>
            <a:pPr lvl="1"/>
            <a:r>
              <a:rPr lang="en-US" sz="2400" dirty="0"/>
              <a:t>Please follow the handout or our website</a:t>
            </a:r>
          </a:p>
          <a:p>
            <a:pPr lvl="1"/>
            <a:r>
              <a:rPr lang="en-US" sz="2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https://ericlyun.me/tutorial-aspdac2025</a:t>
            </a:r>
            <a:endParaRPr lang="en-US" sz="2400" dirty="0"/>
          </a:p>
          <a:p>
            <a:pPr lvl="1"/>
            <a:endParaRPr lang="en-US" sz="2400" dirty="0"/>
          </a:p>
          <a:p>
            <a:pPr lvl="0"/>
            <a:r>
              <a:rPr lang="en-US" sz="2800" dirty="0"/>
              <a:t>B: Login our server</a:t>
            </a:r>
          </a:p>
          <a:p>
            <a:pPr lvl="1"/>
            <a:r>
              <a:rPr lang="en-US" sz="2400" dirty="0"/>
              <a:t>You can use PowerShell/terminal</a:t>
            </a:r>
          </a:p>
          <a:p>
            <a:pPr lvl="1"/>
            <a:r>
              <a:rPr lang="en-US" sz="2400" dirty="0"/>
              <a:t>Or, you can use VSCode</a:t>
            </a:r>
          </a:p>
          <a:p>
            <a:pPr lvl="2"/>
            <a:r>
              <a:rPr lang="en-US" sz="2000" dirty="0"/>
              <a:t>Ctrl-Shift-P / ⇧⌘P, type Remote: Show Remote Menu</a:t>
            </a:r>
          </a:p>
          <a:p>
            <a:pPr lvl="3"/>
            <a:r>
              <a:rPr lang="en-US" sz="1600" dirty="0"/>
              <a:t>select SSH to install the extension</a:t>
            </a:r>
          </a:p>
          <a:p>
            <a:pPr lvl="2"/>
            <a:r>
              <a:rPr lang="en-US" sz="2000" dirty="0"/>
              <a:t>Ctrl-Shift-P / ⇧⌘P, type Remote-SSH: Add New SSH Host</a:t>
            </a:r>
          </a:p>
          <a:p>
            <a:pPr lvl="3"/>
            <a:r>
              <a:rPr lang="en-US" sz="1600" dirty="0"/>
              <a:t>paste “</a:t>
            </a:r>
            <a:r>
              <a:rPr lang="en-US" sz="1600" dirty="0" err="1"/>
              <a:t>ssh</a:t>
            </a:r>
            <a:r>
              <a:rPr lang="en-US" sz="1600" dirty="0"/>
              <a:t> </a:t>
            </a:r>
            <a:r>
              <a:rPr lang="en-US" sz="1600" dirty="0">
                <a:hlinkClick r:id="rId3"/>
              </a:rPr>
              <a:t>root@ahs.ericlyun.me</a:t>
            </a:r>
            <a:r>
              <a:rPr lang="en-US" sz="1600" dirty="0"/>
              <a:t> –p </a:t>
            </a:r>
            <a:r>
              <a:rPr lang="en-US" sz="1600" dirty="0" err="1"/>
              <a:t>xxxxx</a:t>
            </a:r>
            <a:r>
              <a:rPr lang="en-US" sz="1600" dirty="0"/>
              <a:t>” </a:t>
            </a:r>
          </a:p>
          <a:p>
            <a:pPr lvl="2"/>
            <a:r>
              <a:rPr lang="en-US" sz="2000" dirty="0"/>
              <a:t>Ctrl-Shift-P / ⇧⌘P, type Remote-SSH: </a:t>
            </a:r>
            <a:r>
              <a:rPr lang="en-US" altLang="zh-CN" sz="2000" dirty="0"/>
              <a:t>Connect to Host</a:t>
            </a:r>
          </a:p>
          <a:p>
            <a:pPr lvl="2"/>
            <a:r>
              <a:rPr lang="en-US" sz="2000" dirty="0"/>
              <a:t>Ctrl-K + Ctrl-O, open /root/repos folder </a:t>
            </a:r>
            <a:r>
              <a:rPr lang="en-US" sz="2000"/>
              <a:t>(optional: </a:t>
            </a:r>
            <a:r>
              <a:rPr lang="en-US" sz="2000" dirty="0"/>
              <a:t>download </a:t>
            </a:r>
            <a:r>
              <a:rPr lang="en-US" sz="2000"/>
              <a:t>rust-analyzer extension)</a:t>
            </a:r>
            <a:endParaRPr lang="en-US" sz="2000" dirty="0"/>
          </a:p>
          <a:p>
            <a:pPr lvl="2"/>
            <a:endParaRPr lang="en-US" sz="2000" dirty="0"/>
          </a:p>
        </p:txBody>
      </p:sp>
      <p:pic>
        <p:nvPicPr>
          <p:cNvPr id="7" name="Picture 6" descr="Screenshot_20250117_124544"/>
          <p:cNvPicPr>
            <a:picLocks noChangeAspect="1"/>
          </p:cNvPicPr>
          <p:nvPr/>
        </p:nvPicPr>
        <p:blipFill rotWithShape="1">
          <a:blip r:embed="rId4"/>
          <a:srcRect l="17296" t="82477" r="45023" b="12881"/>
          <a:stretch/>
        </p:blipFill>
        <p:spPr>
          <a:xfrm>
            <a:off x="9059536" y="1814381"/>
            <a:ext cx="2847975" cy="593477"/>
          </a:xfrm>
          <a:prstGeom prst="rect">
            <a:avLst/>
          </a:prstGeom>
        </p:spPr>
      </p:pic>
      <p:sp>
        <p:nvSpPr>
          <p:cNvPr id="12" name="Rectangles 11"/>
          <p:cNvSpPr/>
          <p:nvPr/>
        </p:nvSpPr>
        <p:spPr>
          <a:xfrm>
            <a:off x="9059537" y="1814312"/>
            <a:ext cx="2847974" cy="537999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3E072-A344-4094-9366-F20606B6D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874" y="3958275"/>
            <a:ext cx="3305637" cy="700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33D975-4EF6-4891-8C65-F4B39A332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1548" y="2756095"/>
            <a:ext cx="4115963" cy="78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F5093F-F0DE-4730-8ADF-91C7AC922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100" y="5334320"/>
            <a:ext cx="3741683" cy="791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AB7EE-B01B-44E1-8603-050DCDA0DC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4"/>
          <a:stretch/>
        </p:blipFill>
        <p:spPr>
          <a:xfrm>
            <a:off x="8505496" y="3185897"/>
            <a:ext cx="3561287" cy="207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60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E7741-A04B-84E2-ED3E-3C023079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HEC IR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B5D8E-BA36-50AE-ECC3-B5A913FFC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Three component styles corresponding to </a:t>
            </a:r>
            <a:r>
              <a:rPr lang="en-US" altLang="zh-CN" dirty="0" err="1"/>
              <a:t>ToR</a:t>
            </a:r>
            <a:endParaRPr lang="en-US" altLang="zh-CN" dirty="0"/>
          </a:p>
          <a:p>
            <a:pPr lvl="1"/>
            <a:r>
              <a:rPr lang="en-US" altLang="zh-CN" dirty="0"/>
              <a:t>State Transition Graph, Pipeline stages, Handshake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80C911-0D9A-D5F7-B16A-64185A34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2475-B39C-4809-B838-6955B4973FE0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821400D3-E5F3-3D3F-7491-74532E503C53}"/>
              </a:ext>
            </a:extLst>
          </p:cNvPr>
          <p:cNvGrpSpPr/>
          <p:nvPr/>
        </p:nvGrpSpPr>
        <p:grpSpPr>
          <a:xfrm>
            <a:off x="2221447" y="2782404"/>
            <a:ext cx="3567428" cy="545348"/>
            <a:chOff x="6845134" y="1632673"/>
            <a:chExt cx="3966585" cy="606367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D87E66D7-3E74-1F80-824A-6FE6E4369D31}"/>
                </a:ext>
              </a:extLst>
            </p:cNvPr>
            <p:cNvGrpSpPr/>
            <p:nvPr/>
          </p:nvGrpSpPr>
          <p:grpSpPr>
            <a:xfrm>
              <a:off x="6845134" y="1632673"/>
              <a:ext cx="3966585" cy="606367"/>
              <a:chOff x="6981799" y="1795402"/>
              <a:chExt cx="3256074" cy="606367"/>
            </a:xfrm>
          </p:grpSpPr>
          <p:sp>
            <p:nvSpPr>
              <p:cNvPr id="101" name="矩形: 圆角 100">
                <a:extLst>
                  <a:ext uri="{FF2B5EF4-FFF2-40B4-BE49-F238E27FC236}">
                    <a16:creationId xmlns:a16="http://schemas.microsoft.com/office/drawing/2014/main" id="{24EC85B9-7C46-0DB0-9C5E-165447710F6B}"/>
                  </a:ext>
                </a:extLst>
              </p:cNvPr>
              <p:cNvSpPr/>
              <p:nvPr/>
            </p:nvSpPr>
            <p:spPr>
              <a:xfrm>
                <a:off x="6981799" y="1795402"/>
                <a:ext cx="3256074" cy="60636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15E86102-A465-1B8E-B895-4A71D4752BE3}"/>
                  </a:ext>
                </a:extLst>
              </p:cNvPr>
              <p:cNvSpPr txBox="1"/>
              <p:nvPr/>
            </p:nvSpPr>
            <p:spPr>
              <a:xfrm>
                <a:off x="6990613" y="1913919"/>
                <a:ext cx="9463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Stage 0</a:t>
                </a:r>
                <a:endParaRPr lang="zh-CN" altLang="en-US" dirty="0"/>
              </a:p>
            </p:txBody>
          </p:sp>
        </p:grp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AF063B98-CEEF-3AFE-7683-D0E1E5B69AD5}"/>
                </a:ext>
              </a:extLst>
            </p:cNvPr>
            <p:cNvSpPr/>
            <p:nvPr/>
          </p:nvSpPr>
          <p:spPr>
            <a:xfrm>
              <a:off x="7779180" y="1751190"/>
              <a:ext cx="639311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+</a:t>
              </a:r>
              <a:endParaRPr lang="zh-CN" altLang="en-US" dirty="0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D356CF59-E58D-168B-7146-14817DFB9615}"/>
                </a:ext>
              </a:extLst>
            </p:cNvPr>
            <p:cNvSpPr/>
            <p:nvPr/>
          </p:nvSpPr>
          <p:spPr>
            <a:xfrm>
              <a:off x="8865030" y="1751190"/>
              <a:ext cx="639311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+</a:t>
              </a:r>
              <a:endParaRPr lang="zh-CN" altLang="en-US" dirty="0"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9369F8EC-2CC1-107E-EF31-4AAFA23E067B}"/>
                </a:ext>
              </a:extLst>
            </p:cNvPr>
            <p:cNvSpPr/>
            <p:nvPr/>
          </p:nvSpPr>
          <p:spPr>
            <a:xfrm>
              <a:off x="9927630" y="1751190"/>
              <a:ext cx="639311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*</a:t>
              </a:r>
              <a:endParaRPr lang="zh-CN" altLang="en-US" dirty="0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0660C656-F3A0-F963-5BA9-A7386DF9CBC4}"/>
              </a:ext>
            </a:extLst>
          </p:cNvPr>
          <p:cNvGrpSpPr/>
          <p:nvPr/>
        </p:nvGrpSpPr>
        <p:grpSpPr>
          <a:xfrm>
            <a:off x="2221447" y="3523420"/>
            <a:ext cx="3567428" cy="545348"/>
            <a:chOff x="6845134" y="2456601"/>
            <a:chExt cx="3966585" cy="606367"/>
          </a:xfrm>
        </p:grpSpPr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F8C7EBBA-5E0E-C89B-EB9E-AE8257C519F9}"/>
                </a:ext>
              </a:extLst>
            </p:cNvPr>
            <p:cNvGrpSpPr/>
            <p:nvPr/>
          </p:nvGrpSpPr>
          <p:grpSpPr>
            <a:xfrm>
              <a:off x="6845134" y="2456601"/>
              <a:ext cx="3966585" cy="606367"/>
              <a:chOff x="6981799" y="1795402"/>
              <a:chExt cx="3256074" cy="606367"/>
            </a:xfrm>
          </p:grpSpPr>
          <p:sp>
            <p:nvSpPr>
              <p:cNvPr id="95" name="矩形: 圆角 94">
                <a:extLst>
                  <a:ext uri="{FF2B5EF4-FFF2-40B4-BE49-F238E27FC236}">
                    <a16:creationId xmlns:a16="http://schemas.microsoft.com/office/drawing/2014/main" id="{1C69F612-7AA9-BC40-D805-4A49B237D374}"/>
                  </a:ext>
                </a:extLst>
              </p:cNvPr>
              <p:cNvSpPr/>
              <p:nvPr/>
            </p:nvSpPr>
            <p:spPr>
              <a:xfrm>
                <a:off x="6981799" y="1795402"/>
                <a:ext cx="3256074" cy="60636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845FAB4-A3CD-EDBF-33C3-EFBC0D6D01AD}"/>
                  </a:ext>
                </a:extLst>
              </p:cNvPr>
              <p:cNvSpPr txBox="1"/>
              <p:nvPr/>
            </p:nvSpPr>
            <p:spPr>
              <a:xfrm>
                <a:off x="6990613" y="1913919"/>
                <a:ext cx="9463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Stage 1</a:t>
                </a:r>
                <a:endParaRPr lang="zh-CN" altLang="en-US" dirty="0"/>
              </a:p>
            </p:txBody>
          </p:sp>
        </p:grp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7F7E2878-5F22-24AA-F592-E6EB36153864}"/>
                </a:ext>
              </a:extLst>
            </p:cNvPr>
            <p:cNvSpPr/>
            <p:nvPr/>
          </p:nvSpPr>
          <p:spPr>
            <a:xfrm>
              <a:off x="8291798" y="2575118"/>
              <a:ext cx="639311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+</a:t>
              </a:r>
              <a:endParaRPr lang="zh-CN" altLang="en-US" dirty="0"/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58AEBD05-DA48-B425-F21E-C5FB39F1B79B}"/>
                </a:ext>
              </a:extLst>
            </p:cNvPr>
            <p:cNvSpPr/>
            <p:nvPr/>
          </p:nvSpPr>
          <p:spPr>
            <a:xfrm>
              <a:off x="9522783" y="2575118"/>
              <a:ext cx="639311" cy="369332"/>
            </a:xfrm>
            <a:prstGeom prst="rect">
              <a:avLst/>
            </a:prstGeom>
            <a:solidFill>
              <a:srgbClr val="FF7C80"/>
            </a:solidFill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-</a:t>
              </a:r>
              <a:endParaRPr lang="zh-CN" altLang="en-US" dirty="0"/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B1904EE5-9240-3A23-ACB0-F67B48A13F71}"/>
              </a:ext>
            </a:extLst>
          </p:cNvPr>
          <p:cNvGrpSpPr/>
          <p:nvPr/>
        </p:nvGrpSpPr>
        <p:grpSpPr>
          <a:xfrm>
            <a:off x="2221447" y="4264437"/>
            <a:ext cx="3567428" cy="545348"/>
            <a:chOff x="6845134" y="3280529"/>
            <a:chExt cx="3966585" cy="606367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9D117F06-B283-B9FE-060B-6C0346674E11}"/>
                </a:ext>
              </a:extLst>
            </p:cNvPr>
            <p:cNvGrpSpPr/>
            <p:nvPr/>
          </p:nvGrpSpPr>
          <p:grpSpPr>
            <a:xfrm>
              <a:off x="6845134" y="3280529"/>
              <a:ext cx="3966585" cy="606367"/>
              <a:chOff x="6981799" y="1795402"/>
              <a:chExt cx="3256074" cy="606367"/>
            </a:xfrm>
          </p:grpSpPr>
          <p:sp>
            <p:nvSpPr>
              <p:cNvPr id="90" name="矩形: 圆角 89">
                <a:extLst>
                  <a:ext uri="{FF2B5EF4-FFF2-40B4-BE49-F238E27FC236}">
                    <a16:creationId xmlns:a16="http://schemas.microsoft.com/office/drawing/2014/main" id="{15018D1A-BF5D-2EAA-945E-B28195BB8A4B}"/>
                  </a:ext>
                </a:extLst>
              </p:cNvPr>
              <p:cNvSpPr/>
              <p:nvPr/>
            </p:nvSpPr>
            <p:spPr>
              <a:xfrm>
                <a:off x="6981799" y="1795402"/>
                <a:ext cx="3256074" cy="60636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39AD7FD8-DEC5-93F4-DA0A-C991C71EB1F0}"/>
                  </a:ext>
                </a:extLst>
              </p:cNvPr>
              <p:cNvSpPr txBox="1"/>
              <p:nvPr/>
            </p:nvSpPr>
            <p:spPr>
              <a:xfrm>
                <a:off x="6990613" y="1913919"/>
                <a:ext cx="9463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Stage 2</a:t>
                </a:r>
                <a:endParaRPr lang="zh-CN" altLang="en-US" dirty="0"/>
              </a:p>
            </p:txBody>
          </p:sp>
        </p:grp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243F9E21-35F7-902F-36B7-6D995FF9AA27}"/>
                </a:ext>
              </a:extLst>
            </p:cNvPr>
            <p:cNvSpPr/>
            <p:nvPr/>
          </p:nvSpPr>
          <p:spPr>
            <a:xfrm>
              <a:off x="8454526" y="3399046"/>
              <a:ext cx="639311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*</a:t>
              </a:r>
              <a:endParaRPr lang="zh-CN" altLang="en-US" dirty="0"/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F335D162-6C02-7B3C-D70A-97F55DE8EC6A}"/>
                </a:ext>
              </a:extLst>
            </p:cNvPr>
            <p:cNvSpPr/>
            <p:nvPr/>
          </p:nvSpPr>
          <p:spPr>
            <a:xfrm>
              <a:off x="9538280" y="3399046"/>
              <a:ext cx="639311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+</a:t>
              </a:r>
              <a:endParaRPr lang="zh-CN" altLang="en-US" dirty="0"/>
            </a:p>
          </p:txBody>
        </p:sp>
      </p:grpSp>
      <p:cxnSp>
        <p:nvCxnSpPr>
          <p:cNvPr id="79" name="直接箭头连接符 163">
            <a:extLst>
              <a:ext uri="{FF2B5EF4-FFF2-40B4-BE49-F238E27FC236}">
                <a16:creationId xmlns:a16="http://schemas.microsoft.com/office/drawing/2014/main" id="{61D11A69-0FF7-2FEC-B4B3-8C3C4D210A1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36745" y="3233401"/>
            <a:ext cx="408850" cy="384369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接箭头连接符 163">
            <a:extLst>
              <a:ext uri="{FF2B5EF4-FFF2-40B4-BE49-F238E27FC236}">
                <a16:creationId xmlns:a16="http://schemas.microsoft.com/office/drawing/2014/main" id="{2481DB31-A9FD-C809-F3DA-695699A3447F}"/>
              </a:ext>
            </a:extLst>
          </p:cNvPr>
          <p:cNvCxnSpPr>
            <a:cxnSpLocks/>
          </p:cNvCxnSpPr>
          <p:nvPr/>
        </p:nvCxnSpPr>
        <p:spPr>
          <a:xfrm rot="5400000">
            <a:off x="3870340" y="3237504"/>
            <a:ext cx="408850" cy="376163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直接箭头连接符 163">
            <a:extLst>
              <a:ext uri="{FF2B5EF4-FFF2-40B4-BE49-F238E27FC236}">
                <a16:creationId xmlns:a16="http://schemas.microsoft.com/office/drawing/2014/main" id="{45E5A504-1C6B-8AA1-09C8-87F4C3C01FF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30865" y="3199497"/>
            <a:ext cx="408850" cy="452178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接箭头连接符 163">
            <a:extLst>
              <a:ext uri="{FF2B5EF4-FFF2-40B4-BE49-F238E27FC236}">
                <a16:creationId xmlns:a16="http://schemas.microsoft.com/office/drawing/2014/main" id="{8B2BF0E7-E0AB-618A-6AB3-0CEBF394DDF0}"/>
              </a:ext>
            </a:extLst>
          </p:cNvPr>
          <p:cNvCxnSpPr>
            <a:cxnSpLocks/>
          </p:cNvCxnSpPr>
          <p:nvPr/>
        </p:nvCxnSpPr>
        <p:spPr>
          <a:xfrm rot="5400000">
            <a:off x="4929609" y="3271409"/>
            <a:ext cx="408850" cy="308354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接箭头连接符 163">
            <a:extLst>
              <a:ext uri="{FF2B5EF4-FFF2-40B4-BE49-F238E27FC236}">
                <a16:creationId xmlns:a16="http://schemas.microsoft.com/office/drawing/2014/main" id="{A968CF11-EE37-E8D5-8C74-38804EE77338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80304" y="4119195"/>
            <a:ext cx="407236" cy="82975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接箭头连接符 163">
            <a:extLst>
              <a:ext uri="{FF2B5EF4-FFF2-40B4-BE49-F238E27FC236}">
                <a16:creationId xmlns:a16="http://schemas.microsoft.com/office/drawing/2014/main" id="{2A24526A-6D76-76E6-E124-55127DE9FDB7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91835" y="3706958"/>
            <a:ext cx="407236" cy="919290"/>
          </a:xfrm>
          <a:prstGeom prst="bentConnector3">
            <a:avLst>
              <a:gd name="adj1" fmla="val 55134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接箭头连接符 163">
            <a:extLst>
              <a:ext uri="{FF2B5EF4-FFF2-40B4-BE49-F238E27FC236}">
                <a16:creationId xmlns:a16="http://schemas.microsoft.com/office/drawing/2014/main" id="{C9123BA4-897D-D636-D908-A60509C85F62}"/>
              </a:ext>
            </a:extLst>
          </p:cNvPr>
          <p:cNvCxnSpPr>
            <a:cxnSpLocks/>
          </p:cNvCxnSpPr>
          <p:nvPr/>
        </p:nvCxnSpPr>
        <p:spPr>
          <a:xfrm rot="5400000">
            <a:off x="4785694" y="4170573"/>
            <a:ext cx="413431" cy="1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直接箭头连接符 163">
            <a:extLst>
              <a:ext uri="{FF2B5EF4-FFF2-40B4-BE49-F238E27FC236}">
                <a16:creationId xmlns:a16="http://schemas.microsoft.com/office/drawing/2014/main" id="{BDC981DA-844B-C2EB-D48C-E376B809BBDA}"/>
              </a:ext>
            </a:extLst>
          </p:cNvPr>
          <p:cNvCxnSpPr>
            <a:cxnSpLocks/>
          </p:cNvCxnSpPr>
          <p:nvPr/>
        </p:nvCxnSpPr>
        <p:spPr>
          <a:xfrm rot="5400000">
            <a:off x="4257533" y="3772349"/>
            <a:ext cx="413431" cy="780567"/>
          </a:xfrm>
          <a:prstGeom prst="bentConnector3">
            <a:avLst>
              <a:gd name="adj1" fmla="val 382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3">
            <a:extLst>
              <a:ext uri="{FF2B5EF4-FFF2-40B4-BE49-F238E27FC236}">
                <a16:creationId xmlns:a16="http://schemas.microsoft.com/office/drawing/2014/main" id="{78EECDF7-64D9-B7A8-FD93-AAAA4328610C}"/>
              </a:ext>
            </a:extLst>
          </p:cNvPr>
          <p:cNvSpPr/>
          <p:nvPr/>
        </p:nvSpPr>
        <p:spPr>
          <a:xfrm>
            <a:off x="6800666" y="2150229"/>
            <a:ext cx="4377565" cy="3943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component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Pipe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allocations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stageset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stage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@stage0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assigns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  <a:endParaRPr lang="en-US" sz="1600" dirty="0">
              <a:solidFill>
                <a:schemeClr val="accent2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stage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@stage1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</a:t>
            </a:r>
            <a:r>
              <a:rPr lang="en-US" altLang="zh-CN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assigns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hec.assign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%add2.lhs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%add0.res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hec.assign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%add2.rhs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%add1.res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stage </a:t>
            </a:r>
            <a:r>
              <a:rPr lang="en-US" altLang="zh-CN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@stage2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</a:t>
            </a:r>
            <a:r>
              <a:rPr lang="en-US" altLang="zh-CN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assigns</a:t>
            </a:r>
            <a:endParaRPr lang="en-US" altLang="zh-CN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stage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@stage3 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assigns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  deliver </a:t>
            </a: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%mul1.res</a:t>
            </a:r>
            <a:r>
              <a:rPr lang="en-US" sz="1600" dirty="0">
                <a:latin typeface="Consolas" panose="020B0609020204030204" pitchFamily="49" charset="0"/>
              </a:rPr>
              <a:t>,</a:t>
            </a: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 %add3.res</a:t>
            </a: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}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} {"</a:t>
            </a:r>
            <a:r>
              <a:rPr lang="en-US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pipeline",II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chemeClr val="accent3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4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E7741-A04B-84E2-ED3E-3C023079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HEC IR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B5D8E-BA36-50AE-ECC3-B5A913FFC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6"/>
            <a:ext cx="10972800" cy="5145438"/>
          </a:xfrm>
        </p:spPr>
        <p:txBody>
          <a:bodyPr>
            <a:normAutofit/>
          </a:bodyPr>
          <a:lstStyle/>
          <a:p>
            <a:r>
              <a:rPr lang="en-US" altLang="zh-CN" dirty="0"/>
              <a:t>Three component styles corresponding to </a:t>
            </a:r>
            <a:r>
              <a:rPr lang="en-US" altLang="zh-CN" dirty="0" err="1"/>
              <a:t>ToR</a:t>
            </a:r>
            <a:endParaRPr lang="en-US" altLang="zh-CN" dirty="0"/>
          </a:p>
          <a:p>
            <a:pPr lvl="1"/>
            <a:r>
              <a:rPr lang="en-US" altLang="zh-CN" dirty="0"/>
              <a:t>State Transition Graph, Pipeline stages, Handshake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80C911-0D9A-D5F7-B16A-64185A34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2475-B39C-4809-B838-6955B4973FE0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06BEF49-62BD-B397-80C4-3C8C384D29B3}"/>
              </a:ext>
            </a:extLst>
          </p:cNvPr>
          <p:cNvGrpSpPr/>
          <p:nvPr/>
        </p:nvGrpSpPr>
        <p:grpSpPr>
          <a:xfrm>
            <a:off x="1741435" y="4324293"/>
            <a:ext cx="1581104" cy="1251598"/>
            <a:chOff x="7585287" y="3762217"/>
            <a:chExt cx="1969477" cy="1775428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ACA8EA84-5152-217D-63A6-27C55C617433}"/>
                </a:ext>
              </a:extLst>
            </p:cNvPr>
            <p:cNvSpPr/>
            <p:nvPr/>
          </p:nvSpPr>
          <p:spPr>
            <a:xfrm>
              <a:off x="7649652" y="3787578"/>
              <a:ext cx="1873778" cy="1750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6507A9A-78CD-AFC6-DBE7-F9CB7E434513}"/>
                </a:ext>
              </a:extLst>
            </p:cNvPr>
            <p:cNvGrpSpPr/>
            <p:nvPr/>
          </p:nvGrpSpPr>
          <p:grpSpPr>
            <a:xfrm>
              <a:off x="7912153" y="3762217"/>
              <a:ext cx="1348776" cy="915242"/>
              <a:chOff x="8575766" y="2586417"/>
              <a:chExt cx="937296" cy="915242"/>
            </a:xfrm>
          </p:grpSpPr>
          <p:sp>
            <p:nvSpPr>
              <p:cNvPr id="10" name="TextBox 32">
                <a:extLst>
                  <a:ext uri="{FF2B5EF4-FFF2-40B4-BE49-F238E27FC236}">
                    <a16:creationId xmlns:a16="http://schemas.microsoft.com/office/drawing/2014/main" id="{83F463FE-3BFF-24F9-B533-46767EEBDAD6}"/>
                  </a:ext>
                </a:extLst>
              </p:cNvPr>
              <p:cNvSpPr txBox="1"/>
              <p:nvPr/>
            </p:nvSpPr>
            <p:spPr>
              <a:xfrm>
                <a:off x="8684416" y="3135954"/>
                <a:ext cx="697043" cy="3657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200" dirty="0">
                    <a:latin typeface="+mj-lt"/>
                  </a:rPr>
                  <a:t>data</a:t>
                </a:r>
              </a:p>
            </p:txBody>
          </p:sp>
          <p:cxnSp>
            <p:nvCxnSpPr>
              <p:cNvPr id="11" name="Straight Arrow Connector 33">
                <a:extLst>
                  <a:ext uri="{FF2B5EF4-FFF2-40B4-BE49-F238E27FC236}">
                    <a16:creationId xmlns:a16="http://schemas.microsoft.com/office/drawing/2014/main" id="{0D79750A-24D8-86CE-0909-4EF5348745B7}"/>
                  </a:ext>
                </a:extLst>
              </p:cNvPr>
              <p:cNvCxnSpPr/>
              <p:nvPr/>
            </p:nvCxnSpPr>
            <p:spPr>
              <a:xfrm>
                <a:off x="8575766" y="3492053"/>
                <a:ext cx="93729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36">
                <a:extLst>
                  <a:ext uri="{FF2B5EF4-FFF2-40B4-BE49-F238E27FC236}">
                    <a16:creationId xmlns:a16="http://schemas.microsoft.com/office/drawing/2014/main" id="{4F194B5E-A713-1558-AED4-AB84165B4068}"/>
                  </a:ext>
                </a:extLst>
              </p:cNvPr>
              <p:cNvCxnSpPr/>
              <p:nvPr/>
            </p:nvCxnSpPr>
            <p:spPr>
              <a:xfrm>
                <a:off x="8575766" y="2880781"/>
                <a:ext cx="937296" cy="0"/>
              </a:xfrm>
              <a:prstGeom prst="straightConnector1">
                <a:avLst/>
              </a:prstGeom>
              <a:ln w="19050"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37">
                <a:extLst>
                  <a:ext uri="{FF2B5EF4-FFF2-40B4-BE49-F238E27FC236}">
                    <a16:creationId xmlns:a16="http://schemas.microsoft.com/office/drawing/2014/main" id="{AA8268C5-E93B-8C82-DA3C-28DCE9D9212C}"/>
                  </a:ext>
                </a:extLst>
              </p:cNvPr>
              <p:cNvCxnSpPr/>
              <p:nvPr/>
            </p:nvCxnSpPr>
            <p:spPr>
              <a:xfrm flipH="1">
                <a:off x="8575766" y="3118902"/>
                <a:ext cx="937296" cy="0"/>
              </a:xfrm>
              <a:prstGeom prst="straightConnector1">
                <a:avLst/>
              </a:prstGeom>
              <a:ln w="19050"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38">
                <a:extLst>
                  <a:ext uri="{FF2B5EF4-FFF2-40B4-BE49-F238E27FC236}">
                    <a16:creationId xmlns:a16="http://schemas.microsoft.com/office/drawing/2014/main" id="{5B96A532-B80A-E598-60CE-0B6469BC0857}"/>
                  </a:ext>
                </a:extLst>
              </p:cNvPr>
              <p:cNvSpPr txBox="1"/>
              <p:nvPr/>
            </p:nvSpPr>
            <p:spPr>
              <a:xfrm>
                <a:off x="8684416" y="2586417"/>
                <a:ext cx="697043" cy="36570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200" dirty="0">
                    <a:latin typeface="+mj-lt"/>
                  </a:rPr>
                  <a:t>valid</a:t>
                </a:r>
              </a:p>
            </p:txBody>
          </p:sp>
          <p:sp>
            <p:nvSpPr>
              <p:cNvPr id="15" name="TextBox 39">
                <a:extLst>
                  <a:ext uri="{FF2B5EF4-FFF2-40B4-BE49-F238E27FC236}">
                    <a16:creationId xmlns:a16="http://schemas.microsoft.com/office/drawing/2014/main" id="{DCFE79C3-06A8-5DFF-BCE4-D58E92CFD37E}"/>
                  </a:ext>
                </a:extLst>
              </p:cNvPr>
              <p:cNvSpPr txBox="1"/>
              <p:nvPr/>
            </p:nvSpPr>
            <p:spPr>
              <a:xfrm>
                <a:off x="8684416" y="2823625"/>
                <a:ext cx="697043" cy="36570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200" dirty="0">
                    <a:latin typeface="+mj-lt"/>
                  </a:rPr>
                  <a:t>ready</a:t>
                </a: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49F2F1C-D875-53D8-1E7D-8417D69F6491}"/>
                </a:ext>
              </a:extLst>
            </p:cNvPr>
            <p:cNvSpPr txBox="1"/>
            <p:nvPr/>
          </p:nvSpPr>
          <p:spPr>
            <a:xfrm>
              <a:off x="7585287" y="4857875"/>
              <a:ext cx="1969477" cy="40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Handshake Protocol</a:t>
              </a:r>
              <a:endParaRPr lang="zh-CN" altLang="en-US" sz="1400" dirty="0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4F7F55C-5D82-C1C8-2340-D8DF86C2BB0D}"/>
              </a:ext>
            </a:extLst>
          </p:cNvPr>
          <p:cNvGrpSpPr/>
          <p:nvPr/>
        </p:nvGrpSpPr>
        <p:grpSpPr>
          <a:xfrm>
            <a:off x="1487488" y="2231555"/>
            <a:ext cx="4780657" cy="1742498"/>
            <a:chOff x="7016624" y="1004535"/>
            <a:chExt cx="5296676" cy="1930581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93C0C03F-8D14-FB54-3A6F-B4B2581D53F9}"/>
                </a:ext>
              </a:extLst>
            </p:cNvPr>
            <p:cNvGrpSpPr/>
            <p:nvPr/>
          </p:nvGrpSpPr>
          <p:grpSpPr>
            <a:xfrm>
              <a:off x="7016624" y="1601301"/>
              <a:ext cx="5296676" cy="1333815"/>
              <a:chOff x="5705883" y="2567359"/>
              <a:chExt cx="3958140" cy="1142990"/>
            </a:xfrm>
          </p:grpSpPr>
          <p:sp>
            <p:nvSpPr>
              <p:cNvPr id="19" name="Rounded Rectangle 6">
                <a:extLst>
                  <a:ext uri="{FF2B5EF4-FFF2-40B4-BE49-F238E27FC236}">
                    <a16:creationId xmlns:a16="http://schemas.microsoft.com/office/drawing/2014/main" id="{9640A7CF-9858-EBE3-9F43-15C9F17F6F64}"/>
                  </a:ext>
                </a:extLst>
              </p:cNvPr>
              <p:cNvSpPr/>
              <p:nvPr/>
            </p:nvSpPr>
            <p:spPr>
              <a:xfrm>
                <a:off x="6126394" y="2567359"/>
                <a:ext cx="758698" cy="45820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cmpd="dbl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Fork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6">
                <a:extLst>
                  <a:ext uri="{FF2B5EF4-FFF2-40B4-BE49-F238E27FC236}">
                    <a16:creationId xmlns:a16="http://schemas.microsoft.com/office/drawing/2014/main" id="{41D48399-9255-7D3A-665C-EDEC9BE45B8C}"/>
                  </a:ext>
                </a:extLst>
              </p:cNvPr>
              <p:cNvSpPr/>
              <p:nvPr/>
            </p:nvSpPr>
            <p:spPr>
              <a:xfrm>
                <a:off x="7305603" y="2567359"/>
                <a:ext cx="758698" cy="45820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cmpd="dbl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>
                    <a:solidFill>
                      <a:schemeClr val="tx1"/>
                    </a:solidFill>
                  </a:rPr>
                  <a:t>Shift</a:t>
                </a:r>
              </a:p>
            </p:txBody>
          </p:sp>
          <p:sp>
            <p:nvSpPr>
              <p:cNvPr id="21" name="Rounded Rectangle 6">
                <a:extLst>
                  <a:ext uri="{FF2B5EF4-FFF2-40B4-BE49-F238E27FC236}">
                    <a16:creationId xmlns:a16="http://schemas.microsoft.com/office/drawing/2014/main" id="{43AFD270-963C-7F52-A427-E7E5CB8CA4C1}"/>
                  </a:ext>
                </a:extLst>
              </p:cNvPr>
              <p:cNvSpPr/>
              <p:nvPr/>
            </p:nvSpPr>
            <p:spPr>
              <a:xfrm>
                <a:off x="7305595" y="3252145"/>
                <a:ext cx="758698" cy="45820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cmpd="dbl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>
                    <a:solidFill>
                      <a:schemeClr val="tx1"/>
                    </a:solidFill>
                  </a:rPr>
                  <a:t>Add</a:t>
                </a:r>
              </a:p>
            </p:txBody>
          </p:sp>
          <p:sp>
            <p:nvSpPr>
              <p:cNvPr id="22" name="Rounded Rectangle 6">
                <a:extLst>
                  <a:ext uri="{FF2B5EF4-FFF2-40B4-BE49-F238E27FC236}">
                    <a16:creationId xmlns:a16="http://schemas.microsoft.com/office/drawing/2014/main" id="{4AEF0A68-CEEB-DFE3-9764-4F4366F0FC91}"/>
                  </a:ext>
                </a:extLst>
              </p:cNvPr>
              <p:cNvSpPr/>
              <p:nvPr/>
            </p:nvSpPr>
            <p:spPr>
              <a:xfrm>
                <a:off x="8484812" y="2567359"/>
                <a:ext cx="758698" cy="45820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cmpd="dbl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dirty="0">
                    <a:solidFill>
                      <a:schemeClr val="tx1"/>
                    </a:solidFill>
                  </a:rPr>
                  <a:t>Merge</a:t>
                </a:r>
              </a:p>
            </p:txBody>
          </p:sp>
          <p:cxnSp>
            <p:nvCxnSpPr>
              <p:cNvPr id="23" name="直接箭头连接符 38">
                <a:extLst>
                  <a:ext uri="{FF2B5EF4-FFF2-40B4-BE49-F238E27FC236}">
                    <a16:creationId xmlns:a16="http://schemas.microsoft.com/office/drawing/2014/main" id="{108D8F7C-E026-A3C6-267B-18BA6767FC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5090" y="2829118"/>
                <a:ext cx="420511" cy="597871"/>
              </a:xfrm>
              <a:prstGeom prst="bentConnector3">
                <a:avLst>
                  <a:gd name="adj1" fmla="val 50000"/>
                </a:avLst>
              </a:prstGeom>
              <a:ln w="19050" cmpd="thinThick">
                <a:prstDash val="lgDashDot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AD35CFDF-3CF2-B04A-6D62-BA3C5822C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4301" y="2757275"/>
                <a:ext cx="420511" cy="0"/>
              </a:xfrm>
              <a:prstGeom prst="straightConnector1">
                <a:avLst/>
              </a:prstGeom>
              <a:ln w="19050" cmpd="thinThick">
                <a:prstDash val="lgDashDot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0B112B80-EB40-132F-7B76-C3906D4394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5092" y="2757275"/>
                <a:ext cx="420511" cy="0"/>
              </a:xfrm>
              <a:prstGeom prst="straightConnector1">
                <a:avLst/>
              </a:prstGeom>
              <a:ln w="19050" cmpd="thinThick">
                <a:prstDash val="lgDashDot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46">
                <a:extLst>
                  <a:ext uri="{FF2B5EF4-FFF2-40B4-BE49-F238E27FC236}">
                    <a16:creationId xmlns:a16="http://schemas.microsoft.com/office/drawing/2014/main" id="{3B40064C-B09A-F0B2-66F1-5FE0327705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64293" y="2874833"/>
                <a:ext cx="420519" cy="573756"/>
              </a:xfrm>
              <a:prstGeom prst="bentConnector3">
                <a:avLst>
                  <a:gd name="adj1" fmla="val 50000"/>
                </a:avLst>
              </a:prstGeom>
              <a:ln w="19050" cmpd="thinThick">
                <a:prstDash val="lgDashDot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7D8046F0-253F-29C7-EDB5-AD30B3755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83" y="2757275"/>
                <a:ext cx="420511" cy="0"/>
              </a:xfrm>
              <a:prstGeom prst="straightConnector1">
                <a:avLst/>
              </a:prstGeom>
              <a:ln w="19050" cmpd="thinThick">
                <a:prstDash val="lgDashDot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F2F27C0B-6E62-7287-3302-C42CB2FF96BE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>
                <a:off x="9243510" y="2796461"/>
                <a:ext cx="420513" cy="0"/>
              </a:xfrm>
              <a:prstGeom prst="straightConnector1">
                <a:avLst/>
              </a:prstGeom>
              <a:ln w="19050" cmpd="thinThick">
                <a:prstDash val="lgDashDot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72">
                <a:extLst>
                  <a:ext uri="{FF2B5EF4-FFF2-40B4-BE49-F238E27FC236}">
                    <a16:creationId xmlns:a16="http://schemas.microsoft.com/office/drawing/2014/main" id="{93C52839-43B7-C18A-C3C5-51430FE63E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26894" y="3514261"/>
                <a:ext cx="1578709" cy="6171"/>
              </a:xfrm>
              <a:prstGeom prst="bentConnector3">
                <a:avLst>
                  <a:gd name="adj1" fmla="val 50000"/>
                </a:avLst>
              </a:prstGeom>
              <a:ln w="19050" cmpd="thinThick">
                <a:prstDash val="lgDashDot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77C34D9-8755-6E68-E3E6-9D900307B164}"/>
                </a:ext>
              </a:extLst>
            </p:cNvPr>
            <p:cNvSpPr txBox="1"/>
            <p:nvPr/>
          </p:nvSpPr>
          <p:spPr>
            <a:xfrm>
              <a:off x="7854230" y="1004535"/>
              <a:ext cx="3621438" cy="443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/>
                <a:t>Latency-insensitive Design</a:t>
              </a:r>
              <a:endParaRPr lang="zh-CN" altLang="en-US" sz="2000" dirty="0"/>
            </a:p>
          </p:txBody>
        </p:sp>
      </p:grpSp>
      <p:sp>
        <p:nvSpPr>
          <p:cNvPr id="32" name="Rectangle 68">
            <a:extLst>
              <a:ext uri="{FF2B5EF4-FFF2-40B4-BE49-F238E27FC236}">
                <a16:creationId xmlns:a16="http://schemas.microsoft.com/office/drawing/2014/main" id="{A77FE9E5-B599-65FA-39E7-41D79B20DF74}"/>
              </a:ext>
            </a:extLst>
          </p:cNvPr>
          <p:cNvSpPr/>
          <p:nvPr/>
        </p:nvSpPr>
        <p:spPr>
          <a:xfrm>
            <a:off x="6888807" y="2211182"/>
            <a:ext cx="4421030" cy="3549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component </a:t>
            </a:r>
            <a:r>
              <a:rPr lang="en-US" sz="1600" dirty="0">
                <a:solidFill>
                  <a:schemeClr val="accent6"/>
                </a:solidFill>
                <a:latin typeface="Consolas" panose="020B0609020204030204" pitchFamily="49" charset="0"/>
              </a:rPr>
              <a:t>@Handshake </a:t>
            </a:r>
            <a:r>
              <a:rPr lang="en-US" sz="1600" dirty="0">
                <a:latin typeface="Consolas" panose="020B0609020204030204" pitchFamily="49" charset="0"/>
              </a:rPr>
              <a:t>(%in1,%in2,%out)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>
                <a:solidFill>
                  <a:schemeClr val="accent2"/>
                </a:solidFill>
                <a:latin typeface="Consolas" panose="020B0609020204030204" pitchFamily="49" charset="0"/>
              </a:rPr>
              <a:t>// allocations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Consolas" panose="020B0609020204030204" pitchFamily="49" charset="0"/>
              </a:rPr>
              <a:t> 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shift.in</a:t>
            </a:r>
            <a:r>
              <a:rPr lang="en-US" altLang="zh-CN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res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primitive . "shift"</a:t>
            </a:r>
            <a:endParaRPr lang="en-US" altLang="zh-CN" sz="1600" dirty="0">
              <a:solidFill>
                <a:schemeClr val="accent6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Consolas" panose="020B0609020204030204" pitchFamily="49" charset="0"/>
              </a:rPr>
              <a:t> 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add.lhs</a:t>
            </a:r>
            <a:r>
              <a:rPr lang="en-US" altLang="zh-CN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rhs</a:t>
            </a:r>
            <a:r>
              <a:rPr lang="en-US" altLang="zh-CN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res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= primitive . "</a:t>
            </a:r>
            <a:r>
              <a:rPr lang="en-US" altLang="zh-CN" sz="1600" dirty="0" err="1">
                <a:solidFill>
                  <a:srgbClr val="24292E"/>
                </a:solidFill>
                <a:latin typeface="Consolas" panose="020B0609020204030204" pitchFamily="49" charset="0"/>
              </a:rPr>
              <a:t>addi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"</a:t>
            </a:r>
            <a:endParaRPr lang="en-US" altLang="zh-CN" sz="1600" dirty="0">
              <a:solidFill>
                <a:schemeClr val="accent6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accent2"/>
                </a:solidFill>
                <a:latin typeface="Consolas" panose="020B0609020204030204" pitchFamily="49" charset="0"/>
              </a:rPr>
              <a:t>  // elastic units</a:t>
            </a: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</a:t>
            </a:r>
            <a:endParaRPr lang="en-US" sz="1600" dirty="0">
              <a:solidFill>
                <a:schemeClr val="accent2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Consolas" panose="020B0609020204030204" pitchFamily="49" charset="0"/>
              </a:rPr>
              <a:t> 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%merge.i1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i2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o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primitive . "merge"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Consolas" panose="020B0609020204030204" pitchFamily="49" charset="0"/>
              </a:rPr>
              <a:t> 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%fork.i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o1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o2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= primitive . "fork"</a:t>
            </a:r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24292E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graph {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assign </a:t>
            </a: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fork.i</a:t>
            </a: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%in1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36209"/>
                </a:solidFill>
                <a:latin typeface="Consolas" panose="020B0609020204030204" pitchFamily="49" charset="0"/>
              </a:rPr>
              <a:t>    </a:t>
            </a: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assign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%shift.in 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%fork.o1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assign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add.lhs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%in2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assign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add.rhs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%f.o2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assign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%merge.i1 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%shift.res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assign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%merge.i2 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%add.res</a:t>
            </a:r>
          </a:p>
          <a:p>
            <a:pPr>
              <a:lnSpc>
                <a:spcPct val="80000"/>
              </a:lnSpc>
            </a:pPr>
            <a:r>
              <a:rPr lang="en-US" altLang="zh-CN" sz="1600" dirty="0">
                <a:solidFill>
                  <a:srgbClr val="24292E"/>
                </a:solidFill>
                <a:latin typeface="Consolas" panose="020B0609020204030204" pitchFamily="49" charset="0"/>
              </a:rPr>
              <a:t>    assign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%out </a:t>
            </a:r>
            <a:r>
              <a:rPr lang="en-US" altLang="zh-CN" sz="16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altLang="zh-CN" sz="1600" dirty="0">
                <a:solidFill>
                  <a:srgbClr val="E36209"/>
                </a:solidFill>
                <a:latin typeface="Consolas" panose="020B0609020204030204" pitchFamily="49" charset="0"/>
              </a:rPr>
              <a:t>%</a:t>
            </a:r>
            <a:r>
              <a:rPr lang="en-US" altLang="zh-CN" sz="1600" dirty="0" err="1">
                <a:solidFill>
                  <a:srgbClr val="E36209"/>
                </a:solidFill>
                <a:latin typeface="Consolas" panose="020B0609020204030204" pitchFamily="49" charset="0"/>
              </a:rPr>
              <a:t>merge.o</a:t>
            </a:r>
            <a:endParaRPr lang="en-US" sz="1600" dirty="0">
              <a:solidFill>
                <a:srgbClr val="E36209"/>
              </a:solidFill>
              <a:latin typeface="Consolas" panose="020B06090202040302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24292E"/>
                </a:solidFill>
                <a:latin typeface="Consolas" panose="020B0609020204030204" pitchFamily="49" charset="0"/>
              </a:rPr>
              <a:t>}{"handshake"}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8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B85AA-3766-0CCC-8852-A64E3DD8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TOR to HEC Compilation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1217D4-A902-D208-D0C9-27235B799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cat</a:t>
            </a:r>
            <a:r>
              <a:rPr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examples/</a:t>
            </a:r>
            <a:r>
              <a:rPr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hec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/</a:t>
            </a:r>
            <a:r>
              <a:rPr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gemm_ncubed_kernel.mlir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5E0D1C-8B6B-4207-36EB-F99E0664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17B4F9-31A4-2AE1-2A7E-BCE1CFB2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0B340F2-40B4-A864-A302-D83136DE27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2E81A-1CA0-05B0-65AC-482BAA5CE5C9}"/>
              </a:ext>
            </a:extLst>
          </p:cNvPr>
          <p:cNvSpPr txBox="1"/>
          <p:nvPr/>
        </p:nvSpPr>
        <p:spPr>
          <a:xfrm>
            <a:off x="1019436" y="1488039"/>
            <a:ext cx="10153128" cy="470898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hec.stage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@s1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zh-CN" altLang="en-US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hec.shift_left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%r_5_i_1.reg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%c6_i32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{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dump 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5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"comb_0"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%r_8_2.reg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hec.addi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%r_3_1.reg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%r_5_i_1.reg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{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dump 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5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"comb_1"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 : (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%r_9_2.reg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%3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hec.addi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%1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%r_4_1.reg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{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dump 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 </a:t>
            </a:r>
            <a:r>
              <a:rPr lang="en" altLang="zh-CN" sz="15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"comb_2"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 : (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%r_10_2.reg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%3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%r_5_i_2.reg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%r_5_i_1.reg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%r_6_2.reg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%r_6_1.reg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hec.stage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@s2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%mem_global_0.addr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%r_9_2.reg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hec.enable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%mem_global_0.r_en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%mem_global_1.addr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%r_10_2.reg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hec.enable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%mem_global_1.r_en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%r_5_i_3.reg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%r_5_i_2.reg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%r_6_3.reg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%r_6_2.reg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%r_9_3.reg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%r_9_2.reg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500" b="0" dirty="0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5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hec.assign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%r_10_3.reg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5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%r_10_2.reg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-&gt; </a:t>
            </a:r>
            <a:r>
              <a:rPr lang="en" altLang="zh-CN" sz="15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5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en" altLang="zh-CN" sz="15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550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B85AA-3766-0CCC-8852-A64E3DD8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TOR to HEC Compilation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1217D4-A902-D208-D0C9-27235B799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cat</a:t>
            </a:r>
            <a:r>
              <a:rPr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examples/</a:t>
            </a:r>
            <a:r>
              <a:rPr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hec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/</a:t>
            </a:r>
            <a:r>
              <a:rPr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rPr>
              <a:t>gemm_ncubed_kernel.mlir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5E0D1C-8B6B-4207-36EB-F99E0664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17B4F9-31A4-2AE1-2A7E-BCE1CFB2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0B340F2-40B4-A864-A302-D83136DE27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15C88B-E78C-0D18-7310-71A48BC59447}"/>
              </a:ext>
            </a:extLst>
          </p:cNvPr>
          <p:cNvSpPr txBox="1"/>
          <p:nvPr/>
        </p:nvSpPr>
        <p:spPr>
          <a:xfrm>
            <a:off x="1130896" y="1633694"/>
            <a:ext cx="9937104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hec.component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@outline_0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%arg0: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%arg1: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%arg2: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%arg3: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%arg4: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%arg5: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-&gt;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%arg6: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%arg7: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interface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"naked"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style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"pipeline"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}{</a:t>
            </a: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%r_13_13.reg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hec.primitive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"r_13_13"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"register"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%mulf_outline_0_0.operand0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operand1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result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hec.primitive</a:t>
            </a:r>
            <a:endParaRPr lang="en" altLang="zh-CN" sz="1600" dirty="0">
              <a:solidFill>
                <a:srgbClr val="CCCCCC"/>
              </a:solidFill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"mulf_outline_0_0"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" altLang="zh-CN" sz="16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mul_float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D049893-DA7B-3E72-B192-5C93F6CA09E3}"/>
              </a:ext>
            </a:extLst>
          </p:cNvPr>
          <p:cNvSpPr txBox="1"/>
          <p:nvPr/>
        </p:nvSpPr>
        <p:spPr>
          <a:xfrm>
            <a:off x="1130896" y="3801832"/>
            <a:ext cx="9937104" cy="23083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" altLang="zh-CN" sz="1600" b="0" dirty="0" err="1">
                <a:solidFill>
                  <a:srgbClr val="4FC1FF"/>
                </a:solidFill>
                <a:effectLst/>
                <a:latin typeface="Menlo" panose="020B0609030804020204" pitchFamily="49" charset="0"/>
              </a:rPr>
              <a:t>hec.component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@main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%arg0: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 -&gt; (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%arg1: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{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interface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"naked"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style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"STG"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}{</a:t>
            </a: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%r_main_0.reg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hec.primitive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“r_main_0”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“register”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r>
              <a:rPr lang="zh-CN" altLang="en-US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  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%r_main_1.reg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hec.primitive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"r_main_1"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"register"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%r_main_2.reg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hec.primitive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"r_main_2"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"register"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</a:p>
          <a:p>
            <a:r>
              <a:rPr lang="zh-CN" altLang="en-US" sz="1600" dirty="0">
                <a:solidFill>
                  <a:srgbClr val="4EC9B0"/>
                </a:solidFill>
                <a:latin typeface="Menlo" panose="020B0609030804020204" pitchFamily="49" charset="0"/>
              </a:rPr>
              <a:t> </a:t>
            </a:r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%r_main_3.reg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hec.primitive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"r_main_3"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"register"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%outline_0_0.in0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in1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in2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in3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in4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go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out0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done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hec.instance</a:t>
            </a:r>
            <a:endParaRPr lang="en" altLang="zh-CN" sz="1600" dirty="0">
              <a:solidFill>
                <a:srgbClr val="CCCCCC"/>
              </a:solidFill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"outline_0_0"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@outline_0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: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i32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f64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i1</a:t>
            </a:r>
          </a:p>
          <a:p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792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345ABD-1066-4556-BF70-7A19EC6B0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RTL Generation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78629E-8F9C-48BA-AC6A-83EF92436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lvl="0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cat</a:t>
            </a:r>
            <a:r>
              <a:rPr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examples/chisel/</a:t>
            </a:r>
            <a:r>
              <a:rPr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gemm_ncubed_kernel.scala</a:t>
            </a:r>
            <a:endParaRPr lang="en-US" altLang="zh-CN" sz="2400" dirty="0">
              <a:solidFill>
                <a:srgbClr val="00B050"/>
              </a:solidFill>
              <a:latin typeface="Consolas" panose="020B0609020204030204" pitchFamily="49" charset="0"/>
              <a:ea typeface="宋体" panose="0201060003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260271-B082-4ABA-AED8-7E86409D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FF1288-1EC9-4A32-9099-44F36D80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83C94B6-6F85-4B5F-9D70-53EB63A7F1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3198461-D2E0-8846-A2C5-940A3F15D08B}"/>
              </a:ext>
            </a:extLst>
          </p:cNvPr>
          <p:cNvSpPr txBox="1"/>
          <p:nvPr/>
        </p:nvSpPr>
        <p:spPr>
          <a:xfrm>
            <a:off x="869572" y="1426483"/>
            <a:ext cx="10452857" cy="477053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main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extends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 err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MultiIOModule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{</a:t>
            </a:r>
          </a:p>
          <a:p>
            <a:r>
              <a:rPr lang="zh-CN" altLang="en-US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done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IO(Output(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Bool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()))</a:t>
            </a: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done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:=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0.U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outline_0_0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Module(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outline_0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zh-CN" altLang="en-US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var8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IO(Output(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UInt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4.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W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)))</a:t>
            </a:r>
          </a:p>
          <a:p>
            <a:r>
              <a:rPr lang="zh-CN" altLang="en-US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object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extends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 err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ChiselEnum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{</a:t>
            </a:r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, s1, s1_entry, s2, s2_entry, s3, s4, s5,</a:t>
            </a:r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s5_wait, s6, s7, s8, s9, s10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Value</a:t>
            </a:r>
            <a:r>
              <a:rPr lang="zh-CN" altLang="en-US" sz="1600" dirty="0">
                <a:solidFill>
                  <a:srgbClr val="CCCCCC"/>
                </a:solidFill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zh-CN" altLang="en-US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 err="1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RegInit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.s0)</a:t>
            </a:r>
          </a:p>
          <a:p>
            <a:r>
              <a:rPr lang="zh-CN" altLang="en-US" sz="1600" b="0" dirty="0">
                <a:solidFill>
                  <a:srgbClr val="C586C0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C586C0"/>
                </a:solidFill>
                <a:effectLst/>
                <a:latin typeface="Menlo" panose="020B0609030804020204" pitchFamily="49" charset="0"/>
              </a:rPr>
              <a:t>switch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(state) {</a:t>
            </a:r>
          </a:p>
          <a:p>
            <a:r>
              <a:rPr lang="zh-CN" altLang="en-US" sz="1600" b="0" dirty="0">
                <a:solidFill>
                  <a:srgbClr val="C586C0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C586C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.s1) {</a:t>
            </a:r>
          </a:p>
          <a:p>
            <a:r>
              <a:rPr lang="zh-CN" altLang="en-US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var90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0.U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&lt;=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6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2.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U</a:t>
            </a:r>
            <a:endParaRPr lang="en" altLang="zh-CN" sz="16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var76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:=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var90</a:t>
            </a:r>
          </a:p>
          <a:p>
            <a:r>
              <a:rPr lang="zh-CN" altLang="en-US" sz="16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val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var91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!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var90</a:t>
            </a: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state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:=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.s2;</a:t>
            </a:r>
          </a:p>
          <a:p>
            <a:r>
              <a:rPr lang="zh-CN" altLang="en-US" sz="1600" b="0" dirty="0">
                <a:solidFill>
                  <a:srgbClr val="C586C0"/>
                </a:solidFill>
                <a:effectLst/>
                <a:latin typeface="Menlo" panose="020B0609030804020204" pitchFamily="49" charset="0"/>
              </a:rPr>
              <a:t>      </a:t>
            </a:r>
            <a:r>
              <a:rPr lang="en" altLang="zh-CN" sz="1600" b="0" dirty="0">
                <a:solidFill>
                  <a:srgbClr val="C586C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(var91.asBool()) {</a:t>
            </a:r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state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:=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.s10;</a:t>
            </a:r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zh-CN" altLang="en-US" sz="1600" b="0" dirty="0">
                <a:solidFill>
                  <a:srgbClr val="C586C0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en" altLang="zh-CN" sz="1600" b="0" dirty="0">
                <a:solidFill>
                  <a:srgbClr val="C586C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" altLang="zh-CN" sz="1600" b="0" dirty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.s10) {</a:t>
            </a:r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done </a:t>
            </a:r>
            <a:r>
              <a:rPr lang="en" altLang="zh-CN" sz="16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:=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1.U</a:t>
            </a:r>
            <a:r>
              <a:rPr lang="zh-CN" altLang="en-US" sz="1600" dirty="0">
                <a:solidFill>
                  <a:srgbClr val="CCCCCC"/>
                </a:solidFill>
                <a:latin typeface="Menlo" panose="020B0609030804020204" pitchFamily="49" charset="0"/>
              </a:rPr>
              <a:t>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zh-CN" altLang="en-US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en" altLang="zh-CN" sz="1600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7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Hestia</a:t>
            </a:r>
            <a:endParaRPr lang="zh-CN" alt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An efficient cross-level debugger for HLS designs that enables breakpoints and stepping at multiple granularity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grpSp>
        <p:nvGrpSpPr>
          <p:cNvPr id="86" name="组合 85"/>
          <p:cNvGrpSpPr/>
          <p:nvPr/>
        </p:nvGrpSpPr>
        <p:grpSpPr>
          <a:xfrm>
            <a:off x="3440570" y="2276872"/>
            <a:ext cx="7084420" cy="3277681"/>
            <a:chOff x="4079776" y="1916832"/>
            <a:chExt cx="6549783" cy="3030324"/>
          </a:xfrm>
        </p:grpSpPr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id="{310A8F76-411C-4172-8AE0-BA9431362845}"/>
                </a:ext>
              </a:extLst>
            </p:cNvPr>
            <p:cNvSpPr/>
            <p:nvPr/>
          </p:nvSpPr>
          <p:spPr>
            <a:xfrm>
              <a:off x="4079776" y="1951337"/>
              <a:ext cx="1126299" cy="29400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Debug</a:t>
              </a:r>
            </a:p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Interface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Rectangle 2">
              <a:extLst>
                <a:ext uri="{FF2B5EF4-FFF2-40B4-BE49-F238E27FC236}">
                  <a16:creationId xmlns:a16="http://schemas.microsoft.com/office/drawing/2014/main" id="{A30A1325-DB59-4BE4-A274-334294A17A1A}"/>
                </a:ext>
              </a:extLst>
            </p:cNvPr>
            <p:cNvSpPr/>
            <p:nvPr/>
          </p:nvSpPr>
          <p:spPr>
            <a:xfrm>
              <a:off x="5758707" y="1957279"/>
              <a:ext cx="1189360" cy="620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software</a:t>
              </a:r>
            </a:p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level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Rectangle 3">
              <a:extLst>
                <a:ext uri="{FF2B5EF4-FFF2-40B4-BE49-F238E27FC236}">
                  <a16:creationId xmlns:a16="http://schemas.microsoft.com/office/drawing/2014/main" id="{09204AF6-3986-4240-8282-A4E483FD7138}"/>
                </a:ext>
              </a:extLst>
            </p:cNvPr>
            <p:cNvSpPr/>
            <p:nvPr/>
          </p:nvSpPr>
          <p:spPr>
            <a:xfrm>
              <a:off x="5758707" y="3099134"/>
              <a:ext cx="1189360" cy="625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schedule</a:t>
              </a:r>
            </a:p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level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Rectangle 4">
              <a:extLst>
                <a:ext uri="{FF2B5EF4-FFF2-40B4-BE49-F238E27FC236}">
                  <a16:creationId xmlns:a16="http://schemas.microsoft.com/office/drawing/2014/main" id="{6F03AEFB-5449-41A0-B531-F17BC9870CE9}"/>
                </a:ext>
              </a:extLst>
            </p:cNvPr>
            <p:cNvSpPr/>
            <p:nvPr/>
          </p:nvSpPr>
          <p:spPr>
            <a:xfrm>
              <a:off x="5758707" y="4245964"/>
              <a:ext cx="1189360" cy="6454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structure</a:t>
              </a:r>
            </a:p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level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BB3CB747-3374-4C3D-A1E1-DFEF677BB016}"/>
                </a:ext>
              </a:extLst>
            </p:cNvPr>
            <p:cNvSpPr/>
            <p:nvPr/>
          </p:nvSpPr>
          <p:spPr>
            <a:xfrm>
              <a:off x="7516762" y="1951337"/>
              <a:ext cx="1231896" cy="294008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Multi-level</a:t>
              </a:r>
            </a:p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Interpreter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箭头: 上下 18">
              <a:extLst>
                <a:ext uri="{FF2B5EF4-FFF2-40B4-BE49-F238E27FC236}">
                  <a16:creationId xmlns:a16="http://schemas.microsoft.com/office/drawing/2014/main" id="{70675C79-FAFE-0D7B-47BF-30D28BA46F01}"/>
                </a:ext>
              </a:extLst>
            </p:cNvPr>
            <p:cNvSpPr/>
            <p:nvPr/>
          </p:nvSpPr>
          <p:spPr>
            <a:xfrm>
              <a:off x="6281499" y="2658703"/>
              <a:ext cx="115019" cy="316302"/>
            </a:xfrm>
            <a:prstGeom prst="up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箭头: 上下 19">
              <a:extLst>
                <a:ext uri="{FF2B5EF4-FFF2-40B4-BE49-F238E27FC236}">
                  <a16:creationId xmlns:a16="http://schemas.microsoft.com/office/drawing/2014/main" id="{8359BF5B-24B7-6EC2-3D2F-48BAF6463FC7}"/>
                </a:ext>
              </a:extLst>
            </p:cNvPr>
            <p:cNvSpPr/>
            <p:nvPr/>
          </p:nvSpPr>
          <p:spPr>
            <a:xfrm>
              <a:off x="6295876" y="3823269"/>
              <a:ext cx="115019" cy="316302"/>
            </a:xfrm>
            <a:prstGeom prst="up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E33A460A-907A-5CDA-2C80-F3CFA5314EAC}"/>
                </a:ext>
              </a:extLst>
            </p:cNvPr>
            <p:cNvSpPr txBox="1"/>
            <p:nvPr/>
          </p:nvSpPr>
          <p:spPr>
            <a:xfrm>
              <a:off x="6482783" y="2595442"/>
              <a:ext cx="638355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sync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43C74E2D-B283-4DE2-2A46-863B894C81FB}"/>
                </a:ext>
              </a:extLst>
            </p:cNvPr>
            <p:cNvSpPr txBox="1"/>
            <p:nvPr/>
          </p:nvSpPr>
          <p:spPr>
            <a:xfrm>
              <a:off x="6468405" y="3783012"/>
              <a:ext cx="638355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sync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56" name="图形 23" descr="放大镜下的虫子">
              <a:extLst>
                <a:ext uri="{FF2B5EF4-FFF2-40B4-BE49-F238E27FC236}">
                  <a16:creationId xmlns:a16="http://schemas.microsoft.com/office/drawing/2014/main" id="{36A63F8F-41C4-6D2D-907C-1D8E32F28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36090" y="3777260"/>
              <a:ext cx="583722" cy="583722"/>
            </a:xfrm>
            <a:prstGeom prst="rect">
              <a:avLst/>
            </a:prstGeom>
          </p:spPr>
        </p:pic>
        <p:sp>
          <p:nvSpPr>
            <p:cNvPr id="57" name="Arrow: Left-Right 5">
              <a:extLst>
                <a:ext uri="{FF2B5EF4-FFF2-40B4-BE49-F238E27FC236}">
                  <a16:creationId xmlns:a16="http://schemas.microsoft.com/office/drawing/2014/main" id="{D66B35CE-9907-9410-1049-7E8D160BE25B}"/>
                </a:ext>
              </a:extLst>
            </p:cNvPr>
            <p:cNvSpPr/>
            <p:nvPr/>
          </p:nvSpPr>
          <p:spPr>
            <a:xfrm>
              <a:off x="7000358" y="2162766"/>
              <a:ext cx="454003" cy="204621"/>
            </a:xfrm>
            <a:prstGeom prst="left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8" name="Arrow: Left-Right 6">
              <a:extLst>
                <a:ext uri="{FF2B5EF4-FFF2-40B4-BE49-F238E27FC236}">
                  <a16:creationId xmlns:a16="http://schemas.microsoft.com/office/drawing/2014/main" id="{A696D775-543D-DFC3-9A96-861979FA8F65}"/>
                </a:ext>
              </a:extLst>
            </p:cNvPr>
            <p:cNvSpPr/>
            <p:nvPr/>
          </p:nvSpPr>
          <p:spPr>
            <a:xfrm>
              <a:off x="7000358" y="3308031"/>
              <a:ext cx="454003" cy="204621"/>
            </a:xfrm>
            <a:prstGeom prst="left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9" name="Arrow: Left-Right 7">
              <a:extLst>
                <a:ext uri="{FF2B5EF4-FFF2-40B4-BE49-F238E27FC236}">
                  <a16:creationId xmlns:a16="http://schemas.microsoft.com/office/drawing/2014/main" id="{00EF9267-D85B-E8EE-513B-9E9EA610398A}"/>
                </a:ext>
              </a:extLst>
            </p:cNvPr>
            <p:cNvSpPr/>
            <p:nvPr/>
          </p:nvSpPr>
          <p:spPr>
            <a:xfrm>
              <a:off x="7000358" y="4453296"/>
              <a:ext cx="454003" cy="204621"/>
            </a:xfrm>
            <a:prstGeom prst="left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0" name="Rectangle 2">
              <a:extLst>
                <a:ext uri="{FF2B5EF4-FFF2-40B4-BE49-F238E27FC236}">
                  <a16:creationId xmlns:a16="http://schemas.microsoft.com/office/drawing/2014/main" id="{6970B037-1419-06BB-2462-AE422205122E}"/>
                </a:ext>
              </a:extLst>
            </p:cNvPr>
            <p:cNvSpPr/>
            <p:nvPr/>
          </p:nvSpPr>
          <p:spPr>
            <a:xfrm>
              <a:off x="9285774" y="1937151"/>
              <a:ext cx="1199795" cy="12736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1" name="Rectangle 2">
              <a:extLst>
                <a:ext uri="{FF2B5EF4-FFF2-40B4-BE49-F238E27FC236}">
                  <a16:creationId xmlns:a16="http://schemas.microsoft.com/office/drawing/2014/main" id="{0BF5CDBC-730C-E607-76EF-A384F1E251AA}"/>
                </a:ext>
              </a:extLst>
            </p:cNvPr>
            <p:cNvSpPr/>
            <p:nvPr/>
          </p:nvSpPr>
          <p:spPr>
            <a:xfrm>
              <a:off x="9278411" y="3527287"/>
              <a:ext cx="1207159" cy="13340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Equivalence</a:t>
              </a:r>
            </a:p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Mapping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2" name="箭头: 左 29">
              <a:extLst>
                <a:ext uri="{FF2B5EF4-FFF2-40B4-BE49-F238E27FC236}">
                  <a16:creationId xmlns:a16="http://schemas.microsoft.com/office/drawing/2014/main" id="{9DA95351-353A-3EAE-64AC-37EC8BE4D85E}"/>
                </a:ext>
              </a:extLst>
            </p:cNvPr>
            <p:cNvSpPr/>
            <p:nvPr/>
          </p:nvSpPr>
          <p:spPr>
            <a:xfrm>
              <a:off x="8835703" y="2635700"/>
              <a:ext cx="362310" cy="172528"/>
            </a:xfrm>
            <a:prstGeom prst="lef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57BA1A43-86D0-B367-A5D3-F39FDCD53730}"/>
                </a:ext>
              </a:extLst>
            </p:cNvPr>
            <p:cNvSpPr txBox="1"/>
            <p:nvPr/>
          </p:nvSpPr>
          <p:spPr>
            <a:xfrm>
              <a:off x="9761095" y="2105238"/>
              <a:ext cx="632603" cy="2552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 defTabSz="914377"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SCF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E8316B23-2ABC-6F8E-609D-B1F03039E9EF}"/>
                </a:ext>
              </a:extLst>
            </p:cNvPr>
            <p:cNvSpPr txBox="1"/>
            <p:nvPr/>
          </p:nvSpPr>
          <p:spPr>
            <a:xfrm>
              <a:off x="9761095" y="2409966"/>
              <a:ext cx="632603" cy="2552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 defTabSz="914377"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TOR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C11CFBA6-96B8-4C06-C080-9CBE3C2B10B9}"/>
                </a:ext>
              </a:extLst>
            </p:cNvPr>
            <p:cNvSpPr txBox="1"/>
            <p:nvPr/>
          </p:nvSpPr>
          <p:spPr>
            <a:xfrm>
              <a:off x="9761095" y="2714694"/>
              <a:ext cx="632603" cy="2552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 defTabSz="914377"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HEC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39B3BAF1-8219-6BCB-874B-E9C811BB6EE6}"/>
                </a:ext>
              </a:extLst>
            </p:cNvPr>
            <p:cNvSpPr txBox="1"/>
            <p:nvPr/>
          </p:nvSpPr>
          <p:spPr>
            <a:xfrm>
              <a:off x="9267808" y="2399623"/>
              <a:ext cx="365760" cy="34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IR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7" name="箭头: 下 38">
              <a:extLst>
                <a:ext uri="{FF2B5EF4-FFF2-40B4-BE49-F238E27FC236}">
                  <a16:creationId xmlns:a16="http://schemas.microsoft.com/office/drawing/2014/main" id="{6D71284B-559F-0312-7F02-7659E6D86B6F}"/>
                </a:ext>
              </a:extLst>
            </p:cNvPr>
            <p:cNvSpPr/>
            <p:nvPr/>
          </p:nvSpPr>
          <p:spPr>
            <a:xfrm>
              <a:off x="9489075" y="3266434"/>
              <a:ext cx="156210" cy="198120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09CC2D79-6843-D7F7-DE8B-107565B9B13F}"/>
                </a:ext>
              </a:extLst>
            </p:cNvPr>
            <p:cNvSpPr txBox="1"/>
            <p:nvPr/>
          </p:nvSpPr>
          <p:spPr>
            <a:xfrm>
              <a:off x="9559881" y="3163922"/>
              <a:ext cx="1069678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generate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F424D845-6729-F204-064F-19EA57F2811D}"/>
                </a:ext>
              </a:extLst>
            </p:cNvPr>
            <p:cNvSpPr txBox="1"/>
            <p:nvPr/>
          </p:nvSpPr>
          <p:spPr>
            <a:xfrm>
              <a:off x="8628669" y="2330900"/>
              <a:ext cx="776378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exec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0" name="箭头: 左 41">
              <a:extLst>
                <a:ext uri="{FF2B5EF4-FFF2-40B4-BE49-F238E27FC236}">
                  <a16:creationId xmlns:a16="http://schemas.microsoft.com/office/drawing/2014/main" id="{8D45EE15-2492-BB07-37EA-580BB2FC3DB8}"/>
                </a:ext>
              </a:extLst>
            </p:cNvPr>
            <p:cNvSpPr/>
            <p:nvPr/>
          </p:nvSpPr>
          <p:spPr>
            <a:xfrm>
              <a:off x="8835703" y="4133821"/>
              <a:ext cx="362310" cy="172528"/>
            </a:xfrm>
            <a:prstGeom prst="lef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C58D578D-450F-4792-C3FD-3F3DDDB0CB48}"/>
                </a:ext>
              </a:extLst>
            </p:cNvPr>
            <p:cNvSpPr txBox="1"/>
            <p:nvPr/>
          </p:nvSpPr>
          <p:spPr>
            <a:xfrm>
              <a:off x="8628669" y="3834771"/>
              <a:ext cx="776378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verify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2" name="图形 44" descr="箭头圆形">
              <a:extLst>
                <a:ext uri="{FF2B5EF4-FFF2-40B4-BE49-F238E27FC236}">
                  <a16:creationId xmlns:a16="http://schemas.microsoft.com/office/drawing/2014/main" id="{F735F701-6F4C-6972-9FDE-9BCC8512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07426" y="2375469"/>
              <a:ext cx="662796" cy="662796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B445120D-93FC-CA30-80D1-AEB6C0472122}"/>
                </a:ext>
              </a:extLst>
            </p:cNvPr>
            <p:cNvSpPr txBox="1"/>
            <p:nvPr/>
          </p:nvSpPr>
          <p:spPr>
            <a:xfrm>
              <a:off x="5210388" y="1916832"/>
              <a:ext cx="557843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cmd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4" name="图形 51">
              <a:extLst>
                <a:ext uri="{FF2B5EF4-FFF2-40B4-BE49-F238E27FC236}">
                  <a16:creationId xmlns:a16="http://schemas.microsoft.com/office/drawing/2014/main" id="{B9EBCD1E-F020-4AE4-B9F9-5CAD13B79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46887" y="3952665"/>
              <a:ext cx="462950" cy="462950"/>
            </a:xfrm>
            <a:prstGeom prst="rect">
              <a:avLst/>
            </a:prstGeom>
          </p:spPr>
        </p:pic>
        <p:sp>
          <p:nvSpPr>
            <p:cNvPr id="75" name="箭头: 右 52">
              <a:extLst>
                <a:ext uri="{FF2B5EF4-FFF2-40B4-BE49-F238E27FC236}">
                  <a16:creationId xmlns:a16="http://schemas.microsoft.com/office/drawing/2014/main" id="{1F42C0C0-D6E1-6686-82C5-DDF31DBB605A}"/>
                </a:ext>
              </a:extLst>
            </p:cNvPr>
            <p:cNvSpPr/>
            <p:nvPr/>
          </p:nvSpPr>
          <p:spPr>
            <a:xfrm>
              <a:off x="5292340" y="2210130"/>
              <a:ext cx="408317" cy="109267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6" name="箭头: 右 53">
              <a:extLst>
                <a:ext uri="{FF2B5EF4-FFF2-40B4-BE49-F238E27FC236}">
                  <a16:creationId xmlns:a16="http://schemas.microsoft.com/office/drawing/2014/main" id="{A9953981-D4A1-4C3F-76D5-E626049DCC75}"/>
                </a:ext>
              </a:extLst>
            </p:cNvPr>
            <p:cNvSpPr/>
            <p:nvPr/>
          </p:nvSpPr>
          <p:spPr>
            <a:xfrm flipH="1">
              <a:off x="5283714" y="2379782"/>
              <a:ext cx="408317" cy="109267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85BE86EE-3A3E-FBE3-FE9A-25DCC4DB2DAB}"/>
                </a:ext>
              </a:extLst>
            </p:cNvPr>
            <p:cNvSpPr txBox="1"/>
            <p:nvPr/>
          </p:nvSpPr>
          <p:spPr>
            <a:xfrm>
              <a:off x="5155753" y="2414287"/>
              <a:ext cx="659921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check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F17F6BC1-EEB1-66E9-9FC4-172371D0742C}"/>
                </a:ext>
              </a:extLst>
            </p:cNvPr>
            <p:cNvSpPr txBox="1"/>
            <p:nvPr/>
          </p:nvSpPr>
          <p:spPr>
            <a:xfrm>
              <a:off x="5184510" y="2943376"/>
              <a:ext cx="557843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cmd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9" name="箭头: 右 56">
              <a:extLst>
                <a:ext uri="{FF2B5EF4-FFF2-40B4-BE49-F238E27FC236}">
                  <a16:creationId xmlns:a16="http://schemas.microsoft.com/office/drawing/2014/main" id="{7E94F509-99AA-1A39-2E0C-CE626DBE2941}"/>
                </a:ext>
              </a:extLst>
            </p:cNvPr>
            <p:cNvSpPr/>
            <p:nvPr/>
          </p:nvSpPr>
          <p:spPr>
            <a:xfrm>
              <a:off x="5266461" y="3236674"/>
              <a:ext cx="408317" cy="109267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0" name="箭头: 右 57">
              <a:extLst>
                <a:ext uri="{FF2B5EF4-FFF2-40B4-BE49-F238E27FC236}">
                  <a16:creationId xmlns:a16="http://schemas.microsoft.com/office/drawing/2014/main" id="{3CBC8A50-560D-7E17-FC36-6784B035199B}"/>
                </a:ext>
              </a:extLst>
            </p:cNvPr>
            <p:cNvSpPr/>
            <p:nvPr/>
          </p:nvSpPr>
          <p:spPr>
            <a:xfrm flipH="1">
              <a:off x="5257835" y="3406326"/>
              <a:ext cx="408317" cy="109267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3DF45411-E01D-401A-E0CA-1674A46FF327}"/>
                </a:ext>
              </a:extLst>
            </p:cNvPr>
            <p:cNvSpPr txBox="1"/>
            <p:nvPr/>
          </p:nvSpPr>
          <p:spPr>
            <a:xfrm>
              <a:off x="5129875" y="3440832"/>
              <a:ext cx="659921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check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9F22DC96-A5EC-A800-D810-3220753C8AF5}"/>
                </a:ext>
              </a:extLst>
            </p:cNvPr>
            <p:cNvSpPr txBox="1"/>
            <p:nvPr/>
          </p:nvSpPr>
          <p:spPr>
            <a:xfrm>
              <a:off x="5187384" y="4136696"/>
              <a:ext cx="557843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cmd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箭头: 右 60">
              <a:extLst>
                <a:ext uri="{FF2B5EF4-FFF2-40B4-BE49-F238E27FC236}">
                  <a16:creationId xmlns:a16="http://schemas.microsoft.com/office/drawing/2014/main" id="{892F6407-0E77-D31B-0022-260B5534B404}"/>
                </a:ext>
              </a:extLst>
            </p:cNvPr>
            <p:cNvSpPr/>
            <p:nvPr/>
          </p:nvSpPr>
          <p:spPr>
            <a:xfrm>
              <a:off x="5269336" y="4429994"/>
              <a:ext cx="408317" cy="109267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4" name="箭头: 右 61">
              <a:extLst>
                <a:ext uri="{FF2B5EF4-FFF2-40B4-BE49-F238E27FC236}">
                  <a16:creationId xmlns:a16="http://schemas.microsoft.com/office/drawing/2014/main" id="{B0DC033C-668B-D5EA-81D2-8ECBA24F358F}"/>
                </a:ext>
              </a:extLst>
            </p:cNvPr>
            <p:cNvSpPr/>
            <p:nvPr/>
          </p:nvSpPr>
          <p:spPr>
            <a:xfrm flipH="1">
              <a:off x="5260710" y="4599646"/>
              <a:ext cx="408317" cy="109267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27161E9B-00C4-B1F1-32D8-459E1E9FF3D6}"/>
                </a:ext>
              </a:extLst>
            </p:cNvPr>
            <p:cNvSpPr txBox="1"/>
            <p:nvPr/>
          </p:nvSpPr>
          <p:spPr>
            <a:xfrm>
              <a:off x="5132749" y="4634152"/>
              <a:ext cx="659921" cy="31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check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795050" y="2555980"/>
            <a:ext cx="1635804" cy="274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pitchFamily="66" charset="0"/>
              </a:rPr>
              <a:t>Breakpoint</a:t>
            </a:r>
          </a:p>
          <a:p>
            <a:pPr>
              <a:lnSpc>
                <a:spcPts val="3000"/>
              </a:lnSpc>
            </a:pPr>
            <a:r>
              <a:rPr lang="en-US" altLang="zh-CN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Watchpoint</a:t>
            </a:r>
            <a:endParaRPr lang="en-US" altLang="zh-CN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pitchFamily="66" charset="0"/>
              </a:rPr>
              <a:t>Step</a:t>
            </a:r>
          </a:p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pitchFamily="66" charset="0"/>
              </a:rPr>
              <a:t>Continue</a:t>
            </a:r>
          </a:p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pitchFamily="66" charset="0"/>
              </a:rPr>
              <a:t>Switch</a:t>
            </a:r>
          </a:p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pitchFamily="66" charset="0"/>
              </a:rPr>
              <a:t>Load</a:t>
            </a:r>
          </a:p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pitchFamily="66" charset="0"/>
              </a:rPr>
              <a:t>……</a:t>
            </a:r>
            <a:endParaRPr lang="zh-CN" alt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16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631">
        <p:fade/>
      </p:transition>
    </mc:Choice>
    <mc:Fallback xmlns="">
      <p:transition spd="med" advTm="43631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19176-49A1-FF92-F5F3-3C7010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Debugging at</a:t>
            </a:r>
            <a:r>
              <a:rPr kumimoji="1" lang="zh-CN" altLang="en-US" dirty="0"/>
              <a:t> </a:t>
            </a:r>
            <a:r>
              <a:rPr kumimoji="1" lang="en-US" altLang="zh-CN" dirty="0"/>
              <a:t>SCF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F7501C-541C-2125-683A-B5A9F355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cd</a:t>
            </a:r>
            <a:r>
              <a:rPr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hestia</a:t>
            </a:r>
            <a:endParaRPr lang="en-US" altLang="zh-CN" sz="2400" dirty="0">
              <a:solidFill>
                <a:prstClr val="black"/>
              </a:solidFill>
              <a:latin typeface="Consolas" panose="020B0609020204030204" pitchFamily="49" charset="0"/>
              <a:ea typeface="宋体" panose="02010600030101010101" pitchFamily="2" charset="-122"/>
            </a:endParaRP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EA1C0D-D745-2736-DE7C-F762CCAD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A3273-B605-02C5-562B-D0CADBC7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D90C929-0055-FEF5-DC7B-7F60909C4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452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19176-49A1-FF92-F5F3-3C7010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Debugging at</a:t>
            </a:r>
            <a:r>
              <a:rPr kumimoji="1" lang="zh-CN" altLang="en-US" dirty="0"/>
              <a:t> </a:t>
            </a:r>
            <a:r>
              <a:rPr kumimoji="1" lang="en-US" altLang="zh-CN" dirty="0"/>
              <a:t>SCF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F7501C-541C-2125-683A-B5A9F355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cd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tutorial/examples</a:t>
            </a:r>
            <a:r>
              <a:rPr kumimoji="0" lang="e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/case1</a:t>
            </a: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command.tcl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continue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mem op_3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exit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cat data/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D_out.txt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EA1C0D-D745-2736-DE7C-F762CCAD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A3273-B605-02C5-562B-D0CADBC7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D90C929-0055-FEF5-DC7B-7F60909C4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DFCB8E-F9E0-5119-B134-ECEB3FC5F351}"/>
              </a:ext>
            </a:extLst>
          </p:cNvPr>
          <p:cNvSpPr txBox="1"/>
          <p:nvPr/>
        </p:nvSpPr>
        <p:spPr>
          <a:xfrm>
            <a:off x="6470028" y="1050358"/>
            <a:ext cx="4623189" cy="1631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load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scf.json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op_0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A.txt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op_1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B.txt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op_2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call main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CC6A3D-D88D-9A3D-88EE-586408619276}"/>
              </a:ext>
            </a:extLst>
          </p:cNvPr>
          <p:cNvSpPr txBox="1"/>
          <p:nvPr/>
        </p:nvSpPr>
        <p:spPr>
          <a:xfrm>
            <a:off x="5685278" y="2990219"/>
            <a:ext cx="61926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RETURN: </a:t>
            </a:r>
          </a:p>
          <a:p>
            <a:r>
              <a:rPr lang="zh-CN" altLang="en-US" dirty="0">
                <a:latin typeface="GungSeo" pitchFamily="2" charset="-127"/>
              </a:rPr>
              <a:t>op_3 Memory { </a:t>
            </a:r>
            <a:endParaRPr lang="en-US" altLang="zh-CN" dirty="0">
              <a:latin typeface="GungSeo" pitchFamily="2" charset="-127"/>
              <a:ea typeface="GungSeo" pitchFamily="2" charset="-127"/>
            </a:endParaRP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</a:t>
            </a:r>
            <a:r>
              <a:rPr lang="zh-CN" altLang="en-US" dirty="0">
                <a:latin typeface="GungSeo" pitchFamily="2" charset="-127"/>
              </a:rPr>
              <a:t>store: [</a:t>
            </a:r>
            <a:endParaRPr lang="en-US" altLang="zh-CN" dirty="0">
              <a:latin typeface="GungSeo" pitchFamily="2" charset="-127"/>
              <a:ea typeface="GungSeo" pitchFamily="2" charset="-127"/>
            </a:endParaRP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 </a:t>
            </a:r>
            <a:r>
              <a:rPr lang="zh-CN" altLang="en-US" dirty="0">
                <a:latin typeface="GungSeo" pitchFamily="2" charset="-127"/>
              </a:rPr>
              <a:t>I32(30773412), I32(43773702), I32(39399768),</a:t>
            </a:r>
            <a:r>
              <a:rPr lang="en-US" altLang="zh-CN" dirty="0">
                <a:latin typeface="GungSeo" pitchFamily="2" charset="-127"/>
                <a:ea typeface="GungSeo" pitchFamily="2" charset="-127"/>
              </a:rPr>
              <a:t> </a:t>
            </a:r>
            <a:r>
              <a:rPr lang="zh-CN" altLang="en-US" dirty="0">
                <a:latin typeface="GungSeo" pitchFamily="2" charset="-127"/>
              </a:rPr>
              <a:t>I32(42375816),</a:t>
            </a:r>
            <a:endParaRPr lang="en-US" altLang="zh-CN" dirty="0">
              <a:latin typeface="GungSeo" pitchFamily="2" charset="-127"/>
              <a:ea typeface="GungSeo" pitchFamily="2" charset="-127"/>
            </a:endParaRP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</a:t>
            </a:r>
            <a:r>
              <a:rPr lang="zh-CN" altLang="en-US" dirty="0">
                <a:latin typeface="GungSeo" pitchFamily="2" charset="-127"/>
              </a:rPr>
              <a:t> I32(39878346), I32(46819968), I32(38864916),</a:t>
            </a:r>
            <a:r>
              <a:rPr lang="en-US" altLang="zh-CN" dirty="0">
                <a:latin typeface="GungSeo" pitchFamily="2" charset="-127"/>
                <a:ea typeface="GungSeo" pitchFamily="2" charset="-127"/>
              </a:rPr>
              <a:t> </a:t>
            </a:r>
            <a:r>
              <a:rPr lang="zh-CN" altLang="en-US" dirty="0">
                <a:latin typeface="GungSeo" pitchFamily="2" charset="-127"/>
              </a:rPr>
              <a:t>I32(42650712),</a:t>
            </a:r>
            <a:endParaRPr lang="en-US" altLang="zh-CN" dirty="0">
              <a:latin typeface="GungSeo" pitchFamily="2" charset="-127"/>
              <a:ea typeface="GungSeo" pitchFamily="2" charset="-127"/>
            </a:endParaRP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</a:t>
            </a:r>
            <a:r>
              <a:rPr lang="zh-CN" altLang="en-US" dirty="0">
                <a:latin typeface="GungSeo" pitchFamily="2" charset="-127"/>
              </a:rPr>
              <a:t> I32(41010798), I32(41823036), I32(32292810),</a:t>
            </a:r>
            <a:r>
              <a:rPr lang="en-US" altLang="zh-CN" dirty="0">
                <a:latin typeface="GungSeo" pitchFamily="2" charset="-127"/>
                <a:ea typeface="GungSeo" pitchFamily="2" charset="-127"/>
              </a:rPr>
              <a:t> </a:t>
            </a:r>
            <a:r>
              <a:rPr lang="zh-CN" altLang="en-US" dirty="0">
                <a:latin typeface="GungSeo" pitchFamily="2" charset="-127"/>
              </a:rPr>
              <a:t>I32(33290802),</a:t>
            </a:r>
            <a:endParaRPr lang="en-US" altLang="zh-CN" dirty="0">
              <a:latin typeface="GungSeo" pitchFamily="2" charset="-127"/>
              <a:ea typeface="GungSeo" pitchFamily="2" charset="-127"/>
            </a:endParaRP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</a:t>
            </a:r>
            <a:r>
              <a:rPr lang="zh-CN" altLang="en-US" dirty="0">
                <a:latin typeface="GungSeo" pitchFamily="2" charset="-127"/>
              </a:rPr>
              <a:t> I32(41601426), I32(40812594), I32(42230898), I32(43038654),</a:t>
            </a:r>
            <a:endParaRPr lang="en-US" altLang="zh-CN" dirty="0">
              <a:latin typeface="GungSeo" pitchFamily="2" charset="-127"/>
              <a:ea typeface="GungSeo" pitchFamily="2" charset="-127"/>
            </a:endParaRP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</a:t>
            </a:r>
            <a:r>
              <a:rPr lang="zh-CN" altLang="en-US" dirty="0">
                <a:latin typeface="GungSeo" pitchFamily="2" charset="-127"/>
              </a:rPr>
              <a:t> I32(32263200), I32(44749656), I32(40505076),</a:t>
            </a:r>
            <a:r>
              <a:rPr lang="en-US" altLang="zh-CN" dirty="0">
                <a:latin typeface="GungSeo" pitchFamily="2" charset="-127"/>
                <a:ea typeface="GungSeo" pitchFamily="2" charset="-127"/>
              </a:rPr>
              <a:t> …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]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}</a:t>
            </a:r>
            <a:endParaRPr lang="zh-CN" altLang="en-US" dirty="0">
              <a:latin typeface="GungSeo" pitchFamily="2" charset="-127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FF8B93-1CC9-4539-D1CF-E646E371A80F}"/>
              </a:ext>
            </a:extLst>
          </p:cNvPr>
          <p:cNvSpPr txBox="1"/>
          <p:nvPr/>
        </p:nvSpPr>
        <p:spPr>
          <a:xfrm>
            <a:off x="2207568" y="4149080"/>
            <a:ext cx="3477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Differs from output result.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19176-49A1-FF92-F5F3-3C7010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Debugging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F7501C-541C-2125-683A-B5A9F355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command.tcl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breakpoint op_116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continue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var op_115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unset_breakpoint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op_116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show_breakpoint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watch op_135_b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watch op_131_b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watch op_115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step 10000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show_op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step 2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EA1C0D-D745-2736-DE7C-F762CCAD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A3273-B605-02C5-562B-D0CADBC7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D90C929-0055-FEF5-DC7B-7F60909C4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D218B6-1012-CA54-1254-B69E28ADF241}"/>
              </a:ext>
            </a:extLst>
          </p:cNvPr>
          <p:cNvSpPr txBox="1"/>
          <p:nvPr/>
        </p:nvSpPr>
        <p:spPr>
          <a:xfrm>
            <a:off x="5159896" y="980726"/>
            <a:ext cx="655272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SHOW VALUE: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     op_115 I32(0)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SHOW VALUE:</a:t>
            </a:r>
          </a:p>
          <a:p>
            <a:r>
              <a:rPr lang="en" altLang="zh-CN" dirty="0">
                <a:latin typeface="GungSeo" pitchFamily="2" charset="-127"/>
              </a:rPr>
              <a:t>	op_115 I32(6)</a:t>
            </a:r>
          </a:p>
          <a:p>
            <a:r>
              <a:rPr lang="en" altLang="zh-CN" dirty="0">
                <a:latin typeface="GungSeo" pitchFamily="2" charset="-127"/>
              </a:rPr>
              <a:t>        op_135_b I32(1)</a:t>
            </a:r>
          </a:p>
          <a:p>
            <a:r>
              <a:rPr lang="en" altLang="zh-CN" dirty="0">
                <a:latin typeface="GungSeo" pitchFamily="2" charset="-127"/>
              </a:rPr>
              <a:t>        op_131_b I32(3)</a:t>
            </a:r>
          </a:p>
          <a:p>
            <a:r>
              <a:rPr lang="en" altLang="zh-CN" dirty="0">
                <a:latin typeface="GungSeo" pitchFamily="2" charset="-127"/>
              </a:rPr>
              <a:t>        op_115 I32(6)</a:t>
            </a:r>
          </a:p>
          <a:p>
            <a:r>
              <a:rPr lang="en" altLang="zh-CN" dirty="0">
                <a:latin typeface="GungSeo" pitchFamily="2" charset="-127"/>
              </a:rPr>
              <a:t>        op_135_b I32(1)</a:t>
            </a:r>
          </a:p>
          <a:p>
            <a:r>
              <a:rPr lang="en" altLang="zh-CN" dirty="0">
                <a:latin typeface="GungSeo" pitchFamily="2" charset="-127"/>
              </a:rPr>
              <a:t>        op_131_b I32(3)</a:t>
            </a:r>
          </a:p>
          <a:p>
            <a:r>
              <a:rPr lang="en" altLang="zh-CN" dirty="0">
                <a:latin typeface="GungSeo" pitchFamily="2" charset="-127"/>
              </a:rPr>
              <a:t>        op_115 I32(6) …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Computation { operands: ["op_135_b", "op_113"], </a:t>
            </a:r>
            <a:r>
              <a:rPr lang="en-US" altLang="zh-CN" dirty="0" err="1">
                <a:latin typeface="GungSeo" pitchFamily="2" charset="-127"/>
                <a:ea typeface="GungSeo" pitchFamily="2" charset="-127"/>
              </a:rPr>
              <a:t>op_type</a:t>
            </a:r>
            <a:r>
              <a:rPr lang="en-US" altLang="zh-CN" dirty="0">
                <a:latin typeface="GungSeo" pitchFamily="2" charset="-127"/>
                <a:ea typeface="GungSeo" pitchFamily="2" charset="-127"/>
              </a:rPr>
              <a:t>:              "</a:t>
            </a:r>
            <a:r>
              <a:rPr lang="en-US" altLang="zh-CN" dirty="0" err="1">
                <a:latin typeface="GungSeo" pitchFamily="2" charset="-127"/>
                <a:ea typeface="GungSeo" pitchFamily="2" charset="-127"/>
              </a:rPr>
              <a:t>shift_left</a:t>
            </a:r>
            <a:r>
              <a:rPr lang="en-US" altLang="zh-CN" dirty="0">
                <a:latin typeface="GungSeo" pitchFamily="2" charset="-127"/>
                <a:ea typeface="GungSeo" pitchFamily="2" charset="-127"/>
              </a:rPr>
              <a:t>", name: "op_114", </a:t>
            </a:r>
            <a:r>
              <a:rPr lang="en-US" altLang="zh-CN" dirty="0" err="1">
                <a:latin typeface="GungSeo" pitchFamily="2" charset="-127"/>
                <a:ea typeface="GungSeo" pitchFamily="2" charset="-127"/>
              </a:rPr>
              <a:t>ret_type</a:t>
            </a:r>
            <a:r>
              <a:rPr lang="en-US" altLang="zh-CN" dirty="0">
                <a:latin typeface="GungSeo" pitchFamily="2" charset="-127"/>
                <a:ea typeface="GungSeo" pitchFamily="2" charset="-127"/>
              </a:rPr>
              <a:t>: "i32" }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SHOW VALUE:</a:t>
            </a:r>
          </a:p>
          <a:p>
            <a:r>
              <a:rPr lang="en" altLang="zh-CN" dirty="0">
                <a:latin typeface="GungSeo" pitchFamily="2" charset="-127"/>
              </a:rPr>
              <a:t> 	op_115 I32(6)</a:t>
            </a:r>
          </a:p>
          <a:p>
            <a:r>
              <a:rPr lang="en" altLang="zh-CN" dirty="0">
                <a:latin typeface="GungSeo" pitchFamily="2" charset="-127"/>
              </a:rPr>
              <a:t>        op_135_b I32(1)</a:t>
            </a:r>
          </a:p>
          <a:p>
            <a:r>
              <a:rPr lang="en" altLang="zh-CN" dirty="0">
                <a:latin typeface="GungSeo" pitchFamily="2" charset="-127"/>
              </a:rPr>
              <a:t>        op_131_b I32(3)</a:t>
            </a:r>
          </a:p>
          <a:p>
            <a:r>
              <a:rPr lang="en" altLang="zh-CN" dirty="0">
                <a:latin typeface="GungSeo" pitchFamily="2" charset="-127"/>
              </a:rPr>
              <a:t>        op_115 I32(7)</a:t>
            </a:r>
          </a:p>
          <a:p>
            <a:r>
              <a:rPr lang="en" altLang="zh-CN" dirty="0">
                <a:latin typeface="GungSeo" pitchFamily="2" charset="-127"/>
              </a:rPr>
              <a:t>        op_135_b I32(1)</a:t>
            </a:r>
          </a:p>
          <a:p>
            <a:r>
              <a:rPr lang="en" altLang="zh-CN" dirty="0">
                <a:latin typeface="GungSeo" pitchFamily="2" charset="-127"/>
              </a:rPr>
              <a:t>        op_131_b I32(3)</a:t>
            </a:r>
            <a:endParaRPr lang="zh-CN" altLang="en-US" dirty="0">
              <a:latin typeface="GungSeo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62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Multi-level Interpreter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Schedule simulation is organized as an instance pool</a:t>
            </a:r>
          </a:p>
          <a:p>
            <a:pPr lvl="1"/>
            <a:r>
              <a:rPr lang="en-US" altLang="zh-CN" dirty="0"/>
              <a:t>valuable insights into the timing behavior of the design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椭圆 6"/>
          <p:cNvSpPr/>
          <p:nvPr/>
        </p:nvSpPr>
        <p:spPr>
          <a:xfrm>
            <a:off x="4247889" y="2492815"/>
            <a:ext cx="3158268" cy="31582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8881" y="2492815"/>
            <a:ext cx="1851331" cy="315826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5693885" y="3030426"/>
            <a:ext cx="282768" cy="590124"/>
          </a:xfrm>
          <a:custGeom>
            <a:avLst/>
            <a:gdLst>
              <a:gd name="connsiteX0" fmla="*/ 1046830 w 1325884"/>
              <a:gd name="connsiteY0" fmla="*/ 0 h 3203554"/>
              <a:gd name="connsiteX1" fmla="*/ 1311691 w 1325884"/>
              <a:gd name="connsiteY1" fmla="*/ 718908 h 3203554"/>
              <a:gd name="connsiteX2" fmla="*/ 662152 w 1325884"/>
              <a:gd name="connsiteY2" fmla="*/ 914400 h 3203554"/>
              <a:gd name="connsiteX3" fmla="*/ 990075 w 1325884"/>
              <a:gd name="connsiteY3" fmla="*/ 1690064 h 3203554"/>
              <a:gd name="connsiteX4" fmla="*/ 296392 w 1325884"/>
              <a:gd name="connsiteY4" fmla="*/ 1992762 h 3203554"/>
              <a:gd name="connsiteX5" fmla="*/ 681070 w 1325884"/>
              <a:gd name="connsiteY5" fmla="*/ 2818875 h 3203554"/>
              <a:gd name="connsiteX6" fmla="*/ 0 w 1325884"/>
              <a:gd name="connsiteY6" fmla="*/ 3203554 h 3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884" h="3203554">
                <a:moveTo>
                  <a:pt x="1046830" y="0"/>
                </a:moveTo>
                <a:cubicBezTo>
                  <a:pt x="1211317" y="283254"/>
                  <a:pt x="1375804" y="566508"/>
                  <a:pt x="1311691" y="718908"/>
                </a:cubicBezTo>
                <a:cubicBezTo>
                  <a:pt x="1247578" y="871308"/>
                  <a:pt x="715755" y="752541"/>
                  <a:pt x="662152" y="914400"/>
                </a:cubicBezTo>
                <a:cubicBezTo>
                  <a:pt x="608549" y="1076259"/>
                  <a:pt x="1051035" y="1510337"/>
                  <a:pt x="990075" y="1690064"/>
                </a:cubicBezTo>
                <a:cubicBezTo>
                  <a:pt x="929115" y="1869791"/>
                  <a:pt x="347893" y="1804627"/>
                  <a:pt x="296392" y="1992762"/>
                </a:cubicBezTo>
                <a:cubicBezTo>
                  <a:pt x="244891" y="2180897"/>
                  <a:pt x="730469" y="2617076"/>
                  <a:pt x="681070" y="2818875"/>
                </a:cubicBezTo>
                <a:cubicBezTo>
                  <a:pt x="631671" y="3020674"/>
                  <a:pt x="315835" y="3112114"/>
                  <a:pt x="0" y="3203554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0" name="任意多边形 9"/>
          <p:cNvSpPr/>
          <p:nvPr/>
        </p:nvSpPr>
        <p:spPr>
          <a:xfrm>
            <a:off x="4822228" y="3995526"/>
            <a:ext cx="282768" cy="590124"/>
          </a:xfrm>
          <a:custGeom>
            <a:avLst/>
            <a:gdLst>
              <a:gd name="connsiteX0" fmla="*/ 1046830 w 1325884"/>
              <a:gd name="connsiteY0" fmla="*/ 0 h 3203554"/>
              <a:gd name="connsiteX1" fmla="*/ 1311691 w 1325884"/>
              <a:gd name="connsiteY1" fmla="*/ 718908 h 3203554"/>
              <a:gd name="connsiteX2" fmla="*/ 662152 w 1325884"/>
              <a:gd name="connsiteY2" fmla="*/ 914400 h 3203554"/>
              <a:gd name="connsiteX3" fmla="*/ 990075 w 1325884"/>
              <a:gd name="connsiteY3" fmla="*/ 1690064 h 3203554"/>
              <a:gd name="connsiteX4" fmla="*/ 296392 w 1325884"/>
              <a:gd name="connsiteY4" fmla="*/ 1992762 h 3203554"/>
              <a:gd name="connsiteX5" fmla="*/ 681070 w 1325884"/>
              <a:gd name="connsiteY5" fmla="*/ 2818875 h 3203554"/>
              <a:gd name="connsiteX6" fmla="*/ 0 w 1325884"/>
              <a:gd name="connsiteY6" fmla="*/ 3203554 h 3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884" h="3203554">
                <a:moveTo>
                  <a:pt x="1046830" y="0"/>
                </a:moveTo>
                <a:cubicBezTo>
                  <a:pt x="1211317" y="283254"/>
                  <a:pt x="1375804" y="566508"/>
                  <a:pt x="1311691" y="718908"/>
                </a:cubicBezTo>
                <a:cubicBezTo>
                  <a:pt x="1247578" y="871308"/>
                  <a:pt x="715755" y="752541"/>
                  <a:pt x="662152" y="914400"/>
                </a:cubicBezTo>
                <a:cubicBezTo>
                  <a:pt x="608549" y="1076259"/>
                  <a:pt x="1051035" y="1510337"/>
                  <a:pt x="990075" y="1690064"/>
                </a:cubicBezTo>
                <a:cubicBezTo>
                  <a:pt x="929115" y="1869791"/>
                  <a:pt x="347893" y="1804627"/>
                  <a:pt x="296392" y="1992762"/>
                </a:cubicBezTo>
                <a:cubicBezTo>
                  <a:pt x="244891" y="2180897"/>
                  <a:pt x="730469" y="2617076"/>
                  <a:pt x="681070" y="2818875"/>
                </a:cubicBezTo>
                <a:cubicBezTo>
                  <a:pt x="631671" y="3020674"/>
                  <a:pt x="315835" y="3112114"/>
                  <a:pt x="0" y="32035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1" name="任意多边形 10"/>
          <p:cNvSpPr/>
          <p:nvPr/>
        </p:nvSpPr>
        <p:spPr>
          <a:xfrm>
            <a:off x="6715132" y="4071953"/>
            <a:ext cx="282768" cy="590124"/>
          </a:xfrm>
          <a:custGeom>
            <a:avLst/>
            <a:gdLst>
              <a:gd name="connsiteX0" fmla="*/ 1046830 w 1325884"/>
              <a:gd name="connsiteY0" fmla="*/ 0 h 3203554"/>
              <a:gd name="connsiteX1" fmla="*/ 1311691 w 1325884"/>
              <a:gd name="connsiteY1" fmla="*/ 718908 h 3203554"/>
              <a:gd name="connsiteX2" fmla="*/ 662152 w 1325884"/>
              <a:gd name="connsiteY2" fmla="*/ 914400 h 3203554"/>
              <a:gd name="connsiteX3" fmla="*/ 990075 w 1325884"/>
              <a:gd name="connsiteY3" fmla="*/ 1690064 h 3203554"/>
              <a:gd name="connsiteX4" fmla="*/ 296392 w 1325884"/>
              <a:gd name="connsiteY4" fmla="*/ 1992762 h 3203554"/>
              <a:gd name="connsiteX5" fmla="*/ 681070 w 1325884"/>
              <a:gd name="connsiteY5" fmla="*/ 2818875 h 3203554"/>
              <a:gd name="connsiteX6" fmla="*/ 0 w 1325884"/>
              <a:gd name="connsiteY6" fmla="*/ 3203554 h 3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884" h="3203554">
                <a:moveTo>
                  <a:pt x="1046830" y="0"/>
                </a:moveTo>
                <a:cubicBezTo>
                  <a:pt x="1211317" y="283254"/>
                  <a:pt x="1375804" y="566508"/>
                  <a:pt x="1311691" y="718908"/>
                </a:cubicBezTo>
                <a:cubicBezTo>
                  <a:pt x="1247578" y="871308"/>
                  <a:pt x="715755" y="752541"/>
                  <a:pt x="662152" y="914400"/>
                </a:cubicBezTo>
                <a:cubicBezTo>
                  <a:pt x="608549" y="1076259"/>
                  <a:pt x="1051035" y="1510337"/>
                  <a:pt x="990075" y="1690064"/>
                </a:cubicBezTo>
                <a:cubicBezTo>
                  <a:pt x="929115" y="1869791"/>
                  <a:pt x="347893" y="1804627"/>
                  <a:pt x="296392" y="1992762"/>
                </a:cubicBezTo>
                <a:cubicBezTo>
                  <a:pt x="244891" y="2180897"/>
                  <a:pt x="730469" y="2617076"/>
                  <a:pt x="681070" y="2818875"/>
                </a:cubicBezTo>
                <a:cubicBezTo>
                  <a:pt x="631671" y="3020674"/>
                  <a:pt x="315835" y="3112114"/>
                  <a:pt x="0" y="32035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任意多边形 11"/>
          <p:cNvSpPr/>
          <p:nvPr/>
        </p:nvSpPr>
        <p:spPr>
          <a:xfrm>
            <a:off x="5693885" y="4388942"/>
            <a:ext cx="282768" cy="590124"/>
          </a:xfrm>
          <a:custGeom>
            <a:avLst/>
            <a:gdLst>
              <a:gd name="connsiteX0" fmla="*/ 1046830 w 1325884"/>
              <a:gd name="connsiteY0" fmla="*/ 0 h 3203554"/>
              <a:gd name="connsiteX1" fmla="*/ 1311691 w 1325884"/>
              <a:gd name="connsiteY1" fmla="*/ 718908 h 3203554"/>
              <a:gd name="connsiteX2" fmla="*/ 662152 w 1325884"/>
              <a:gd name="connsiteY2" fmla="*/ 914400 h 3203554"/>
              <a:gd name="connsiteX3" fmla="*/ 990075 w 1325884"/>
              <a:gd name="connsiteY3" fmla="*/ 1690064 h 3203554"/>
              <a:gd name="connsiteX4" fmla="*/ 296392 w 1325884"/>
              <a:gd name="connsiteY4" fmla="*/ 1992762 h 3203554"/>
              <a:gd name="connsiteX5" fmla="*/ 681070 w 1325884"/>
              <a:gd name="connsiteY5" fmla="*/ 2818875 h 3203554"/>
              <a:gd name="connsiteX6" fmla="*/ 0 w 1325884"/>
              <a:gd name="connsiteY6" fmla="*/ 3203554 h 3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884" h="3203554">
                <a:moveTo>
                  <a:pt x="1046830" y="0"/>
                </a:moveTo>
                <a:cubicBezTo>
                  <a:pt x="1211317" y="283254"/>
                  <a:pt x="1375804" y="566508"/>
                  <a:pt x="1311691" y="718908"/>
                </a:cubicBezTo>
                <a:cubicBezTo>
                  <a:pt x="1247578" y="871308"/>
                  <a:pt x="715755" y="752541"/>
                  <a:pt x="662152" y="914400"/>
                </a:cubicBezTo>
                <a:cubicBezTo>
                  <a:pt x="608549" y="1076259"/>
                  <a:pt x="1051035" y="1510337"/>
                  <a:pt x="990075" y="1690064"/>
                </a:cubicBezTo>
                <a:cubicBezTo>
                  <a:pt x="929115" y="1869791"/>
                  <a:pt x="347893" y="1804627"/>
                  <a:pt x="296392" y="1992762"/>
                </a:cubicBezTo>
                <a:cubicBezTo>
                  <a:pt x="244891" y="2180897"/>
                  <a:pt x="730469" y="2617076"/>
                  <a:pt x="681070" y="2818875"/>
                </a:cubicBezTo>
                <a:cubicBezTo>
                  <a:pt x="631671" y="3020674"/>
                  <a:pt x="315835" y="3112114"/>
                  <a:pt x="0" y="32035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4" name="文本框 13"/>
          <p:cNvSpPr txBox="1"/>
          <p:nvPr/>
        </p:nvSpPr>
        <p:spPr>
          <a:xfrm>
            <a:off x="4892269" y="2060853"/>
            <a:ext cx="1886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Instance pooling</a:t>
            </a:r>
            <a:endParaRPr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991547" y="2060852"/>
            <a:ext cx="1886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Function list</a:t>
            </a:r>
            <a:endParaRPr lang="zh-CN" altLang="en-US" sz="1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326749" y="2657297"/>
            <a:ext cx="110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Top (stall)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55282" y="4618594"/>
            <a:ext cx="56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s1</a:t>
            </a:r>
            <a:endParaRPr lang="zh-CN" altLang="en-US" sz="14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5499542" y="5051016"/>
            <a:ext cx="56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s2</a:t>
            </a:r>
            <a:endParaRPr lang="zh-CN" altLang="en-US" sz="1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6457431" y="4783600"/>
            <a:ext cx="56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s3</a:t>
            </a:r>
            <a:endParaRPr lang="zh-CN" altLang="en-US" sz="1400" b="1" dirty="0"/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253209" y="3704919"/>
            <a:ext cx="369455" cy="2906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5843479" y="3706775"/>
            <a:ext cx="70692" cy="5249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063778" y="3601122"/>
            <a:ext cx="713844" cy="3944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2273682" y="2818138"/>
            <a:ext cx="1321719" cy="1055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zh-CN" sz="1600" dirty="0"/>
              <a:t>Top:</a:t>
            </a:r>
          </a:p>
          <a:p>
            <a:r>
              <a:rPr lang="en-US" altLang="zh-CN" sz="1600" dirty="0"/>
              <a:t>  Dataflow</a:t>
            </a:r>
          </a:p>
          <a:p>
            <a:r>
              <a:rPr lang="en-US" altLang="zh-CN" sz="1600" dirty="0"/>
              <a:t>  s1, s2, s3</a:t>
            </a:r>
          </a:p>
          <a:p>
            <a:r>
              <a:rPr lang="en-US" altLang="zh-CN" sz="1600" dirty="0"/>
              <a:t>  …</a:t>
            </a:r>
          </a:p>
        </p:txBody>
      </p:sp>
      <p:sp>
        <p:nvSpPr>
          <p:cNvPr id="32" name="矩形 31"/>
          <p:cNvSpPr/>
          <p:nvPr/>
        </p:nvSpPr>
        <p:spPr>
          <a:xfrm>
            <a:off x="2273682" y="4136436"/>
            <a:ext cx="1321719" cy="13198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zh-CN" sz="1600" dirty="0"/>
              <a:t>Son:</a:t>
            </a:r>
          </a:p>
          <a:p>
            <a:r>
              <a:rPr lang="en-US" altLang="zh-CN" sz="1600" dirty="0"/>
              <a:t>  Pipeline II=3</a:t>
            </a:r>
          </a:p>
          <a:p>
            <a:r>
              <a:rPr lang="en-US" altLang="zh-CN" sz="1600" dirty="0"/>
              <a:t>  Time Graph</a:t>
            </a:r>
          </a:p>
          <a:p>
            <a:r>
              <a:rPr lang="en-US" altLang="zh-CN" sz="1600" dirty="0"/>
              <a:t>  Operation</a:t>
            </a:r>
          </a:p>
          <a:p>
            <a:r>
              <a:rPr lang="en-US" altLang="zh-CN" sz="1600" dirty="0"/>
              <a:t>  …</a:t>
            </a:r>
          </a:p>
          <a:p>
            <a:r>
              <a:rPr lang="en-US" altLang="zh-CN" sz="1100" dirty="0">
                <a:latin typeface="Consolas" panose="020B0609020204030204" pitchFamily="49" charset="0"/>
              </a:rPr>
              <a:t> </a:t>
            </a:r>
            <a:endParaRPr lang="zh-CN" altLang="en-US" sz="1600" dirty="0">
              <a:latin typeface="Consolas" panose="020B0609020204030204" pitchFamily="49" charset="0"/>
            </a:endParaRPr>
          </a:p>
        </p:txBody>
      </p:sp>
      <p:cxnSp>
        <p:nvCxnSpPr>
          <p:cNvPr id="33" name="直接箭头连接符 32"/>
          <p:cNvCxnSpPr>
            <a:stCxn id="31" idx="3"/>
          </p:cNvCxnSpPr>
          <p:nvPr/>
        </p:nvCxnSpPr>
        <p:spPr>
          <a:xfrm flipV="1">
            <a:off x="3595401" y="3315406"/>
            <a:ext cx="2063295" cy="30332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32" idx="3"/>
          </p:cNvCxnSpPr>
          <p:nvPr/>
        </p:nvCxnSpPr>
        <p:spPr>
          <a:xfrm flipV="1">
            <a:off x="3595401" y="4197045"/>
            <a:ext cx="1226831" cy="59930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32" idx="3"/>
          </p:cNvCxnSpPr>
          <p:nvPr/>
        </p:nvCxnSpPr>
        <p:spPr>
          <a:xfrm flipV="1">
            <a:off x="3595401" y="4610013"/>
            <a:ext cx="2027263" cy="186339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32" idx="3"/>
          </p:cNvCxnSpPr>
          <p:nvPr/>
        </p:nvCxnSpPr>
        <p:spPr>
          <a:xfrm flipV="1">
            <a:off x="3595401" y="4260309"/>
            <a:ext cx="3119735" cy="53604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593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Multi-level IR </a:t>
            </a:r>
            <a:r>
              <a:rPr lang="en-US" altLang="zh-CN" sz="4000"/>
              <a:t>and debugger for HLS</a:t>
            </a:r>
            <a:endParaRPr lang="zh-CN" altLang="en-US" b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altLang="zh-CN" dirty="0"/>
              <a:t>Speaker:</a:t>
            </a:r>
            <a:r>
              <a:rPr lang="zh-CN" altLang="en-US" dirty="0"/>
              <a:t> </a:t>
            </a:r>
            <a:r>
              <a:rPr lang="en-US" altLang="zh-CN" dirty="0" err="1"/>
              <a:t>Xiaochen</a:t>
            </a:r>
            <a:r>
              <a:rPr lang="zh-CN" altLang="en-US" dirty="0"/>
              <a:t> </a:t>
            </a:r>
            <a:r>
              <a:rPr lang="en-US" altLang="zh-CN" dirty="0"/>
              <a:t>Hao,</a:t>
            </a:r>
            <a:r>
              <a:rPr lang="zh-CN" altLang="en-US" dirty="0"/>
              <a:t> </a:t>
            </a:r>
            <a:r>
              <a:rPr lang="en-US" altLang="zh-CN" dirty="0" err="1"/>
              <a:t>Ruifan</a:t>
            </a:r>
            <a:r>
              <a:rPr lang="en-US" altLang="zh-CN" dirty="0"/>
              <a:t> Xu</a:t>
            </a:r>
          </a:p>
          <a:p>
            <a:r>
              <a:rPr lang="zh-CN" altLang="en-US" dirty="0"/>
              <a:t>                    郝晓辰           徐瑞帆</a:t>
            </a:r>
          </a:p>
        </p:txBody>
      </p:sp>
    </p:spTree>
    <p:extLst>
      <p:ext uri="{BB962C8B-B14F-4D97-AF65-F5344CB8AC3E}">
        <p14:creationId xmlns:p14="http://schemas.microsoft.com/office/powerpoint/2010/main" val="1484272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Multi-level Interpreter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Schedule simulation is organized as an instance pool</a:t>
            </a:r>
          </a:p>
          <a:p>
            <a:pPr lvl="1"/>
            <a:r>
              <a:rPr lang="en-US" altLang="zh-CN" dirty="0"/>
              <a:t>valuable insights into the timing behavior of the design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椭圆 6"/>
          <p:cNvSpPr/>
          <p:nvPr/>
        </p:nvSpPr>
        <p:spPr>
          <a:xfrm>
            <a:off x="4247889" y="2492815"/>
            <a:ext cx="3158268" cy="31582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8881" y="2492815"/>
            <a:ext cx="1851331" cy="315826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5693885" y="3030426"/>
            <a:ext cx="282768" cy="590124"/>
          </a:xfrm>
          <a:custGeom>
            <a:avLst/>
            <a:gdLst>
              <a:gd name="connsiteX0" fmla="*/ 1046830 w 1325884"/>
              <a:gd name="connsiteY0" fmla="*/ 0 h 3203554"/>
              <a:gd name="connsiteX1" fmla="*/ 1311691 w 1325884"/>
              <a:gd name="connsiteY1" fmla="*/ 718908 h 3203554"/>
              <a:gd name="connsiteX2" fmla="*/ 662152 w 1325884"/>
              <a:gd name="connsiteY2" fmla="*/ 914400 h 3203554"/>
              <a:gd name="connsiteX3" fmla="*/ 990075 w 1325884"/>
              <a:gd name="connsiteY3" fmla="*/ 1690064 h 3203554"/>
              <a:gd name="connsiteX4" fmla="*/ 296392 w 1325884"/>
              <a:gd name="connsiteY4" fmla="*/ 1992762 h 3203554"/>
              <a:gd name="connsiteX5" fmla="*/ 681070 w 1325884"/>
              <a:gd name="connsiteY5" fmla="*/ 2818875 h 3203554"/>
              <a:gd name="connsiteX6" fmla="*/ 0 w 1325884"/>
              <a:gd name="connsiteY6" fmla="*/ 3203554 h 3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884" h="3203554">
                <a:moveTo>
                  <a:pt x="1046830" y="0"/>
                </a:moveTo>
                <a:cubicBezTo>
                  <a:pt x="1211317" y="283254"/>
                  <a:pt x="1375804" y="566508"/>
                  <a:pt x="1311691" y="718908"/>
                </a:cubicBezTo>
                <a:cubicBezTo>
                  <a:pt x="1247578" y="871308"/>
                  <a:pt x="715755" y="752541"/>
                  <a:pt x="662152" y="914400"/>
                </a:cubicBezTo>
                <a:cubicBezTo>
                  <a:pt x="608549" y="1076259"/>
                  <a:pt x="1051035" y="1510337"/>
                  <a:pt x="990075" y="1690064"/>
                </a:cubicBezTo>
                <a:cubicBezTo>
                  <a:pt x="929115" y="1869791"/>
                  <a:pt x="347893" y="1804627"/>
                  <a:pt x="296392" y="1992762"/>
                </a:cubicBezTo>
                <a:cubicBezTo>
                  <a:pt x="244891" y="2180897"/>
                  <a:pt x="730469" y="2617076"/>
                  <a:pt x="681070" y="2818875"/>
                </a:cubicBezTo>
                <a:cubicBezTo>
                  <a:pt x="631671" y="3020674"/>
                  <a:pt x="315835" y="3112114"/>
                  <a:pt x="0" y="3203554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0" name="任意多边形 9"/>
          <p:cNvSpPr/>
          <p:nvPr/>
        </p:nvSpPr>
        <p:spPr>
          <a:xfrm>
            <a:off x="4822228" y="3995526"/>
            <a:ext cx="282768" cy="590124"/>
          </a:xfrm>
          <a:custGeom>
            <a:avLst/>
            <a:gdLst>
              <a:gd name="connsiteX0" fmla="*/ 1046830 w 1325884"/>
              <a:gd name="connsiteY0" fmla="*/ 0 h 3203554"/>
              <a:gd name="connsiteX1" fmla="*/ 1311691 w 1325884"/>
              <a:gd name="connsiteY1" fmla="*/ 718908 h 3203554"/>
              <a:gd name="connsiteX2" fmla="*/ 662152 w 1325884"/>
              <a:gd name="connsiteY2" fmla="*/ 914400 h 3203554"/>
              <a:gd name="connsiteX3" fmla="*/ 990075 w 1325884"/>
              <a:gd name="connsiteY3" fmla="*/ 1690064 h 3203554"/>
              <a:gd name="connsiteX4" fmla="*/ 296392 w 1325884"/>
              <a:gd name="connsiteY4" fmla="*/ 1992762 h 3203554"/>
              <a:gd name="connsiteX5" fmla="*/ 681070 w 1325884"/>
              <a:gd name="connsiteY5" fmla="*/ 2818875 h 3203554"/>
              <a:gd name="connsiteX6" fmla="*/ 0 w 1325884"/>
              <a:gd name="connsiteY6" fmla="*/ 3203554 h 3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884" h="3203554">
                <a:moveTo>
                  <a:pt x="1046830" y="0"/>
                </a:moveTo>
                <a:cubicBezTo>
                  <a:pt x="1211317" y="283254"/>
                  <a:pt x="1375804" y="566508"/>
                  <a:pt x="1311691" y="718908"/>
                </a:cubicBezTo>
                <a:cubicBezTo>
                  <a:pt x="1247578" y="871308"/>
                  <a:pt x="715755" y="752541"/>
                  <a:pt x="662152" y="914400"/>
                </a:cubicBezTo>
                <a:cubicBezTo>
                  <a:pt x="608549" y="1076259"/>
                  <a:pt x="1051035" y="1510337"/>
                  <a:pt x="990075" y="1690064"/>
                </a:cubicBezTo>
                <a:cubicBezTo>
                  <a:pt x="929115" y="1869791"/>
                  <a:pt x="347893" y="1804627"/>
                  <a:pt x="296392" y="1992762"/>
                </a:cubicBezTo>
                <a:cubicBezTo>
                  <a:pt x="244891" y="2180897"/>
                  <a:pt x="730469" y="2617076"/>
                  <a:pt x="681070" y="2818875"/>
                </a:cubicBezTo>
                <a:cubicBezTo>
                  <a:pt x="631671" y="3020674"/>
                  <a:pt x="315835" y="3112114"/>
                  <a:pt x="0" y="32035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1" name="任意多边形 10"/>
          <p:cNvSpPr/>
          <p:nvPr/>
        </p:nvSpPr>
        <p:spPr>
          <a:xfrm>
            <a:off x="6715132" y="4071953"/>
            <a:ext cx="282768" cy="590124"/>
          </a:xfrm>
          <a:custGeom>
            <a:avLst/>
            <a:gdLst>
              <a:gd name="connsiteX0" fmla="*/ 1046830 w 1325884"/>
              <a:gd name="connsiteY0" fmla="*/ 0 h 3203554"/>
              <a:gd name="connsiteX1" fmla="*/ 1311691 w 1325884"/>
              <a:gd name="connsiteY1" fmla="*/ 718908 h 3203554"/>
              <a:gd name="connsiteX2" fmla="*/ 662152 w 1325884"/>
              <a:gd name="connsiteY2" fmla="*/ 914400 h 3203554"/>
              <a:gd name="connsiteX3" fmla="*/ 990075 w 1325884"/>
              <a:gd name="connsiteY3" fmla="*/ 1690064 h 3203554"/>
              <a:gd name="connsiteX4" fmla="*/ 296392 w 1325884"/>
              <a:gd name="connsiteY4" fmla="*/ 1992762 h 3203554"/>
              <a:gd name="connsiteX5" fmla="*/ 681070 w 1325884"/>
              <a:gd name="connsiteY5" fmla="*/ 2818875 h 3203554"/>
              <a:gd name="connsiteX6" fmla="*/ 0 w 1325884"/>
              <a:gd name="connsiteY6" fmla="*/ 3203554 h 3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884" h="3203554">
                <a:moveTo>
                  <a:pt x="1046830" y="0"/>
                </a:moveTo>
                <a:cubicBezTo>
                  <a:pt x="1211317" y="283254"/>
                  <a:pt x="1375804" y="566508"/>
                  <a:pt x="1311691" y="718908"/>
                </a:cubicBezTo>
                <a:cubicBezTo>
                  <a:pt x="1247578" y="871308"/>
                  <a:pt x="715755" y="752541"/>
                  <a:pt x="662152" y="914400"/>
                </a:cubicBezTo>
                <a:cubicBezTo>
                  <a:pt x="608549" y="1076259"/>
                  <a:pt x="1051035" y="1510337"/>
                  <a:pt x="990075" y="1690064"/>
                </a:cubicBezTo>
                <a:cubicBezTo>
                  <a:pt x="929115" y="1869791"/>
                  <a:pt x="347893" y="1804627"/>
                  <a:pt x="296392" y="1992762"/>
                </a:cubicBezTo>
                <a:cubicBezTo>
                  <a:pt x="244891" y="2180897"/>
                  <a:pt x="730469" y="2617076"/>
                  <a:pt x="681070" y="2818875"/>
                </a:cubicBezTo>
                <a:cubicBezTo>
                  <a:pt x="631671" y="3020674"/>
                  <a:pt x="315835" y="3112114"/>
                  <a:pt x="0" y="32035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任意多边形 11"/>
          <p:cNvSpPr/>
          <p:nvPr/>
        </p:nvSpPr>
        <p:spPr>
          <a:xfrm>
            <a:off x="5693885" y="4388942"/>
            <a:ext cx="282768" cy="590124"/>
          </a:xfrm>
          <a:custGeom>
            <a:avLst/>
            <a:gdLst>
              <a:gd name="connsiteX0" fmla="*/ 1046830 w 1325884"/>
              <a:gd name="connsiteY0" fmla="*/ 0 h 3203554"/>
              <a:gd name="connsiteX1" fmla="*/ 1311691 w 1325884"/>
              <a:gd name="connsiteY1" fmla="*/ 718908 h 3203554"/>
              <a:gd name="connsiteX2" fmla="*/ 662152 w 1325884"/>
              <a:gd name="connsiteY2" fmla="*/ 914400 h 3203554"/>
              <a:gd name="connsiteX3" fmla="*/ 990075 w 1325884"/>
              <a:gd name="connsiteY3" fmla="*/ 1690064 h 3203554"/>
              <a:gd name="connsiteX4" fmla="*/ 296392 w 1325884"/>
              <a:gd name="connsiteY4" fmla="*/ 1992762 h 3203554"/>
              <a:gd name="connsiteX5" fmla="*/ 681070 w 1325884"/>
              <a:gd name="connsiteY5" fmla="*/ 2818875 h 3203554"/>
              <a:gd name="connsiteX6" fmla="*/ 0 w 1325884"/>
              <a:gd name="connsiteY6" fmla="*/ 3203554 h 3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884" h="3203554">
                <a:moveTo>
                  <a:pt x="1046830" y="0"/>
                </a:moveTo>
                <a:cubicBezTo>
                  <a:pt x="1211317" y="283254"/>
                  <a:pt x="1375804" y="566508"/>
                  <a:pt x="1311691" y="718908"/>
                </a:cubicBezTo>
                <a:cubicBezTo>
                  <a:pt x="1247578" y="871308"/>
                  <a:pt x="715755" y="752541"/>
                  <a:pt x="662152" y="914400"/>
                </a:cubicBezTo>
                <a:cubicBezTo>
                  <a:pt x="608549" y="1076259"/>
                  <a:pt x="1051035" y="1510337"/>
                  <a:pt x="990075" y="1690064"/>
                </a:cubicBezTo>
                <a:cubicBezTo>
                  <a:pt x="929115" y="1869791"/>
                  <a:pt x="347893" y="1804627"/>
                  <a:pt x="296392" y="1992762"/>
                </a:cubicBezTo>
                <a:cubicBezTo>
                  <a:pt x="244891" y="2180897"/>
                  <a:pt x="730469" y="2617076"/>
                  <a:pt x="681070" y="2818875"/>
                </a:cubicBezTo>
                <a:cubicBezTo>
                  <a:pt x="631671" y="3020674"/>
                  <a:pt x="315835" y="3112114"/>
                  <a:pt x="0" y="32035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4" name="文本框 13"/>
          <p:cNvSpPr txBox="1"/>
          <p:nvPr/>
        </p:nvSpPr>
        <p:spPr>
          <a:xfrm>
            <a:off x="4892269" y="2060853"/>
            <a:ext cx="1886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Instance pooling</a:t>
            </a:r>
            <a:endParaRPr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991547" y="2060852"/>
            <a:ext cx="1886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Function list</a:t>
            </a:r>
            <a:endParaRPr lang="zh-CN" altLang="en-US" sz="1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326749" y="2657297"/>
            <a:ext cx="110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Top (stall)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55282" y="4618594"/>
            <a:ext cx="56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s1</a:t>
            </a:r>
            <a:endParaRPr lang="zh-CN" altLang="en-US" sz="14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5499542" y="5051016"/>
            <a:ext cx="56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s2</a:t>
            </a:r>
            <a:endParaRPr lang="zh-CN" altLang="en-US" sz="1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6457431" y="4783600"/>
            <a:ext cx="56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s3</a:t>
            </a:r>
            <a:endParaRPr lang="zh-CN" altLang="en-US" sz="1400" b="1" dirty="0"/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253209" y="3704919"/>
            <a:ext cx="369455" cy="2906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5843479" y="3706775"/>
            <a:ext cx="70692" cy="5249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063778" y="3601122"/>
            <a:ext cx="713844" cy="3944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6715135" y="2060849"/>
            <a:ext cx="3125284" cy="3590235"/>
            <a:chOff x="6715132" y="2060848"/>
            <a:chExt cx="3125284" cy="3590235"/>
          </a:xfrm>
        </p:grpSpPr>
        <p:sp>
          <p:nvSpPr>
            <p:cNvPr id="13" name="矩形 12"/>
            <p:cNvSpPr/>
            <p:nvPr/>
          </p:nvSpPr>
          <p:spPr>
            <a:xfrm>
              <a:off x="7750392" y="2492814"/>
              <a:ext cx="2090024" cy="315826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852401" y="2060848"/>
              <a:ext cx="1886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Pipeline</a:t>
              </a:r>
              <a:endParaRPr lang="zh-CN" altLang="en-US" sz="1600" dirty="0"/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V="1">
              <a:off x="6940327" y="2492814"/>
              <a:ext cx="810066" cy="157913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11" idx="6"/>
            </p:cNvCxnSpPr>
            <p:nvPr/>
          </p:nvCxnSpPr>
          <p:spPr>
            <a:xfrm>
              <a:off x="6715132" y="4662073"/>
              <a:ext cx="1035260" cy="98901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8411474" y="2712652"/>
              <a:ext cx="1321718" cy="13308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sz="1600" dirty="0" err="1"/>
                <a:t>Env</a:t>
              </a:r>
              <a:endParaRPr lang="zh-CN" altLang="en-US" sz="1600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8215193" y="2954270"/>
              <a:ext cx="1321718" cy="13308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sz="1600" dirty="0" err="1"/>
                <a:t>Env</a:t>
              </a:r>
              <a:endParaRPr lang="zh-CN" altLang="en-US" sz="16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8018911" y="3195887"/>
              <a:ext cx="1321718" cy="13308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sz="1600" dirty="0" err="1"/>
                <a:t>Env</a:t>
              </a:r>
              <a:endParaRPr lang="zh-CN" altLang="en-US" sz="16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7822630" y="3437504"/>
              <a:ext cx="1321718" cy="13308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sz="1600" dirty="0" err="1"/>
                <a:t>Env</a:t>
              </a:r>
              <a:endParaRPr lang="en-US" altLang="zh-CN" sz="1600" dirty="0"/>
            </a:p>
            <a:p>
              <a:r>
                <a:rPr lang="en-US" altLang="zh-CN" sz="1100" dirty="0">
                  <a:latin typeface="Consolas" panose="020B0609020204030204" pitchFamily="49" charset="0"/>
                </a:rPr>
                <a:t> op_56:</a:t>
              </a:r>
            </a:p>
            <a:p>
              <a:r>
                <a:rPr lang="en-US" altLang="zh-CN" sz="1100" dirty="0">
                  <a:latin typeface="Consolas" panose="020B0609020204030204" pitchFamily="49" charset="0"/>
                </a:rPr>
                <a:t>  I32(336)</a:t>
              </a:r>
            </a:p>
            <a:p>
              <a:r>
                <a:rPr lang="en-US" altLang="zh-CN" sz="1100" dirty="0">
                  <a:latin typeface="Consolas" panose="020B0609020204030204" pitchFamily="49" charset="0"/>
                </a:rPr>
                <a:t> op_67:</a:t>
              </a:r>
            </a:p>
            <a:p>
              <a:r>
                <a:rPr lang="en-US" altLang="zh-CN" sz="1100" dirty="0">
                  <a:latin typeface="Consolas" panose="020B0609020204030204" pitchFamily="49" charset="0"/>
                </a:rPr>
                <a:t>  F32(2.11234)</a:t>
              </a:r>
            </a:p>
            <a:p>
              <a:pPr algn="ctr"/>
              <a:r>
                <a:rPr lang="en-US" altLang="zh-CN" sz="1100" dirty="0">
                  <a:latin typeface="Consolas" panose="020B0609020204030204" pitchFamily="49" charset="0"/>
                </a:rPr>
                <a:t>…</a:t>
              </a:r>
              <a:endParaRPr lang="zh-CN" alt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847187" y="4919476"/>
              <a:ext cx="18860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Stage list</a:t>
              </a:r>
            </a:p>
            <a:p>
              <a:pPr algn="ctr"/>
              <a:r>
                <a:rPr lang="en-US" altLang="zh-CN" sz="1600" dirty="0"/>
                <a:t>[1, 4, 7]</a:t>
              </a:r>
              <a:endParaRPr lang="zh-CN" altLang="en-US" sz="1600" dirty="0"/>
            </a:p>
          </p:txBody>
        </p:sp>
      </p:grpSp>
      <p:sp>
        <p:nvSpPr>
          <p:cNvPr id="31" name="矩形 30"/>
          <p:cNvSpPr/>
          <p:nvPr/>
        </p:nvSpPr>
        <p:spPr>
          <a:xfrm>
            <a:off x="2273682" y="2818138"/>
            <a:ext cx="1321719" cy="1055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zh-CN" sz="1600" dirty="0"/>
              <a:t>Top:</a:t>
            </a:r>
          </a:p>
          <a:p>
            <a:r>
              <a:rPr lang="en-US" altLang="zh-CN" sz="1600" dirty="0"/>
              <a:t>  Dataflow</a:t>
            </a:r>
          </a:p>
          <a:p>
            <a:r>
              <a:rPr lang="en-US" altLang="zh-CN" sz="1600" dirty="0"/>
              <a:t>  s1, s2, s3</a:t>
            </a:r>
          </a:p>
          <a:p>
            <a:r>
              <a:rPr lang="en-US" altLang="zh-CN" sz="1600" dirty="0"/>
              <a:t>  …</a:t>
            </a:r>
          </a:p>
        </p:txBody>
      </p:sp>
      <p:sp>
        <p:nvSpPr>
          <p:cNvPr id="32" name="矩形 31"/>
          <p:cNvSpPr/>
          <p:nvPr/>
        </p:nvSpPr>
        <p:spPr>
          <a:xfrm>
            <a:off x="2273682" y="4136436"/>
            <a:ext cx="1321719" cy="13198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zh-CN" sz="1600" dirty="0"/>
              <a:t>Son:</a:t>
            </a:r>
          </a:p>
          <a:p>
            <a:r>
              <a:rPr lang="en-US" altLang="zh-CN" sz="1600" dirty="0"/>
              <a:t>  Pipeline II=3</a:t>
            </a:r>
          </a:p>
          <a:p>
            <a:r>
              <a:rPr lang="en-US" altLang="zh-CN" sz="1600" dirty="0"/>
              <a:t>  Time Graph</a:t>
            </a:r>
          </a:p>
          <a:p>
            <a:r>
              <a:rPr lang="en-US" altLang="zh-CN" sz="1600" dirty="0"/>
              <a:t>  Operation</a:t>
            </a:r>
          </a:p>
          <a:p>
            <a:r>
              <a:rPr lang="en-US" altLang="zh-CN" sz="1600" dirty="0"/>
              <a:t>  …</a:t>
            </a:r>
          </a:p>
          <a:p>
            <a:r>
              <a:rPr lang="en-US" altLang="zh-CN" sz="1100" dirty="0">
                <a:latin typeface="Consolas" panose="020B0609020204030204" pitchFamily="49" charset="0"/>
              </a:rPr>
              <a:t> </a:t>
            </a:r>
            <a:endParaRPr lang="zh-CN" altLang="en-US" sz="1600" dirty="0">
              <a:latin typeface="Consolas" panose="020B0609020204030204" pitchFamily="49" charset="0"/>
            </a:endParaRPr>
          </a:p>
        </p:txBody>
      </p:sp>
      <p:cxnSp>
        <p:nvCxnSpPr>
          <p:cNvPr id="33" name="直接箭头连接符 32"/>
          <p:cNvCxnSpPr>
            <a:stCxn id="31" idx="3"/>
          </p:cNvCxnSpPr>
          <p:nvPr/>
        </p:nvCxnSpPr>
        <p:spPr>
          <a:xfrm flipV="1">
            <a:off x="3595401" y="3315406"/>
            <a:ext cx="2063295" cy="30332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32" idx="3"/>
          </p:cNvCxnSpPr>
          <p:nvPr/>
        </p:nvCxnSpPr>
        <p:spPr>
          <a:xfrm flipV="1">
            <a:off x="3595401" y="4197045"/>
            <a:ext cx="1226831" cy="59930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32" idx="3"/>
          </p:cNvCxnSpPr>
          <p:nvPr/>
        </p:nvCxnSpPr>
        <p:spPr>
          <a:xfrm flipV="1">
            <a:off x="3595401" y="4610013"/>
            <a:ext cx="2027263" cy="186339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32" idx="3"/>
          </p:cNvCxnSpPr>
          <p:nvPr/>
        </p:nvCxnSpPr>
        <p:spPr>
          <a:xfrm flipV="1">
            <a:off x="3595401" y="4260309"/>
            <a:ext cx="3119735" cy="53604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054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Multi-level Interpreter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Structural interpreter constructs a hierarchical structure</a:t>
            </a:r>
          </a:p>
          <a:p>
            <a:pPr lvl="1"/>
            <a:r>
              <a:rPr lang="en-US" altLang="zh-CN" dirty="0"/>
              <a:t>Controller, primitives, sub-modules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A57B0FE4-42E1-7D94-A965-DA4CC4862397}"/>
              </a:ext>
            </a:extLst>
          </p:cNvPr>
          <p:cNvGrpSpPr/>
          <p:nvPr/>
        </p:nvGrpSpPr>
        <p:grpSpPr>
          <a:xfrm>
            <a:off x="4725439" y="2024040"/>
            <a:ext cx="5835057" cy="4221628"/>
            <a:chOff x="4725439" y="2024040"/>
            <a:chExt cx="5835057" cy="4221628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E0F7BF7E-F6F8-5F77-4032-42AA83F1A69C}"/>
                </a:ext>
              </a:extLst>
            </p:cNvPr>
            <p:cNvGrpSpPr/>
            <p:nvPr/>
          </p:nvGrpSpPr>
          <p:grpSpPr>
            <a:xfrm>
              <a:off x="4725439" y="2024040"/>
              <a:ext cx="2533181" cy="1625795"/>
              <a:chOff x="2191854" y="868653"/>
              <a:chExt cx="2754792" cy="1570947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FE492EA6-253C-23A0-AE90-7EE5DE87419B}"/>
                  </a:ext>
                </a:extLst>
              </p:cNvPr>
              <p:cNvSpPr/>
              <p:nvPr/>
            </p:nvSpPr>
            <p:spPr>
              <a:xfrm>
                <a:off x="2191854" y="868653"/>
                <a:ext cx="2754792" cy="157094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dirty="0"/>
                  <a:t>Top</a:t>
                </a:r>
                <a:endParaRPr lang="zh-CN" altLang="en-US" sz="1600" dirty="0"/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947D5A3F-6A48-7736-7D7A-CA86D92311AB}"/>
                  </a:ext>
                </a:extLst>
              </p:cNvPr>
              <p:cNvSpPr/>
              <p:nvPr/>
            </p:nvSpPr>
            <p:spPr>
              <a:xfrm>
                <a:off x="2443133" y="1779523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Primitives</a:t>
                </a:r>
                <a:endParaRPr lang="zh-CN" altLang="en-US" sz="1600" dirty="0"/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6DCBD501-F044-FEED-9181-BA855E893B17}"/>
                  </a:ext>
                </a:extLst>
              </p:cNvPr>
              <p:cNvSpPr/>
              <p:nvPr/>
            </p:nvSpPr>
            <p:spPr>
              <a:xfrm>
                <a:off x="3688105" y="1779523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Modules</a:t>
                </a:r>
                <a:endParaRPr lang="zh-CN" altLang="en-US" sz="1600" dirty="0"/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3D604C03-FE3E-A15C-9A76-0632387E3A72}"/>
                  </a:ext>
                </a:extLst>
              </p:cNvPr>
              <p:cNvSpPr/>
              <p:nvPr/>
            </p:nvSpPr>
            <p:spPr>
              <a:xfrm>
                <a:off x="3688105" y="1037972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Controller</a:t>
                </a:r>
                <a:endParaRPr lang="zh-CN" altLang="en-US" sz="1600" dirty="0"/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D772F547-02D0-C9E9-5608-16DCD3E0E78F}"/>
                </a:ext>
              </a:extLst>
            </p:cNvPr>
            <p:cNvGrpSpPr/>
            <p:nvPr/>
          </p:nvGrpSpPr>
          <p:grpSpPr>
            <a:xfrm>
              <a:off x="7063587" y="2042360"/>
              <a:ext cx="3496909" cy="1620440"/>
              <a:chOff x="7063586" y="2042360"/>
              <a:chExt cx="3496909" cy="1620440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793E3732-025A-CA21-E2B0-03071598B880}"/>
                  </a:ext>
                </a:extLst>
              </p:cNvPr>
              <p:cNvSpPr/>
              <p:nvPr/>
            </p:nvSpPr>
            <p:spPr>
              <a:xfrm>
                <a:off x="7543608" y="2042360"/>
                <a:ext cx="3016887" cy="160747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dirty="0"/>
                  <a:t>State Transition Graph</a:t>
                </a:r>
                <a:endParaRPr lang="zh-CN" altLang="en-US" dirty="0"/>
              </a:p>
            </p:txBody>
          </p: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D1A4E5D4-C24E-4FA3-EE8C-D113A6E6273A}"/>
                  </a:ext>
                </a:extLst>
              </p:cNvPr>
              <p:cNvGrpSpPr/>
              <p:nvPr/>
            </p:nvGrpSpPr>
            <p:grpSpPr>
              <a:xfrm>
                <a:off x="7626351" y="2510357"/>
                <a:ext cx="1317675" cy="879873"/>
                <a:chOff x="6725685" y="1186220"/>
                <a:chExt cx="2613404" cy="1551826"/>
              </a:xfrm>
            </p:grpSpPr>
            <p:grpSp>
              <p:nvGrpSpPr>
                <p:cNvPr id="63" name="组合 62">
                  <a:extLst>
                    <a:ext uri="{FF2B5EF4-FFF2-40B4-BE49-F238E27FC236}">
                      <a16:creationId xmlns:a16="http://schemas.microsoft.com/office/drawing/2014/main" id="{DB9AA628-EEEE-F0A9-0FAB-677077F99056}"/>
                    </a:ext>
                  </a:extLst>
                </p:cNvPr>
                <p:cNvGrpSpPr/>
                <p:nvPr/>
              </p:nvGrpSpPr>
              <p:grpSpPr>
                <a:xfrm>
                  <a:off x="7854158" y="2195222"/>
                  <a:ext cx="1484931" cy="542824"/>
                  <a:chOff x="1003989" y="1732160"/>
                  <a:chExt cx="1577977" cy="689223"/>
                </a:xfrm>
              </p:grpSpPr>
              <p:sp>
                <p:nvSpPr>
                  <p:cNvPr id="74" name="椭圆 73">
                    <a:extLst>
                      <a:ext uri="{FF2B5EF4-FFF2-40B4-BE49-F238E27FC236}">
                        <a16:creationId xmlns:a16="http://schemas.microsoft.com/office/drawing/2014/main" id="{C53F41AA-59DD-DFA6-4C92-F98CF424D6A8}"/>
                      </a:ext>
                    </a:extLst>
                  </p:cNvPr>
                  <p:cNvSpPr/>
                  <p:nvPr/>
                </p:nvSpPr>
                <p:spPr>
                  <a:xfrm>
                    <a:off x="1467513" y="1751308"/>
                    <a:ext cx="650929" cy="65092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 dirty="0"/>
                  </a:p>
                </p:txBody>
              </p:sp>
              <p:sp>
                <p:nvSpPr>
                  <p:cNvPr id="75" name="文本框 74">
                    <a:extLst>
                      <a:ext uri="{FF2B5EF4-FFF2-40B4-BE49-F238E27FC236}">
                        <a16:creationId xmlns:a16="http://schemas.microsoft.com/office/drawing/2014/main" id="{00F41390-6CFA-38BD-7188-BFD9C823D518}"/>
                      </a:ext>
                    </a:extLst>
                  </p:cNvPr>
                  <p:cNvSpPr txBox="1"/>
                  <p:nvPr/>
                </p:nvSpPr>
                <p:spPr>
                  <a:xfrm>
                    <a:off x="1003989" y="1732160"/>
                    <a:ext cx="1577977" cy="689223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CN" sz="1400" dirty="0"/>
                      <a:t>S2</a:t>
                    </a:r>
                    <a:endParaRPr lang="zh-CN" altLang="en-US" sz="1400" dirty="0"/>
                  </a:p>
                </p:txBody>
              </p:sp>
            </p:grpSp>
            <p:grpSp>
              <p:nvGrpSpPr>
                <p:cNvPr id="64" name="组合 63">
                  <a:extLst>
                    <a:ext uri="{FF2B5EF4-FFF2-40B4-BE49-F238E27FC236}">
                      <a16:creationId xmlns:a16="http://schemas.microsoft.com/office/drawing/2014/main" id="{ECB12BF1-F080-A19C-4977-24505003E217}"/>
                    </a:ext>
                  </a:extLst>
                </p:cNvPr>
                <p:cNvGrpSpPr/>
                <p:nvPr/>
              </p:nvGrpSpPr>
              <p:grpSpPr>
                <a:xfrm>
                  <a:off x="7108032" y="1186220"/>
                  <a:ext cx="1484931" cy="542824"/>
                  <a:chOff x="1003989" y="1732157"/>
                  <a:chExt cx="1577977" cy="689224"/>
                </a:xfrm>
              </p:grpSpPr>
              <p:sp>
                <p:nvSpPr>
                  <p:cNvPr id="72" name="椭圆 71">
                    <a:extLst>
                      <a:ext uri="{FF2B5EF4-FFF2-40B4-BE49-F238E27FC236}">
                        <a16:creationId xmlns:a16="http://schemas.microsoft.com/office/drawing/2014/main" id="{AB3F0807-7FAE-72C3-D63A-AA58017B58F9}"/>
                      </a:ext>
                    </a:extLst>
                  </p:cNvPr>
                  <p:cNvSpPr/>
                  <p:nvPr/>
                </p:nvSpPr>
                <p:spPr>
                  <a:xfrm>
                    <a:off x="1467513" y="1751308"/>
                    <a:ext cx="650929" cy="65092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 dirty="0"/>
                  </a:p>
                </p:txBody>
              </p:sp>
              <p:sp>
                <p:nvSpPr>
                  <p:cNvPr id="73" name="文本框 72">
                    <a:extLst>
                      <a:ext uri="{FF2B5EF4-FFF2-40B4-BE49-F238E27FC236}">
                        <a16:creationId xmlns:a16="http://schemas.microsoft.com/office/drawing/2014/main" id="{819EC924-9FE2-4279-0F6D-AE5ECEB0A678}"/>
                      </a:ext>
                    </a:extLst>
                  </p:cNvPr>
                  <p:cNvSpPr txBox="1"/>
                  <p:nvPr/>
                </p:nvSpPr>
                <p:spPr>
                  <a:xfrm>
                    <a:off x="1003989" y="1732157"/>
                    <a:ext cx="1577977" cy="68922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CN" sz="1400" dirty="0"/>
                      <a:t>S0</a:t>
                    </a:r>
                    <a:endParaRPr lang="zh-CN" altLang="en-US" sz="1400" dirty="0"/>
                  </a:p>
                </p:txBody>
              </p:sp>
            </p:grpSp>
            <p:grpSp>
              <p:nvGrpSpPr>
                <p:cNvPr id="65" name="组合 64">
                  <a:extLst>
                    <a:ext uri="{FF2B5EF4-FFF2-40B4-BE49-F238E27FC236}">
                      <a16:creationId xmlns:a16="http://schemas.microsoft.com/office/drawing/2014/main" id="{E17340FC-69D1-2BC6-8134-AEA395038019}"/>
                    </a:ext>
                  </a:extLst>
                </p:cNvPr>
                <p:cNvGrpSpPr/>
                <p:nvPr/>
              </p:nvGrpSpPr>
              <p:grpSpPr>
                <a:xfrm>
                  <a:off x="6725685" y="2180166"/>
                  <a:ext cx="767708" cy="542824"/>
                  <a:chOff x="1386672" y="1716409"/>
                  <a:chExt cx="815812" cy="689223"/>
                </a:xfrm>
              </p:grpSpPr>
              <p:sp>
                <p:nvSpPr>
                  <p:cNvPr id="70" name="椭圆 69">
                    <a:extLst>
                      <a:ext uri="{FF2B5EF4-FFF2-40B4-BE49-F238E27FC236}">
                        <a16:creationId xmlns:a16="http://schemas.microsoft.com/office/drawing/2014/main" id="{1B2F00CD-F496-FC0A-0DEF-EEB5BD9D8323}"/>
                      </a:ext>
                    </a:extLst>
                  </p:cNvPr>
                  <p:cNvSpPr/>
                  <p:nvPr/>
                </p:nvSpPr>
                <p:spPr>
                  <a:xfrm>
                    <a:off x="1467513" y="1751308"/>
                    <a:ext cx="650929" cy="650929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 dirty="0"/>
                  </a:p>
                </p:txBody>
              </p:sp>
              <p:sp>
                <p:nvSpPr>
                  <p:cNvPr id="71" name="文本框 70">
                    <a:extLst>
                      <a:ext uri="{FF2B5EF4-FFF2-40B4-BE49-F238E27FC236}">
                        <a16:creationId xmlns:a16="http://schemas.microsoft.com/office/drawing/2014/main" id="{821ADA44-FE8D-9323-D750-8BD733AC8E4B}"/>
                      </a:ext>
                    </a:extLst>
                  </p:cNvPr>
                  <p:cNvSpPr txBox="1"/>
                  <p:nvPr/>
                </p:nvSpPr>
                <p:spPr>
                  <a:xfrm>
                    <a:off x="1386672" y="1716409"/>
                    <a:ext cx="815812" cy="689223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CN" sz="1400" dirty="0"/>
                      <a:t>S1</a:t>
                    </a:r>
                    <a:endParaRPr lang="zh-CN" altLang="en-US" sz="1400" dirty="0"/>
                  </a:p>
                </p:txBody>
              </p:sp>
            </p:grpSp>
            <p:cxnSp>
              <p:nvCxnSpPr>
                <p:cNvPr id="66" name="直接箭头连接符 114">
                  <a:extLst>
                    <a:ext uri="{FF2B5EF4-FFF2-40B4-BE49-F238E27FC236}">
                      <a16:creationId xmlns:a16="http://schemas.microsoft.com/office/drawing/2014/main" id="{7F771600-85AC-FDAF-1F83-DC083982808D}"/>
                    </a:ext>
                  </a:extLst>
                </p:cNvPr>
                <p:cNvCxnSpPr>
                  <a:cxnSpLocks/>
                  <a:stCxn id="72" idx="6"/>
                  <a:endCxn id="74" idx="7"/>
                </p:cNvCxnSpPr>
                <p:nvPr/>
              </p:nvCxnSpPr>
              <p:spPr>
                <a:xfrm>
                  <a:off x="8156772" y="1457636"/>
                  <a:ext cx="656421" cy="827744"/>
                </a:xfrm>
                <a:prstGeom prst="curvedConnector2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箭头连接符 123">
                  <a:extLst>
                    <a:ext uri="{FF2B5EF4-FFF2-40B4-BE49-F238E27FC236}">
                      <a16:creationId xmlns:a16="http://schemas.microsoft.com/office/drawing/2014/main" id="{0C9AEC0F-B204-5433-016F-86E98EF589FD}"/>
                    </a:ext>
                  </a:extLst>
                </p:cNvPr>
                <p:cNvCxnSpPr>
                  <a:cxnSpLocks/>
                  <a:stCxn id="72" idx="7"/>
                  <a:endCxn id="72" idx="1"/>
                </p:cNvCxnSpPr>
                <p:nvPr/>
              </p:nvCxnSpPr>
              <p:spPr>
                <a:xfrm rot="16200000" flipV="1">
                  <a:off x="7851473" y="1059813"/>
                  <a:ext cx="10002" cy="433136"/>
                </a:xfrm>
                <a:prstGeom prst="curvedConnector3">
                  <a:avLst>
                    <a:gd name="adj1" fmla="val 1914484"/>
                  </a:avLst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箭头连接符 125">
                  <a:extLst>
                    <a:ext uri="{FF2B5EF4-FFF2-40B4-BE49-F238E27FC236}">
                      <a16:creationId xmlns:a16="http://schemas.microsoft.com/office/drawing/2014/main" id="{9E4209A4-4172-8426-68A7-D1DBCD560FD3}"/>
                    </a:ext>
                  </a:extLst>
                </p:cNvPr>
                <p:cNvCxnSpPr>
                  <a:cxnSpLocks/>
                  <a:stCxn id="74" idx="4"/>
                  <a:endCxn id="70" idx="4"/>
                </p:cNvCxnSpPr>
                <p:nvPr/>
              </p:nvCxnSpPr>
              <p:spPr>
                <a:xfrm rot="5400000" flipH="1">
                  <a:off x="7851004" y="1977345"/>
                  <a:ext cx="2650" cy="1488593"/>
                </a:xfrm>
                <a:prstGeom prst="curvedConnector3">
                  <a:avLst>
                    <a:gd name="adj1" fmla="val -6793462"/>
                  </a:avLst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箭头连接符 125">
                  <a:extLst>
                    <a:ext uri="{FF2B5EF4-FFF2-40B4-BE49-F238E27FC236}">
                      <a16:creationId xmlns:a16="http://schemas.microsoft.com/office/drawing/2014/main" id="{8B4B8C22-6E0D-8C57-E6BB-E8127D4F57CF}"/>
                    </a:ext>
                  </a:extLst>
                </p:cNvPr>
                <p:cNvCxnSpPr>
                  <a:cxnSpLocks/>
                  <a:stCxn id="70" idx="1"/>
                  <a:endCxn id="72" idx="2"/>
                </p:cNvCxnSpPr>
                <p:nvPr/>
              </p:nvCxnSpPr>
              <p:spPr>
                <a:xfrm rot="5400000" flipH="1" flipV="1">
                  <a:off x="6805298" y="1543803"/>
                  <a:ext cx="825093" cy="652761"/>
                </a:xfrm>
                <a:prstGeom prst="curvedConnector2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直接连接符 32">
                <a:extLst>
                  <a:ext uri="{FF2B5EF4-FFF2-40B4-BE49-F238E27FC236}">
                    <a16:creationId xmlns:a16="http://schemas.microsoft.com/office/drawing/2014/main" id="{4FDE32C8-D729-76A7-E9A0-47403856232D}"/>
                  </a:ext>
                </a:extLst>
              </p:cNvPr>
              <p:cNvCxnSpPr>
                <a:cxnSpLocks/>
                <a:endCxn id="60" idx="1"/>
              </p:cNvCxnSpPr>
              <p:nvPr/>
            </p:nvCxnSpPr>
            <p:spPr>
              <a:xfrm flipV="1">
                <a:off x="8724099" y="2986764"/>
                <a:ext cx="219926" cy="24103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0F90E33C-C1EA-EDBD-8768-4B09E47E66DC}"/>
                  </a:ext>
                </a:extLst>
              </p:cNvPr>
              <p:cNvSpPr/>
              <p:nvPr/>
            </p:nvSpPr>
            <p:spPr>
              <a:xfrm>
                <a:off x="8944025" y="2483357"/>
                <a:ext cx="1497045" cy="100681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sz="1600" dirty="0"/>
                  <a:t>Assignments</a:t>
                </a:r>
                <a:endParaRPr lang="en-US" altLang="zh-CN" dirty="0"/>
              </a:p>
              <a:p>
                <a:pPr lvl="0">
                  <a:buClrTx/>
                </a:pPr>
                <a:endParaRPr lang="en-US" altLang="zh-CN" sz="800" dirty="0">
                  <a:solidFill>
                    <a:srgbClr val="24292F"/>
                  </a:solidFill>
                  <a:latin typeface="Consolas" panose="020B0609020204030204" pitchFamily="49" charset="0"/>
                </a:endParaRPr>
              </a:p>
              <a:p>
                <a:pPr lvl="0">
                  <a:buClrTx/>
                </a:pPr>
                <a:r>
                  <a:rPr lang="en-US" altLang="zh-CN" sz="110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assign %f1.in=%a</a:t>
                </a:r>
              </a:p>
              <a:p>
                <a:pPr lvl="0">
                  <a:buClrTx/>
                </a:pPr>
                <a:r>
                  <a:rPr lang="en-US" altLang="zh-CN" sz="110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assign %Add.in=%b</a:t>
                </a:r>
              </a:p>
              <a:p>
                <a:pPr lvl="0">
                  <a:buClrTx/>
                </a:pPr>
                <a:r>
                  <a:rPr lang="en-US" altLang="zh-CN" sz="110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…</a:t>
                </a:r>
              </a:p>
              <a:p>
                <a:endParaRPr lang="zh-CN" altLang="en-US" dirty="0"/>
              </a:p>
            </p:txBody>
          </p:sp>
          <p:cxnSp>
            <p:nvCxnSpPr>
              <p:cNvPr id="61" name="直接连接符 48">
                <a:extLst>
                  <a:ext uri="{FF2B5EF4-FFF2-40B4-BE49-F238E27FC236}">
                    <a16:creationId xmlns:a16="http://schemas.microsoft.com/office/drawing/2014/main" id="{23C4C064-E8D0-7DB5-5D65-C425A5861849}"/>
                  </a:ext>
                </a:extLst>
              </p:cNvPr>
              <p:cNvCxnSpPr/>
              <p:nvPr/>
            </p:nvCxnSpPr>
            <p:spPr>
              <a:xfrm flipV="1">
                <a:off x="7079256" y="2055327"/>
                <a:ext cx="470724" cy="16438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49">
                <a:extLst>
                  <a:ext uri="{FF2B5EF4-FFF2-40B4-BE49-F238E27FC236}">
                    <a16:creationId xmlns:a16="http://schemas.microsoft.com/office/drawing/2014/main" id="{9F3233E3-B51D-B26E-627A-3F368C41F129}"/>
                  </a:ext>
                </a:extLst>
              </p:cNvPr>
              <p:cNvCxnSpPr/>
              <p:nvPr/>
            </p:nvCxnSpPr>
            <p:spPr>
              <a:xfrm>
                <a:off x="7063586" y="2772107"/>
                <a:ext cx="477595" cy="89069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79C15578-7BBC-958C-F16E-C418D689704F}"/>
                </a:ext>
              </a:extLst>
            </p:cNvPr>
            <p:cNvGrpSpPr/>
            <p:nvPr/>
          </p:nvGrpSpPr>
          <p:grpSpPr>
            <a:xfrm>
              <a:off x="6279147" y="3532711"/>
              <a:ext cx="3055459" cy="2712957"/>
              <a:chOff x="6279146" y="3532710"/>
              <a:chExt cx="3055459" cy="2712957"/>
            </a:xfrm>
          </p:grpSpPr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9D010F89-548E-016B-62BB-3BE99FE8B71E}"/>
                  </a:ext>
                </a:extLst>
              </p:cNvPr>
              <p:cNvGrpSpPr/>
              <p:nvPr/>
            </p:nvGrpSpPr>
            <p:grpSpPr>
              <a:xfrm>
                <a:off x="6801424" y="4087913"/>
                <a:ext cx="2533181" cy="1625794"/>
                <a:chOff x="2191854" y="868653"/>
                <a:chExt cx="2754792" cy="1570947"/>
              </a:xfrm>
            </p:grpSpPr>
            <p:sp>
              <p:nvSpPr>
                <p:cNvPr id="93" name="矩形 92">
                  <a:extLst>
                    <a:ext uri="{FF2B5EF4-FFF2-40B4-BE49-F238E27FC236}">
                      <a16:creationId xmlns:a16="http://schemas.microsoft.com/office/drawing/2014/main" id="{840032EB-6C2B-4D69-EED4-5C097F602BD0}"/>
                    </a:ext>
                  </a:extLst>
                </p:cNvPr>
                <p:cNvSpPr/>
                <p:nvPr/>
              </p:nvSpPr>
              <p:spPr>
                <a:xfrm>
                  <a:off x="2191854" y="868653"/>
                  <a:ext cx="2754792" cy="1570947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r>
                    <a:rPr lang="en-US" altLang="zh-CN" dirty="0"/>
                    <a:t>S3</a:t>
                  </a:r>
                  <a:endParaRPr lang="zh-CN" altLang="en-US" dirty="0"/>
                </a:p>
              </p:txBody>
            </p:sp>
            <p:sp>
              <p:nvSpPr>
                <p:cNvPr id="94" name="矩形 93">
                  <a:extLst>
                    <a:ext uri="{FF2B5EF4-FFF2-40B4-BE49-F238E27FC236}">
                      <a16:creationId xmlns:a16="http://schemas.microsoft.com/office/drawing/2014/main" id="{8C869DCE-49BC-4E8F-4B9D-80EBC2D2DA34}"/>
                    </a:ext>
                  </a:extLst>
                </p:cNvPr>
                <p:cNvSpPr/>
                <p:nvPr/>
              </p:nvSpPr>
              <p:spPr>
                <a:xfrm>
                  <a:off x="2443133" y="1779523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/>
                    <a:t>Primitives</a:t>
                  </a:r>
                  <a:endParaRPr lang="zh-CN" altLang="en-US" sz="1600" dirty="0"/>
                </a:p>
              </p:txBody>
            </p:sp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69B73E74-6884-8949-4931-7370E404559B}"/>
                    </a:ext>
                  </a:extLst>
                </p:cNvPr>
                <p:cNvSpPr/>
                <p:nvPr/>
              </p:nvSpPr>
              <p:spPr>
                <a:xfrm>
                  <a:off x="3688105" y="1779523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/>
                    <a:t>Instances</a:t>
                  </a:r>
                  <a:endParaRPr lang="zh-CN" altLang="en-US" sz="1600" dirty="0"/>
                </a:p>
              </p:txBody>
            </p:sp>
            <p:sp>
              <p:nvSpPr>
                <p:cNvPr id="96" name="矩形 95">
                  <a:extLst>
                    <a:ext uri="{FF2B5EF4-FFF2-40B4-BE49-F238E27FC236}">
                      <a16:creationId xmlns:a16="http://schemas.microsoft.com/office/drawing/2014/main" id="{7064D83D-C9BD-2659-D100-F1D8961CDC54}"/>
                    </a:ext>
                  </a:extLst>
                </p:cNvPr>
                <p:cNvSpPr/>
                <p:nvPr/>
              </p:nvSpPr>
              <p:spPr>
                <a:xfrm>
                  <a:off x="3688105" y="1037972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 err="1"/>
                    <a:t>StageSet</a:t>
                  </a:r>
                  <a:endParaRPr lang="zh-CN" altLang="en-US" sz="1600" dirty="0"/>
                </a:p>
              </p:txBody>
            </p:sp>
          </p:grpSp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4D74A702-D68B-519F-8239-5BE1F7E73606}"/>
                  </a:ext>
                </a:extLst>
              </p:cNvPr>
              <p:cNvGrpSpPr/>
              <p:nvPr/>
            </p:nvGrpSpPr>
            <p:grpSpPr>
              <a:xfrm>
                <a:off x="6540285" y="4353893"/>
                <a:ext cx="2533181" cy="1625794"/>
                <a:chOff x="2191854" y="868653"/>
                <a:chExt cx="2754792" cy="1570947"/>
              </a:xfrm>
            </p:grpSpPr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F16F5FDC-8AC4-DC3F-C26A-FD5C89F799F2}"/>
                    </a:ext>
                  </a:extLst>
                </p:cNvPr>
                <p:cNvSpPr/>
                <p:nvPr/>
              </p:nvSpPr>
              <p:spPr>
                <a:xfrm>
                  <a:off x="2191854" y="868653"/>
                  <a:ext cx="2754792" cy="1570947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r>
                    <a:rPr lang="en-US" altLang="zh-CN" dirty="0"/>
                    <a:t>S2</a:t>
                  </a:r>
                  <a:endParaRPr lang="zh-CN" altLang="en-US" dirty="0"/>
                </a:p>
              </p:txBody>
            </p:sp>
            <p:sp>
              <p:nvSpPr>
                <p:cNvPr id="90" name="矩形 89">
                  <a:extLst>
                    <a:ext uri="{FF2B5EF4-FFF2-40B4-BE49-F238E27FC236}">
                      <a16:creationId xmlns:a16="http://schemas.microsoft.com/office/drawing/2014/main" id="{448DFF3B-70FB-4EEE-E3F7-D6EC12E3E337}"/>
                    </a:ext>
                  </a:extLst>
                </p:cNvPr>
                <p:cNvSpPr/>
                <p:nvPr/>
              </p:nvSpPr>
              <p:spPr>
                <a:xfrm>
                  <a:off x="2443133" y="1779523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/>
                    <a:t>Primitives</a:t>
                  </a:r>
                  <a:endParaRPr lang="zh-CN" altLang="en-US" sz="1600" dirty="0"/>
                </a:p>
              </p:txBody>
            </p:sp>
            <p:sp>
              <p:nvSpPr>
                <p:cNvPr id="91" name="矩形 90">
                  <a:extLst>
                    <a:ext uri="{FF2B5EF4-FFF2-40B4-BE49-F238E27FC236}">
                      <a16:creationId xmlns:a16="http://schemas.microsoft.com/office/drawing/2014/main" id="{5B3CB6DD-49A9-17BA-AF3C-BF2CD4BEB2D7}"/>
                    </a:ext>
                  </a:extLst>
                </p:cNvPr>
                <p:cNvSpPr/>
                <p:nvPr/>
              </p:nvSpPr>
              <p:spPr>
                <a:xfrm>
                  <a:off x="3688105" y="1779523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/>
                    <a:t>Instances</a:t>
                  </a:r>
                  <a:endParaRPr lang="zh-CN" altLang="en-US" sz="1600" dirty="0"/>
                </a:p>
              </p:txBody>
            </p:sp>
            <p:sp>
              <p:nvSpPr>
                <p:cNvPr id="92" name="矩形 91">
                  <a:extLst>
                    <a:ext uri="{FF2B5EF4-FFF2-40B4-BE49-F238E27FC236}">
                      <a16:creationId xmlns:a16="http://schemas.microsoft.com/office/drawing/2014/main" id="{243CC82A-811C-9449-5026-D6EC6C8A88C9}"/>
                    </a:ext>
                  </a:extLst>
                </p:cNvPr>
                <p:cNvSpPr/>
                <p:nvPr/>
              </p:nvSpPr>
              <p:spPr>
                <a:xfrm>
                  <a:off x="3688105" y="1037972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 err="1"/>
                    <a:t>StageSet</a:t>
                  </a:r>
                  <a:endParaRPr lang="zh-CN" altLang="en-US" sz="1600" dirty="0"/>
                </a:p>
              </p:txBody>
            </p:sp>
          </p:grp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215F2E60-6CCB-4AAB-7848-CEE3F8850931}"/>
                  </a:ext>
                </a:extLst>
              </p:cNvPr>
              <p:cNvGrpSpPr/>
              <p:nvPr/>
            </p:nvGrpSpPr>
            <p:grpSpPr>
              <a:xfrm>
                <a:off x="6279146" y="4619873"/>
                <a:ext cx="2533181" cy="1625794"/>
                <a:chOff x="2191854" y="868653"/>
                <a:chExt cx="2754792" cy="1570947"/>
              </a:xfrm>
            </p:grpSpPr>
            <p:sp>
              <p:nvSpPr>
                <p:cNvPr id="85" name="矩形 84">
                  <a:extLst>
                    <a:ext uri="{FF2B5EF4-FFF2-40B4-BE49-F238E27FC236}">
                      <a16:creationId xmlns:a16="http://schemas.microsoft.com/office/drawing/2014/main" id="{261E4371-C596-DBBE-0386-CC574A46CA94}"/>
                    </a:ext>
                  </a:extLst>
                </p:cNvPr>
                <p:cNvSpPr/>
                <p:nvPr/>
              </p:nvSpPr>
              <p:spPr>
                <a:xfrm>
                  <a:off x="2191854" y="868653"/>
                  <a:ext cx="2754792" cy="1570947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r>
                    <a:rPr lang="en-US" altLang="zh-CN" dirty="0"/>
                    <a:t>S1</a:t>
                  </a:r>
                  <a:endParaRPr lang="zh-CN" altLang="en-US" dirty="0"/>
                </a:p>
              </p:txBody>
            </p:sp>
            <p:sp>
              <p:nvSpPr>
                <p:cNvPr id="86" name="矩形 85">
                  <a:extLst>
                    <a:ext uri="{FF2B5EF4-FFF2-40B4-BE49-F238E27FC236}">
                      <a16:creationId xmlns:a16="http://schemas.microsoft.com/office/drawing/2014/main" id="{F863D75C-470F-A143-8E92-3B6EBA4D3284}"/>
                    </a:ext>
                  </a:extLst>
                </p:cNvPr>
                <p:cNvSpPr/>
                <p:nvPr/>
              </p:nvSpPr>
              <p:spPr>
                <a:xfrm>
                  <a:off x="2443133" y="1779523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/>
                    <a:t>Primitives</a:t>
                  </a:r>
                  <a:endParaRPr lang="zh-CN" altLang="en-US" sz="1600" dirty="0"/>
                </a:p>
              </p:txBody>
            </p:sp>
            <p:sp>
              <p:nvSpPr>
                <p:cNvPr id="87" name="矩形 86">
                  <a:extLst>
                    <a:ext uri="{FF2B5EF4-FFF2-40B4-BE49-F238E27FC236}">
                      <a16:creationId xmlns:a16="http://schemas.microsoft.com/office/drawing/2014/main" id="{3F325795-907F-FBA0-07F5-C7E268F8ECF1}"/>
                    </a:ext>
                  </a:extLst>
                </p:cNvPr>
                <p:cNvSpPr/>
                <p:nvPr/>
              </p:nvSpPr>
              <p:spPr>
                <a:xfrm>
                  <a:off x="3688105" y="1779523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/>
                    <a:t>Modules</a:t>
                  </a:r>
                  <a:endParaRPr lang="zh-CN" altLang="en-US" sz="1600" dirty="0"/>
                </a:p>
              </p:txBody>
            </p:sp>
            <p:sp>
              <p:nvSpPr>
                <p:cNvPr id="88" name="矩形 87">
                  <a:extLst>
                    <a:ext uri="{FF2B5EF4-FFF2-40B4-BE49-F238E27FC236}">
                      <a16:creationId xmlns:a16="http://schemas.microsoft.com/office/drawing/2014/main" id="{C4A20E87-3E0E-DF58-E3C2-96FF9D46968E}"/>
                    </a:ext>
                  </a:extLst>
                </p:cNvPr>
                <p:cNvSpPr/>
                <p:nvPr/>
              </p:nvSpPr>
              <p:spPr>
                <a:xfrm>
                  <a:off x="3688105" y="1037972"/>
                  <a:ext cx="1033673" cy="5469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/>
                    <a:t>Controller</a:t>
                  </a:r>
                  <a:endParaRPr lang="zh-CN" altLang="en-US" sz="1600" dirty="0"/>
                </a:p>
              </p:txBody>
            </p:sp>
          </p:grpSp>
          <p:cxnSp>
            <p:nvCxnSpPr>
              <p:cNvPr id="80" name="直接箭头连接符 45">
                <a:extLst>
                  <a:ext uri="{FF2B5EF4-FFF2-40B4-BE49-F238E27FC236}">
                    <a16:creationId xmlns:a16="http://schemas.microsoft.com/office/drawing/2014/main" id="{5DB8B7F2-9220-E9DB-4ED4-276A36865B13}"/>
                  </a:ext>
                </a:extLst>
              </p:cNvPr>
              <p:cNvCxnSpPr>
                <a:stCxn id="54" idx="2"/>
              </p:cNvCxnSpPr>
              <p:nvPr/>
            </p:nvCxnSpPr>
            <p:spPr>
              <a:xfrm>
                <a:off x="6576582" y="3532710"/>
                <a:ext cx="837880" cy="82869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46">
                <a:extLst>
                  <a:ext uri="{FF2B5EF4-FFF2-40B4-BE49-F238E27FC236}">
                    <a16:creationId xmlns:a16="http://schemas.microsoft.com/office/drawing/2014/main" id="{2BD70A32-14C0-C8A1-CF33-5C42F2EA3E00}"/>
                  </a:ext>
                </a:extLst>
              </p:cNvPr>
              <p:cNvCxnSpPr/>
              <p:nvPr/>
            </p:nvCxnSpPr>
            <p:spPr>
              <a:xfrm>
                <a:off x="6438803" y="3551405"/>
                <a:ext cx="807806" cy="10759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47">
                <a:extLst>
                  <a:ext uri="{FF2B5EF4-FFF2-40B4-BE49-F238E27FC236}">
                    <a16:creationId xmlns:a16="http://schemas.microsoft.com/office/drawing/2014/main" id="{5BFE1396-86EF-4C51-F196-ED8236103D1C}"/>
                  </a:ext>
                </a:extLst>
              </p:cNvPr>
              <p:cNvCxnSpPr/>
              <p:nvPr/>
            </p:nvCxnSpPr>
            <p:spPr>
              <a:xfrm>
                <a:off x="6801424" y="3544566"/>
                <a:ext cx="655139" cy="5415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323DE38E-A0C5-B8D7-4837-AE4A6435ABF1}"/>
                  </a:ext>
                </a:extLst>
              </p:cNvPr>
              <p:cNvSpPr txBox="1"/>
              <p:nvPr/>
            </p:nvSpPr>
            <p:spPr>
              <a:xfrm>
                <a:off x="6801423" y="3632337"/>
                <a:ext cx="3445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/>
                  <a:t>…</a:t>
                </a:r>
                <a:endParaRPr lang="zh-CN" altLang="en-US" sz="1600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50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Multi-level Interpreter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Structural interpreter constructs a hierarchical structure</a:t>
            </a:r>
          </a:p>
          <a:p>
            <a:pPr lvl="1"/>
            <a:r>
              <a:rPr lang="en-US" altLang="zh-CN" dirty="0"/>
              <a:t>Controller, primitives, sub-modules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grpSp>
        <p:nvGrpSpPr>
          <p:cNvPr id="35" name="组合 34"/>
          <p:cNvGrpSpPr/>
          <p:nvPr/>
        </p:nvGrpSpPr>
        <p:grpSpPr>
          <a:xfrm>
            <a:off x="4725439" y="2024040"/>
            <a:ext cx="2533181" cy="1625795"/>
            <a:chOff x="2191854" y="868653"/>
            <a:chExt cx="2754792" cy="1570947"/>
          </a:xfrm>
        </p:grpSpPr>
        <p:sp>
          <p:nvSpPr>
            <p:cNvPr id="36" name="矩形 35"/>
            <p:cNvSpPr/>
            <p:nvPr/>
          </p:nvSpPr>
          <p:spPr>
            <a:xfrm>
              <a:off x="2191854" y="868653"/>
              <a:ext cx="2754792" cy="15709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dirty="0"/>
                <a:t>Top</a:t>
              </a:r>
              <a:endParaRPr lang="zh-CN" altLang="en-US" sz="1600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2443133" y="1779523"/>
              <a:ext cx="1033673" cy="5469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Primitives</a:t>
              </a:r>
              <a:endParaRPr lang="zh-CN" altLang="en-US" sz="1600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3688105" y="1779523"/>
              <a:ext cx="1033673" cy="5469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Modules</a:t>
              </a:r>
              <a:endParaRPr lang="zh-CN" altLang="en-US" sz="16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3688105" y="1037972"/>
              <a:ext cx="1033673" cy="5469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Controller</a:t>
              </a:r>
              <a:endParaRPr lang="zh-CN" altLang="en-US" sz="1600" dirty="0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7063587" y="2042360"/>
            <a:ext cx="3496909" cy="1620440"/>
            <a:chOff x="7063586" y="2042360"/>
            <a:chExt cx="3496909" cy="1620440"/>
          </a:xfrm>
        </p:grpSpPr>
        <p:sp>
          <p:nvSpPr>
            <p:cNvPr id="18" name="矩形 17"/>
            <p:cNvSpPr/>
            <p:nvPr/>
          </p:nvSpPr>
          <p:spPr>
            <a:xfrm>
              <a:off x="7543608" y="2042360"/>
              <a:ext cx="3016887" cy="16074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dirty="0"/>
                <a:t>State Transition Graph</a:t>
              </a:r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7626351" y="2510357"/>
              <a:ext cx="1317675" cy="879873"/>
              <a:chOff x="6725685" y="1186220"/>
              <a:chExt cx="2613404" cy="1551826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6633CA4B-C874-4BDC-B150-0489E04CB5B4}"/>
                  </a:ext>
                </a:extLst>
              </p:cNvPr>
              <p:cNvGrpSpPr/>
              <p:nvPr/>
            </p:nvGrpSpPr>
            <p:grpSpPr>
              <a:xfrm>
                <a:off x="7854158" y="2195222"/>
                <a:ext cx="1484931" cy="542824"/>
                <a:chOff x="1003989" y="1732160"/>
                <a:chExt cx="1577977" cy="689223"/>
              </a:xfrm>
            </p:grpSpPr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AEB3C325-3398-4DAD-9E7E-86D666305100}"/>
                    </a:ext>
                  </a:extLst>
                </p:cNvPr>
                <p:cNvSpPr/>
                <p:nvPr/>
              </p:nvSpPr>
              <p:spPr>
                <a:xfrm>
                  <a:off x="1467513" y="1751308"/>
                  <a:ext cx="650929" cy="650929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B4D57B07-EC59-478B-9B06-3EC87770DC0E}"/>
                    </a:ext>
                  </a:extLst>
                </p:cNvPr>
                <p:cNvSpPr txBox="1"/>
                <p:nvPr/>
              </p:nvSpPr>
              <p:spPr>
                <a:xfrm>
                  <a:off x="1003989" y="1732160"/>
                  <a:ext cx="1577977" cy="6892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CN" sz="1400" dirty="0"/>
                    <a:t>S2</a:t>
                  </a:r>
                  <a:endParaRPr lang="zh-CN" altLang="en-US" sz="1400" dirty="0"/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CED20B82-CD15-43AE-B034-57BF3D71EC05}"/>
                  </a:ext>
                </a:extLst>
              </p:cNvPr>
              <p:cNvGrpSpPr/>
              <p:nvPr/>
            </p:nvGrpSpPr>
            <p:grpSpPr>
              <a:xfrm>
                <a:off x="7108032" y="1186220"/>
                <a:ext cx="1484931" cy="542824"/>
                <a:chOff x="1003989" y="1732157"/>
                <a:chExt cx="1577977" cy="689224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C333D0A5-7CBC-4F8B-AD51-501129D242A0}"/>
                    </a:ext>
                  </a:extLst>
                </p:cNvPr>
                <p:cNvSpPr/>
                <p:nvPr/>
              </p:nvSpPr>
              <p:spPr>
                <a:xfrm>
                  <a:off x="1467513" y="1751308"/>
                  <a:ext cx="650929" cy="650929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328ABAE-1DF8-45DF-9B89-9F4B8128AB0E}"/>
                    </a:ext>
                  </a:extLst>
                </p:cNvPr>
                <p:cNvSpPr txBox="1"/>
                <p:nvPr/>
              </p:nvSpPr>
              <p:spPr>
                <a:xfrm>
                  <a:off x="1003989" y="1732157"/>
                  <a:ext cx="1577977" cy="68922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CN" sz="1400" dirty="0"/>
                    <a:t>S0</a:t>
                  </a:r>
                  <a:endParaRPr lang="zh-CN" altLang="en-US" sz="1400" dirty="0"/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CBEC46E1-E6F0-4CC5-BAE6-9CD0DEC333FF}"/>
                  </a:ext>
                </a:extLst>
              </p:cNvPr>
              <p:cNvGrpSpPr/>
              <p:nvPr/>
            </p:nvGrpSpPr>
            <p:grpSpPr>
              <a:xfrm>
                <a:off x="6725685" y="2180166"/>
                <a:ext cx="767708" cy="542824"/>
                <a:chOff x="1386672" y="1716409"/>
                <a:chExt cx="815812" cy="689223"/>
              </a:xfrm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5C30172D-4F22-42B4-9574-39F140DBBBB9}"/>
                    </a:ext>
                  </a:extLst>
                </p:cNvPr>
                <p:cNvSpPr/>
                <p:nvPr/>
              </p:nvSpPr>
              <p:spPr>
                <a:xfrm>
                  <a:off x="1467513" y="1751308"/>
                  <a:ext cx="650929" cy="650929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C1ED4DC-0FE2-442F-82EA-8515AC0BCB2D}"/>
                    </a:ext>
                  </a:extLst>
                </p:cNvPr>
                <p:cNvSpPr txBox="1"/>
                <p:nvPr/>
              </p:nvSpPr>
              <p:spPr>
                <a:xfrm>
                  <a:off x="1386672" y="1716409"/>
                  <a:ext cx="815812" cy="6892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CN" sz="1400" dirty="0"/>
                    <a:t>S1</a:t>
                  </a:r>
                  <a:endParaRPr lang="zh-CN" altLang="en-US" sz="1400" dirty="0"/>
                </a:p>
              </p:txBody>
            </p:sp>
          </p:grpSp>
          <p:cxnSp>
            <p:nvCxnSpPr>
              <p:cNvPr id="23" name="直接箭头连接符 114">
                <a:extLst>
                  <a:ext uri="{FF2B5EF4-FFF2-40B4-BE49-F238E27FC236}">
                    <a16:creationId xmlns:a16="http://schemas.microsoft.com/office/drawing/2014/main" id="{8014814A-E392-4FF3-8BE3-C51BB7C2C7CD}"/>
                  </a:ext>
                </a:extLst>
              </p:cNvPr>
              <p:cNvCxnSpPr>
                <a:cxnSpLocks/>
                <a:stCxn id="29" idx="6"/>
                <a:endCxn id="31" idx="7"/>
              </p:cNvCxnSpPr>
              <p:nvPr/>
            </p:nvCxnSpPr>
            <p:spPr>
              <a:xfrm>
                <a:off x="8156772" y="1457636"/>
                <a:ext cx="656421" cy="827744"/>
              </a:xfrm>
              <a:prstGeom prst="curvedConnector2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123">
                <a:extLst>
                  <a:ext uri="{FF2B5EF4-FFF2-40B4-BE49-F238E27FC236}">
                    <a16:creationId xmlns:a16="http://schemas.microsoft.com/office/drawing/2014/main" id="{ABBC8772-533A-4FE3-8618-B4E610A1A1A1}"/>
                  </a:ext>
                </a:extLst>
              </p:cNvPr>
              <p:cNvCxnSpPr>
                <a:cxnSpLocks/>
                <a:stCxn id="29" idx="7"/>
                <a:endCxn id="29" idx="1"/>
              </p:cNvCxnSpPr>
              <p:nvPr/>
            </p:nvCxnSpPr>
            <p:spPr>
              <a:xfrm rot="16200000" flipV="1">
                <a:off x="7851473" y="1059813"/>
                <a:ext cx="10002" cy="433136"/>
              </a:xfrm>
              <a:prstGeom prst="curvedConnector3">
                <a:avLst>
                  <a:gd name="adj1" fmla="val 1914484"/>
                </a:avLst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125">
                <a:extLst>
                  <a:ext uri="{FF2B5EF4-FFF2-40B4-BE49-F238E27FC236}">
                    <a16:creationId xmlns:a16="http://schemas.microsoft.com/office/drawing/2014/main" id="{21772C15-5691-42BF-BD7B-6028A82D37DE}"/>
                  </a:ext>
                </a:extLst>
              </p:cNvPr>
              <p:cNvCxnSpPr>
                <a:cxnSpLocks/>
                <a:stCxn id="31" idx="4"/>
                <a:endCxn id="27" idx="4"/>
              </p:cNvCxnSpPr>
              <p:nvPr/>
            </p:nvCxnSpPr>
            <p:spPr>
              <a:xfrm rot="5400000" flipH="1">
                <a:off x="7851004" y="1977345"/>
                <a:ext cx="2650" cy="1488593"/>
              </a:xfrm>
              <a:prstGeom prst="curvedConnector3">
                <a:avLst>
                  <a:gd name="adj1" fmla="val -6793462"/>
                </a:avLst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125">
                <a:extLst>
                  <a:ext uri="{FF2B5EF4-FFF2-40B4-BE49-F238E27FC236}">
                    <a16:creationId xmlns:a16="http://schemas.microsoft.com/office/drawing/2014/main" id="{5A921E48-8224-49F8-8CCB-A2781E1F904E}"/>
                  </a:ext>
                </a:extLst>
              </p:cNvPr>
              <p:cNvCxnSpPr>
                <a:cxnSpLocks/>
                <a:stCxn id="27" idx="1"/>
                <a:endCxn id="29" idx="2"/>
              </p:cNvCxnSpPr>
              <p:nvPr/>
            </p:nvCxnSpPr>
            <p:spPr>
              <a:xfrm rot="5400000" flipH="1" flipV="1">
                <a:off x="6805298" y="1543803"/>
                <a:ext cx="825093" cy="652761"/>
              </a:xfrm>
              <a:prstGeom prst="curvedConnector2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接连接符 32"/>
            <p:cNvCxnSpPr>
              <a:cxnSpLocks/>
              <a:endCxn id="34" idx="1"/>
            </p:cNvCxnSpPr>
            <p:nvPr/>
          </p:nvCxnSpPr>
          <p:spPr>
            <a:xfrm flipV="1">
              <a:off x="8724099" y="2986764"/>
              <a:ext cx="219926" cy="24103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8944025" y="2483357"/>
              <a:ext cx="1497045" cy="100681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sz="1600" dirty="0"/>
                <a:t>Assignments</a:t>
              </a:r>
              <a:endParaRPr lang="en-US" altLang="zh-CN" dirty="0"/>
            </a:p>
            <a:p>
              <a:pPr lvl="0">
                <a:buClrTx/>
              </a:pPr>
              <a:endParaRPr lang="en-US" altLang="zh-CN" sz="800" dirty="0">
                <a:solidFill>
                  <a:srgbClr val="24292F"/>
                </a:solidFill>
                <a:latin typeface="Consolas" panose="020B0609020204030204" pitchFamily="49" charset="0"/>
              </a:endParaRPr>
            </a:p>
            <a:p>
              <a:pPr lvl="0">
                <a:buClrTx/>
              </a:pPr>
              <a:r>
                <a:rPr lang="en-US" altLang="zh-CN" sz="1100" dirty="0">
                  <a:solidFill>
                    <a:srgbClr val="24292F"/>
                  </a:solidFill>
                  <a:latin typeface="Consolas" panose="020B0609020204030204" pitchFamily="49" charset="0"/>
                </a:rPr>
                <a:t>assign %f1.in=%a</a:t>
              </a:r>
            </a:p>
            <a:p>
              <a:pPr lvl="0">
                <a:buClrTx/>
              </a:pPr>
              <a:r>
                <a:rPr lang="en-US" altLang="zh-CN" sz="1100" dirty="0">
                  <a:solidFill>
                    <a:srgbClr val="24292F"/>
                  </a:solidFill>
                  <a:latin typeface="Consolas" panose="020B0609020204030204" pitchFamily="49" charset="0"/>
                </a:rPr>
                <a:t>assign %Add.in=%b</a:t>
              </a:r>
            </a:p>
            <a:p>
              <a:pPr lvl="0">
                <a:buClrTx/>
              </a:pPr>
              <a:r>
                <a:rPr lang="en-US" altLang="zh-CN" sz="1100" dirty="0">
                  <a:solidFill>
                    <a:srgbClr val="24292F"/>
                  </a:solidFill>
                  <a:latin typeface="Consolas" panose="020B0609020204030204" pitchFamily="49" charset="0"/>
                </a:rPr>
                <a:t>…</a:t>
              </a:r>
            </a:p>
            <a:p>
              <a:endParaRPr lang="zh-CN" altLang="en-US" dirty="0"/>
            </a:p>
          </p:txBody>
        </p:sp>
        <p:cxnSp>
          <p:nvCxnSpPr>
            <p:cNvPr id="49" name="直接连接符 48"/>
            <p:cNvCxnSpPr/>
            <p:nvPr/>
          </p:nvCxnSpPr>
          <p:spPr>
            <a:xfrm flipV="1">
              <a:off x="7079256" y="2055327"/>
              <a:ext cx="470724" cy="16438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7063586" y="2772107"/>
              <a:ext cx="477595" cy="89069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组合 83"/>
          <p:cNvGrpSpPr/>
          <p:nvPr/>
        </p:nvGrpSpPr>
        <p:grpSpPr>
          <a:xfrm>
            <a:off x="6279147" y="3532711"/>
            <a:ext cx="3055459" cy="2712957"/>
            <a:chOff x="6279146" y="3532710"/>
            <a:chExt cx="3055459" cy="2712957"/>
          </a:xfrm>
        </p:grpSpPr>
        <p:grpSp>
          <p:nvGrpSpPr>
            <p:cNvPr id="8" name="组合 7"/>
            <p:cNvGrpSpPr/>
            <p:nvPr/>
          </p:nvGrpSpPr>
          <p:grpSpPr>
            <a:xfrm>
              <a:off x="6801424" y="4087913"/>
              <a:ext cx="2533181" cy="1625794"/>
              <a:chOff x="2191854" y="868653"/>
              <a:chExt cx="2754792" cy="1570947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191854" y="868653"/>
                <a:ext cx="2754792" cy="157094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dirty="0"/>
                  <a:t>S3</a:t>
                </a:r>
                <a:endParaRPr lang="zh-CN" altLang="en-US" dirty="0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443133" y="1779523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Primitives</a:t>
                </a:r>
                <a:endParaRPr lang="zh-CN" altLang="en-US" sz="1600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688105" y="1779523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Instances</a:t>
                </a:r>
                <a:endParaRPr lang="zh-CN" altLang="en-US" sz="1600" dirty="0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688105" y="1037972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 err="1"/>
                  <a:t>StageSet</a:t>
                </a:r>
                <a:endParaRPr lang="zh-CN" altLang="en-US" sz="1600" dirty="0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540285" y="4353893"/>
              <a:ext cx="2533181" cy="1625794"/>
              <a:chOff x="2191854" y="868653"/>
              <a:chExt cx="2754792" cy="1570947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191854" y="868653"/>
                <a:ext cx="2754792" cy="157094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dirty="0"/>
                  <a:t>S2</a:t>
                </a:r>
                <a:endParaRPr lang="zh-CN" altLang="en-US" dirty="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443133" y="1779523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Primitives</a:t>
                </a:r>
                <a:endParaRPr lang="zh-CN" altLang="en-US" sz="1600" dirty="0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3688105" y="1779523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Instances</a:t>
                </a:r>
                <a:endParaRPr lang="zh-CN" altLang="en-US" sz="1600" dirty="0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3688105" y="1037972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 err="1"/>
                  <a:t>StageSet</a:t>
                </a:r>
                <a:endParaRPr lang="zh-CN" altLang="en-US" sz="1600" dirty="0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6279146" y="4619873"/>
              <a:ext cx="2533181" cy="1625794"/>
              <a:chOff x="2191854" y="868653"/>
              <a:chExt cx="2754792" cy="1570947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2191854" y="868653"/>
                <a:ext cx="2754792" cy="157094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dirty="0"/>
                  <a:t>S1</a:t>
                </a:r>
                <a:endParaRPr lang="zh-CN" altLang="en-US" dirty="0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2443133" y="1779523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Primitives</a:t>
                </a:r>
                <a:endParaRPr lang="zh-CN" altLang="en-US" sz="1600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3688105" y="1779523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Modules</a:t>
                </a:r>
                <a:endParaRPr lang="zh-CN" altLang="en-US" sz="1600" dirty="0"/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3688105" y="1037972"/>
                <a:ext cx="1033673" cy="5469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Controller</a:t>
                </a:r>
                <a:endParaRPr lang="zh-CN" altLang="en-US" sz="1600" dirty="0"/>
              </a:p>
            </p:txBody>
          </p:sp>
        </p:grpSp>
        <p:cxnSp>
          <p:nvCxnSpPr>
            <p:cNvPr id="46" name="直接箭头连接符 45"/>
            <p:cNvCxnSpPr>
              <a:stCxn id="38" idx="2"/>
            </p:cNvCxnSpPr>
            <p:nvPr/>
          </p:nvCxnSpPr>
          <p:spPr>
            <a:xfrm>
              <a:off x="6576582" y="3532710"/>
              <a:ext cx="837880" cy="82869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>
              <a:off x="6438803" y="3551405"/>
              <a:ext cx="807806" cy="107597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>
              <a:off x="6801424" y="3544566"/>
              <a:ext cx="655139" cy="54153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6801423" y="3632337"/>
              <a:ext cx="3445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…</a:t>
              </a:r>
              <a:endParaRPr lang="zh-CN" altLang="en-US" sz="1600" dirty="0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911424" y="4298662"/>
            <a:ext cx="3232821" cy="1714854"/>
            <a:chOff x="1143002" y="4298660"/>
            <a:chExt cx="3001237" cy="1714854"/>
          </a:xfrm>
        </p:grpSpPr>
        <p:sp>
          <p:nvSpPr>
            <p:cNvPr id="62" name="文本框 61"/>
            <p:cNvSpPr txBox="1"/>
            <p:nvPr/>
          </p:nvSpPr>
          <p:spPr>
            <a:xfrm>
              <a:off x="1143002" y="5674960"/>
              <a:ext cx="1779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Propagate &amp; update</a:t>
              </a:r>
              <a:endParaRPr lang="zh-CN" altLang="en-US" sz="1600" dirty="0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254397" y="4298660"/>
              <a:ext cx="1758504" cy="1386861"/>
              <a:chOff x="235241" y="3487214"/>
              <a:chExt cx="1912344" cy="1508189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577612" y="3487214"/>
                <a:ext cx="1569973" cy="99470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sz="1400" dirty="0"/>
                  <a:t>Mul_7</a:t>
                </a:r>
              </a:p>
              <a:p>
                <a:endParaRPr lang="en-US" altLang="zh-CN" sz="600" dirty="0">
                  <a:solidFill>
                    <a:srgbClr val="24292F"/>
                  </a:solidFill>
                  <a:latin typeface="Consolas" panose="020B0609020204030204" pitchFamily="49" charset="0"/>
                </a:endParaRPr>
              </a:p>
              <a:p>
                <a:pPr lvl="0" algn="ctr">
                  <a:buClrTx/>
                </a:pPr>
                <a:r>
                  <a:rPr lang="en-US" altLang="zh-CN" sz="105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operand0 = I32(23)</a:t>
                </a:r>
              </a:p>
              <a:p>
                <a:pPr lvl="0" algn="ctr">
                  <a:buClrTx/>
                </a:pPr>
                <a:r>
                  <a:rPr lang="en-US" altLang="zh-CN" sz="105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operand1 = I32(31)</a:t>
                </a:r>
              </a:p>
              <a:p>
                <a:pPr lvl="0" algn="ctr">
                  <a:buClrTx/>
                </a:pPr>
                <a:r>
                  <a:rPr lang="en-US" altLang="zh-CN" sz="105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result = I32(713)</a:t>
                </a:r>
              </a:p>
              <a:p>
                <a:endParaRPr lang="zh-CN" altLang="en-US" sz="1600" dirty="0"/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406427" y="3743956"/>
                <a:ext cx="1569973" cy="99470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sz="1400" dirty="0"/>
                  <a:t>Reg_2</a:t>
                </a:r>
              </a:p>
              <a:p>
                <a:endParaRPr lang="en-US" altLang="zh-CN" sz="600" dirty="0">
                  <a:solidFill>
                    <a:srgbClr val="24292F"/>
                  </a:solidFill>
                  <a:latin typeface="Consolas" panose="020B0609020204030204" pitchFamily="49" charset="0"/>
                </a:endParaRPr>
              </a:p>
              <a:p>
                <a:endParaRPr lang="en-US" altLang="zh-CN" sz="600" dirty="0">
                  <a:solidFill>
                    <a:srgbClr val="24292F"/>
                  </a:solidFill>
                  <a:latin typeface="Consolas" panose="020B0609020204030204" pitchFamily="49" charset="0"/>
                </a:endParaRPr>
              </a:p>
              <a:p>
                <a:pPr lvl="0" algn="ctr">
                  <a:buClrTx/>
                </a:pPr>
                <a:r>
                  <a:rPr lang="en-US" altLang="zh-CN" sz="105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operand0 = I32(27)</a:t>
                </a:r>
              </a:p>
              <a:p>
                <a:endParaRPr lang="zh-CN" altLang="en-US" sz="1600" dirty="0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235241" y="4000698"/>
                <a:ext cx="1569973" cy="99470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CN" sz="1400" dirty="0"/>
                  <a:t>Add_1</a:t>
                </a:r>
              </a:p>
              <a:p>
                <a:endParaRPr lang="en-US" altLang="zh-CN" sz="600" dirty="0">
                  <a:solidFill>
                    <a:srgbClr val="24292F"/>
                  </a:solidFill>
                  <a:latin typeface="Consolas" panose="020B0609020204030204" pitchFamily="49" charset="0"/>
                </a:endParaRPr>
              </a:p>
              <a:p>
                <a:pPr lvl="0" algn="ctr">
                  <a:buClrTx/>
                </a:pPr>
                <a:r>
                  <a:rPr lang="en-US" altLang="zh-CN" sz="105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operand0 = I32(23)</a:t>
                </a:r>
              </a:p>
              <a:p>
                <a:pPr lvl="0" algn="ctr">
                  <a:buClrTx/>
                </a:pPr>
                <a:r>
                  <a:rPr lang="en-US" altLang="zh-CN" sz="105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operand1 = I32(131)</a:t>
                </a:r>
              </a:p>
              <a:p>
                <a:pPr lvl="0" algn="ctr">
                  <a:buClrTx/>
                </a:pPr>
                <a:r>
                  <a:rPr lang="en-US" altLang="zh-CN" sz="1050" dirty="0">
                    <a:solidFill>
                      <a:srgbClr val="24292F"/>
                    </a:solidFill>
                    <a:latin typeface="Consolas" panose="020B0609020204030204" pitchFamily="49" charset="0"/>
                  </a:rPr>
                  <a:t>result = I32(154)</a:t>
                </a:r>
              </a:p>
              <a:p>
                <a:endParaRPr lang="zh-CN" altLang="en-US" sz="1600" dirty="0"/>
              </a:p>
            </p:txBody>
          </p:sp>
        </p:grpSp>
        <p:cxnSp>
          <p:nvCxnSpPr>
            <p:cNvPr id="55" name="直接箭头连接符 54"/>
            <p:cNvCxnSpPr/>
            <p:nvPr/>
          </p:nvCxnSpPr>
          <p:spPr>
            <a:xfrm flipH="1">
              <a:off x="2855487" y="4689178"/>
              <a:ext cx="971587" cy="2731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>
              <a:stCxn id="59" idx="2"/>
              <a:endCxn id="54" idx="3"/>
            </p:cNvCxnSpPr>
            <p:nvPr/>
          </p:nvCxnSpPr>
          <p:spPr>
            <a:xfrm flipH="1">
              <a:off x="2698072" y="5222309"/>
              <a:ext cx="1090709" cy="587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H="1">
              <a:off x="3021414" y="4504133"/>
              <a:ext cx="1122825" cy="2255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3296833" y="3532711"/>
            <a:ext cx="2323839" cy="1798691"/>
            <a:chOff x="3296828" y="3532710"/>
            <a:chExt cx="2323839" cy="1798691"/>
          </a:xfrm>
        </p:grpSpPr>
        <p:cxnSp>
          <p:nvCxnSpPr>
            <p:cNvPr id="45" name="直接箭头连接符 44"/>
            <p:cNvCxnSpPr/>
            <p:nvPr/>
          </p:nvCxnSpPr>
          <p:spPr>
            <a:xfrm flipH="1">
              <a:off x="4723364" y="3552946"/>
              <a:ext cx="474788" cy="32270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 55"/>
            <p:cNvSpPr/>
            <p:nvPr/>
          </p:nvSpPr>
          <p:spPr>
            <a:xfrm>
              <a:off x="3779225" y="3776439"/>
              <a:ext cx="1825031" cy="10438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sz="1400" dirty="0"/>
                <a:t>Multiplier</a:t>
              </a:r>
              <a:endParaRPr lang="zh-CN" altLang="en-US" sz="1600" dirty="0"/>
            </a:p>
          </p:txBody>
        </p:sp>
        <p:sp>
          <p:nvSpPr>
            <p:cNvPr id="57" name="矩形 56"/>
            <p:cNvSpPr/>
            <p:nvPr/>
          </p:nvSpPr>
          <p:spPr>
            <a:xfrm>
              <a:off x="3538026" y="4032018"/>
              <a:ext cx="1825031" cy="10438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sz="1400" dirty="0"/>
                <a:t>Register</a:t>
              </a:r>
              <a:endParaRPr lang="zh-CN" altLang="en-US" sz="1400" dirty="0"/>
            </a:p>
          </p:txBody>
        </p:sp>
        <p:sp>
          <p:nvSpPr>
            <p:cNvPr id="58" name="矩形 57"/>
            <p:cNvSpPr/>
            <p:nvPr/>
          </p:nvSpPr>
          <p:spPr>
            <a:xfrm>
              <a:off x="3296828" y="4287597"/>
              <a:ext cx="1825031" cy="10438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zh-CN" sz="1400" dirty="0"/>
                <a:t>Adder</a:t>
              </a:r>
              <a:endParaRPr lang="zh-CN" altLang="en-US" sz="1600" dirty="0"/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3455984" y="4706124"/>
              <a:ext cx="665594" cy="51618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Ports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4300250" y="4700789"/>
              <a:ext cx="665594" cy="51618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Inner</a:t>
              </a:r>
            </a:p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state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直接箭头连接符 62"/>
            <p:cNvCxnSpPr>
              <a:stCxn id="37" idx="2"/>
            </p:cNvCxnSpPr>
            <p:nvPr/>
          </p:nvCxnSpPr>
          <p:spPr>
            <a:xfrm flipH="1">
              <a:off x="4706953" y="3532710"/>
              <a:ext cx="724810" cy="4993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 flipH="1">
              <a:off x="4652592" y="3545764"/>
              <a:ext cx="968075" cy="74141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/>
          </p:nvSpPr>
          <p:spPr>
            <a:xfrm>
              <a:off x="4885630" y="3562647"/>
              <a:ext cx="3445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…</a:t>
              </a:r>
              <a:endParaRPr lang="zh-CN" altLang="en-US" sz="1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835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19176-49A1-FF92-F5F3-3C7010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Simulation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Speedup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F7501C-541C-2125-683A-B5A9F355C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6"/>
            <a:ext cx="11103024" cy="5145438"/>
          </a:xfrm>
        </p:spPr>
        <p:txBody>
          <a:bodyPr/>
          <a:lstStyle/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cd ../../benchmarks/collection1</a:t>
            </a: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time 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command/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aeloss_push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tor.tcl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time 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command/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aeloss_push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hec.tcl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EA1C0D-D745-2736-DE7C-F762CCAD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A3273-B605-02C5-562B-D0CADBC7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D90C929-0055-FEF5-DC7B-7F60909C4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FF001D85-893C-7D26-FC8B-50AB318BF2C7}"/>
              </a:ext>
            </a:extLst>
          </p:cNvPr>
          <p:cNvGraphicFramePr>
            <a:graphicFrameLocks noGrp="1"/>
          </p:cNvGraphicFramePr>
          <p:nvPr/>
        </p:nvGraphicFramePr>
        <p:xfrm>
          <a:off x="2495600" y="3429000"/>
          <a:ext cx="7200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81585145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46642019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654946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 IR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HEC IR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29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1502609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1502706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23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2.019s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37.711s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85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0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19176-49A1-FF92-F5F3-3C7010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Debugging 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HEC</a:t>
            </a:r>
            <a:r>
              <a:rPr kumimoji="1" lang="zh-CN" altLang="en-US" dirty="0"/>
              <a:t> </a:t>
            </a:r>
            <a:r>
              <a:rPr kumimoji="1" lang="en-US" altLang="zh-CN" dirty="0"/>
              <a:t>levels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F7501C-541C-2125-683A-B5A9F355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cd ../../examples/case2</a:t>
            </a: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tor.tcl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cat data/</a:t>
            </a:r>
            <a:r>
              <a:rPr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_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out.txt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EA1C0D-D745-2736-DE7C-F762CCAD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A3273-B605-02C5-562B-D0CADBC7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D90C929-0055-FEF5-DC7B-7F60909C4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8A24B8-3EAE-CFC9-8C82-4C97788818BB}"/>
              </a:ext>
            </a:extLst>
          </p:cNvPr>
          <p:cNvSpPr txBox="1"/>
          <p:nvPr/>
        </p:nvSpPr>
        <p:spPr>
          <a:xfrm>
            <a:off x="6470028" y="1050358"/>
            <a:ext cx="4623189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load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tor.json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op_0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op_1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A.txt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op_2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B.txt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call main</a:t>
            </a: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continue</a:t>
            </a: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mem op_0</a:t>
            </a: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exit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850FF3-2B48-16EC-DF36-DF90D794318E}"/>
              </a:ext>
            </a:extLst>
          </p:cNvPr>
          <p:cNvSpPr txBox="1"/>
          <p:nvPr/>
        </p:nvSpPr>
        <p:spPr>
          <a:xfrm>
            <a:off x="551384" y="2945320"/>
            <a:ext cx="61926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Cycle count: 26283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op_0 Memory{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store: [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 I32(738698), I32(34), I32(90), I32(26), I32(24), I32(57),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 I32(14), I32(68), I32(5), I32(58), I32(12), I32(86), I32(0),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 I32(46), I32(26), I32(94), I32(1099936), I32(1070152),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 I32(78), I32(29), I32(46), I32(90), I32(47), I32(70), I32(51),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  I32(80), I32(31), I32(93), I32(57), I32(27), I32(12), …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  ]</a:t>
            </a:r>
          </a:p>
          <a:p>
            <a:r>
              <a:rPr lang="en-US" altLang="zh-CN" dirty="0">
                <a:latin typeface="GungSeo" pitchFamily="2" charset="-127"/>
                <a:ea typeface="GungSeo" pitchFamily="2" charset="-127"/>
              </a:rPr>
              <a:t>}</a:t>
            </a:r>
            <a:endParaRPr lang="zh-CN" altLang="en-US" dirty="0">
              <a:latin typeface="GungSeo" pitchFamily="2" charset="-127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824520-AB95-7C71-5AF2-71FE7FB0BD90}"/>
              </a:ext>
            </a:extLst>
          </p:cNvPr>
          <p:cNvSpPr txBox="1"/>
          <p:nvPr/>
        </p:nvSpPr>
        <p:spPr>
          <a:xfrm>
            <a:off x="2244263" y="2270010"/>
            <a:ext cx="3477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Same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as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the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output result.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19176-49A1-FF92-F5F3-3C7010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Debugging 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HEC</a:t>
            </a:r>
            <a:r>
              <a:rPr kumimoji="1" lang="zh-CN" altLang="en-US" dirty="0"/>
              <a:t> </a:t>
            </a:r>
            <a:r>
              <a:rPr kumimoji="1" lang="en-US" altLang="zh-CN" dirty="0"/>
              <a:t>levels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F7501C-541C-2125-683A-B5A9F355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hec_wrong.tcl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EA1C0D-D745-2736-DE7C-F762CCAD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A3273-B605-02C5-562B-D0CADBC7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D90C929-0055-FEF5-DC7B-7F60909C4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8A24B8-3EAE-CFC9-8C82-4C97788818BB}"/>
              </a:ext>
            </a:extLst>
          </p:cNvPr>
          <p:cNvSpPr txBox="1"/>
          <p:nvPr/>
        </p:nvSpPr>
        <p:spPr>
          <a:xfrm>
            <a:off x="5865299" y="1091882"/>
            <a:ext cx="5832648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load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hec_wrong.json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mem_global_0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mem_global_1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A.txt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mem_global_2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B.txt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call main</a:t>
            </a: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continue</a:t>
            </a: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mem mem_global_0</a:t>
            </a: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exit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850FF3-2B48-16EC-DF36-DF90D794318E}"/>
              </a:ext>
            </a:extLst>
          </p:cNvPr>
          <p:cNvSpPr txBox="1"/>
          <p:nvPr/>
        </p:nvSpPr>
        <p:spPr>
          <a:xfrm>
            <a:off x="5889606" y="3901596"/>
            <a:ext cx="6192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thread 'main' panicked at </a:t>
            </a:r>
            <a:r>
              <a:rPr lang="en-US" altLang="zh-CN" dirty="0" err="1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src</a:t>
            </a:r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/lib/basetype.rs:168:35:</a:t>
            </a:r>
          </a:p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index out of bounds: the </a:t>
            </a:r>
            <a:r>
              <a:rPr lang="en-US" altLang="zh-CN" dirty="0" err="1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len</a:t>
            </a:r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 is 256 but the index is 256</a:t>
            </a:r>
          </a:p>
        </p:txBody>
      </p:sp>
    </p:spTree>
    <p:extLst>
      <p:ext uri="{BB962C8B-B14F-4D97-AF65-F5344CB8AC3E}">
        <p14:creationId xmlns:p14="http://schemas.microsoft.com/office/powerpoint/2010/main" val="15669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19176-49A1-FF92-F5F3-3C7010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Debugging 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HEC</a:t>
            </a:r>
            <a:r>
              <a:rPr kumimoji="1" lang="zh-CN" altLang="en-US" dirty="0"/>
              <a:t> </a:t>
            </a:r>
            <a:r>
              <a:rPr kumimoji="1" lang="en-US" altLang="zh-CN" dirty="0"/>
              <a:t>levels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F7501C-541C-2125-683A-B5A9F355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cosim.tcl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EA1C0D-D745-2736-DE7C-F762CCAD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A3273-B605-02C5-562B-D0CADBC7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D90C929-0055-FEF5-DC7B-7F60909C4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8A24B8-3EAE-CFC9-8C82-4C97788818BB}"/>
              </a:ext>
            </a:extLst>
          </p:cNvPr>
          <p:cNvSpPr txBox="1"/>
          <p:nvPr/>
        </p:nvSpPr>
        <p:spPr>
          <a:xfrm>
            <a:off x="5447928" y="1050358"/>
            <a:ext cx="5832648" cy="44012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load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tor.json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op_0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op_1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A.txt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op_2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B.txt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call main</a:t>
            </a: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load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hec_wrong.json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#load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hec.json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mem_global_0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mem_global_1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A.txt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mem_global_2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B.txt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call main</a:t>
            </a: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load_equal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equal.json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cosim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exit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850FF3-2B48-16EC-DF36-DF90D794318E}"/>
              </a:ext>
            </a:extLst>
          </p:cNvPr>
          <p:cNvSpPr txBox="1"/>
          <p:nvPr/>
        </p:nvSpPr>
        <p:spPr>
          <a:xfrm>
            <a:off x="191344" y="3178397"/>
            <a:ext cx="53779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thread 'main' panicked at </a:t>
            </a:r>
            <a:r>
              <a:rPr lang="en-US" altLang="zh-CN" dirty="0" err="1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src</a:t>
            </a:r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/lib/equal.rs:77:17:</a:t>
            </a:r>
          </a:p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assertion `left == right` failed: </a:t>
            </a:r>
          </a:p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  Value Mismatch:</a:t>
            </a:r>
          </a:p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  operation "op_44" and primitive "muli_main_0”</a:t>
            </a:r>
          </a:p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    at state @s14</a:t>
            </a:r>
          </a:p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  left: I32(624)</a:t>
            </a:r>
          </a:p>
          <a:p>
            <a:r>
              <a:rPr lang="en-US" altLang="zh-CN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 right: I32(432)</a:t>
            </a:r>
          </a:p>
        </p:txBody>
      </p:sp>
    </p:spTree>
    <p:extLst>
      <p:ext uri="{BB962C8B-B14F-4D97-AF65-F5344CB8AC3E}">
        <p14:creationId xmlns:p14="http://schemas.microsoft.com/office/powerpoint/2010/main" val="7291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19176-49A1-FF92-F5F3-3C7010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Debugging 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HEC</a:t>
            </a:r>
            <a:r>
              <a:rPr kumimoji="1" lang="zh-CN" altLang="en-US" dirty="0"/>
              <a:t> </a:t>
            </a:r>
            <a:r>
              <a:rPr kumimoji="1" lang="en-US" altLang="zh-CN" dirty="0"/>
              <a:t>levels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F7501C-541C-2125-683A-B5A9F355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hestia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Arial" panose="020B0604020202020204" pitchFamily="34" charset="0"/>
              </a:rPr>
              <a:t>cosim.tcl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44" indent="-285744" defTabSz="9144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diff</a:t>
            </a:r>
            <a:r>
              <a:rPr kumimoji="1"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 </a:t>
            </a:r>
            <a:r>
              <a:rPr kumimoji="1"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hec_wrong.json</a:t>
            </a:r>
            <a:r>
              <a:rPr kumimoji="1" lang="zh-CN" altLang="en-US" sz="2400" dirty="0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 </a:t>
            </a:r>
            <a:r>
              <a:rPr kumimoji="1" lang="en-US" altLang="zh-CN" sz="2400" dirty="0" err="1">
                <a:solidFill>
                  <a:prstClr val="black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hec.json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EA1C0D-D745-2736-DE7C-F762CCAD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A3273-B605-02C5-562B-D0CADBC7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D90C929-0055-FEF5-DC7B-7F60909C4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8A24B8-3EAE-CFC9-8C82-4C97788818BB}"/>
              </a:ext>
            </a:extLst>
          </p:cNvPr>
          <p:cNvSpPr txBox="1"/>
          <p:nvPr/>
        </p:nvSpPr>
        <p:spPr>
          <a:xfrm>
            <a:off x="5865299" y="1099566"/>
            <a:ext cx="5832648" cy="44012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load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tor.json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op_0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op_1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A.txt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op_2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B.txt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call main</a:t>
            </a:r>
          </a:p>
          <a:p>
            <a:r>
              <a:rPr lang="en" altLang="zh-CN" sz="2000" dirty="0">
                <a:solidFill>
                  <a:srgbClr val="0000FF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#load </a:t>
            </a:r>
            <a:r>
              <a:rPr lang="en" altLang="zh-CN" sz="2000" dirty="0" err="1">
                <a:solidFill>
                  <a:srgbClr val="0000FF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hec_wrong.json</a:t>
            </a:r>
            <a:endParaRPr lang="en" altLang="zh-CN" sz="2000" dirty="0">
              <a:solidFill>
                <a:srgbClr val="0000FF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solidFill>
                  <a:srgbClr val="0000FF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load </a:t>
            </a:r>
            <a:r>
              <a:rPr lang="en" altLang="zh-CN" sz="2000" dirty="0" err="1">
                <a:solidFill>
                  <a:srgbClr val="0000FF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hec.json</a:t>
            </a:r>
            <a:endParaRPr lang="en" altLang="zh-CN" sz="2000" dirty="0">
              <a:solidFill>
                <a:srgbClr val="0000FF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mem_global_0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mem_global_1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A.txt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load_memory_file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mem_global_2 data/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B.txt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call main</a:t>
            </a: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load_equal</a:t>
            </a:r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equal.json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 err="1">
                <a:latin typeface="Comic Sans MS" panose="030F0902030302020204" pitchFamily="66" charset="0"/>
                <a:cs typeface="Calibri" panose="020F0502020204030204" pitchFamily="34" charset="0"/>
              </a:rPr>
              <a:t>cosim</a:t>
            </a:r>
            <a:endParaRPr lang="en" altLang="zh-CN" sz="2000" dirty="0"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" altLang="zh-CN" sz="2000" dirty="0">
                <a:latin typeface="Comic Sans MS" panose="030F0902030302020204" pitchFamily="66" charset="0"/>
                <a:cs typeface="Calibri" panose="020F0502020204030204" pitchFamily="34" charset="0"/>
              </a:rPr>
              <a:t>exit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850FF3-2B48-16EC-DF36-DF90D794318E}"/>
              </a:ext>
            </a:extLst>
          </p:cNvPr>
          <p:cNvSpPr txBox="1"/>
          <p:nvPr/>
        </p:nvSpPr>
        <p:spPr>
          <a:xfrm>
            <a:off x="2397956" y="3429000"/>
            <a:ext cx="21128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err="1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Cosimulation</a:t>
            </a:r>
            <a:r>
              <a:rPr lang="en-US" altLang="zh-CN" sz="2400" dirty="0">
                <a:solidFill>
                  <a:srgbClr val="FF0000"/>
                </a:solidFill>
                <a:latin typeface="GungSeo" pitchFamily="2" charset="-127"/>
                <a:ea typeface="GungSeo" pitchFamily="2" charset="-127"/>
              </a:rPr>
              <a:t> Pass</a:t>
            </a:r>
          </a:p>
        </p:txBody>
      </p:sp>
    </p:spTree>
    <p:extLst>
      <p:ext uri="{BB962C8B-B14F-4D97-AF65-F5344CB8AC3E}">
        <p14:creationId xmlns:p14="http://schemas.microsoft.com/office/powerpoint/2010/main" val="11226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FB85FA-B63F-F9DD-42B3-201C6ECB7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4625"/>
            <a:ext cx="10959008" cy="792088"/>
          </a:xfrm>
        </p:spPr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6AB23-5E56-8C25-A9FE-E43F901A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6"/>
            <a:ext cx="10972800" cy="5145438"/>
          </a:xfrm>
        </p:spPr>
        <p:txBody>
          <a:bodyPr>
            <a:noAutofit/>
          </a:bodyPr>
          <a:lstStyle/>
          <a:p>
            <a:r>
              <a:rPr lang="en-US" altLang="zh-CN" dirty="0"/>
              <a:t>Multi-level IR infrastructure</a:t>
            </a:r>
          </a:p>
          <a:p>
            <a:pPr lvl="1"/>
            <a:r>
              <a:rPr lang="en-US" altLang="zh-CN" dirty="0"/>
              <a:t>Shows remarkable flexibility to domain-specific applications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Systolic array generation</a:t>
            </a:r>
          </a:p>
          <a:p>
            <a:pPr lvl="1"/>
            <a:r>
              <a:rPr lang="en-US" altLang="zh-CN" dirty="0"/>
              <a:t>Achieves optimization in specific tasks through sophisticated dataflow and loop transformations, enhancing performance.</a:t>
            </a:r>
          </a:p>
          <a:p>
            <a:endParaRPr lang="en-US" altLang="zh-CN" dirty="0"/>
          </a:p>
          <a:p>
            <a:r>
              <a:rPr lang="en-US" altLang="zh-CN" dirty="0"/>
              <a:t>High-level synthesis and debugger</a:t>
            </a:r>
          </a:p>
          <a:p>
            <a:pPr lvl="1"/>
            <a:r>
              <a:rPr lang="en" altLang="zh-CN" dirty="0"/>
              <a:t>Essential for reliable hardware design and verification</a:t>
            </a:r>
            <a:endParaRPr lang="en-US" altLang="zh-CN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E0E2F88-68E0-B8B9-006E-8047C627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2592" y="6381333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33E0F0-907A-072B-BFB6-9A3F36CB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1623" y="6381333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ED652078-7D10-A80D-8FEE-E2D9C542E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24605"/>
            <a:ext cx="2844800" cy="365125"/>
          </a:xfrm>
        </p:spPr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75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03307-49DA-4EED-2F0D-9FAD580E4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B64C9C-69E1-3EA4-80CB-3824E77A8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RTL Simulator with Cross-Cycle Optimization</a:t>
            </a:r>
            <a:endParaRPr lang="zh-CN" altLang="en-US" b="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6FB1DD-C8C9-3CBE-BB42-33D88FB58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altLang="zh-CN" dirty="0"/>
              <a:t>Speaker:</a:t>
            </a:r>
            <a:r>
              <a:rPr lang="zh-CN" altLang="en-US" dirty="0"/>
              <a:t> </a:t>
            </a:r>
            <a:r>
              <a:rPr lang="en-US" altLang="zh-CN" dirty="0" err="1"/>
              <a:t>Kexing</a:t>
            </a:r>
            <a:r>
              <a:rPr lang="en-US" altLang="zh-CN" dirty="0"/>
              <a:t> Zhou</a:t>
            </a:r>
          </a:p>
          <a:p>
            <a:r>
              <a:rPr lang="en-US" altLang="zh-CN" dirty="0"/>
              <a:t>                </a:t>
            </a:r>
            <a:r>
              <a:rPr lang="zh-CN" altLang="en-US" dirty="0"/>
              <a:t>周可行</a:t>
            </a:r>
          </a:p>
        </p:txBody>
      </p:sp>
    </p:spTree>
    <p:extLst>
      <p:ext uri="{BB962C8B-B14F-4D97-AF65-F5344CB8AC3E}">
        <p14:creationId xmlns:p14="http://schemas.microsoft.com/office/powerpoint/2010/main" val="2421286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DFB76-CD00-4EC8-8611-1D527B834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You Will Learn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EE60213-6C42-4836-BD9C-A2E5CF9F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C957BB-CB8B-4AE0-9F8C-81A8575EC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9806880" cy="5001420"/>
          </a:xfrm>
        </p:spPr>
        <p:txBody>
          <a:bodyPr>
            <a:normAutofit/>
          </a:bodyPr>
          <a:lstStyle/>
          <a:p>
            <a:r>
              <a:rPr lang="en-US" altLang="zh-CN" b="1" dirty="0"/>
              <a:t>Multi-level IR infrastructure</a:t>
            </a:r>
          </a:p>
          <a:p>
            <a:pPr lvl="1"/>
            <a:r>
              <a:rPr lang="en-US" altLang="zh-CN" dirty="0"/>
              <a:t> Learn key concepts of our DSL and IR infrastructure</a:t>
            </a:r>
          </a:p>
          <a:p>
            <a:pPr lvl="1"/>
            <a:endParaRPr lang="en-US" altLang="zh-CN" sz="2000" dirty="0"/>
          </a:p>
          <a:p>
            <a:r>
              <a:rPr lang="en-US" altLang="zh-CN" b="1" dirty="0"/>
              <a:t>Systolic array generation</a:t>
            </a:r>
          </a:p>
          <a:p>
            <a:pPr lvl="1"/>
            <a:r>
              <a:rPr lang="en-US" altLang="zh-CN" dirty="0"/>
              <a:t> Learn how to build a systolic array through dataflow representation and loop transformations</a:t>
            </a:r>
          </a:p>
          <a:p>
            <a:pPr lvl="1"/>
            <a:endParaRPr lang="en-US" altLang="zh-CN" sz="2000" dirty="0"/>
          </a:p>
          <a:p>
            <a:r>
              <a:rPr lang="en-US" altLang="zh-CN" b="1" dirty="0"/>
              <a:t>High-level synthesis and debugger</a:t>
            </a:r>
          </a:p>
          <a:p>
            <a:pPr lvl="1"/>
            <a:r>
              <a:rPr lang="en-US" altLang="zh-CN" dirty="0"/>
              <a:t> Learn hardware generation and debugging mechanism</a:t>
            </a:r>
          </a:p>
        </p:txBody>
      </p:sp>
    </p:spTree>
    <p:extLst>
      <p:ext uri="{BB962C8B-B14F-4D97-AF65-F5344CB8AC3E}">
        <p14:creationId xmlns:p14="http://schemas.microsoft.com/office/powerpoint/2010/main" val="76733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4095750" y="1644015"/>
            <a:ext cx="2094230" cy="3172460"/>
          </a:xfrm>
          <a:prstGeom prst="roundRect">
            <a:avLst>
              <a:gd name="adj" fmla="val 5696"/>
            </a:avLst>
          </a:prstGeom>
          <a:solidFill>
            <a:schemeClr val="dk1">
              <a:alpha val="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1021715" y="1644015"/>
            <a:ext cx="2675255" cy="3172460"/>
          </a:xfrm>
          <a:prstGeom prst="roundRect">
            <a:avLst>
              <a:gd name="adj" fmla="val 5696"/>
            </a:avLst>
          </a:prstGeom>
          <a:solidFill>
            <a:schemeClr val="dk1">
              <a:alpha val="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Khronos</a:t>
            </a:r>
            <a:r>
              <a:rPr lang="en-US" dirty="0"/>
              <a:t>: RTL Simulator with Cross-Cycle Optimization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396490" y="1871345"/>
            <a:ext cx="1148715" cy="6216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Cement</a:t>
            </a:r>
            <a:endParaRPr lang="en-US">
              <a:solidFill>
                <a:schemeClr val="tx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>
                <a:solidFill>
                  <a:schemeClr val="tx1"/>
                </a:solidFill>
                <a:sym typeface="+mn-ea"/>
              </a:rPr>
              <a:t>(cmt2)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61415" y="2865755"/>
            <a:ext cx="1148715" cy="6216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Hector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637790" y="2941955"/>
            <a:ext cx="906780" cy="4699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Chisel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262755" y="3100070"/>
            <a:ext cx="1760220" cy="930275"/>
          </a:xfrm>
          <a:prstGeom prst="round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creenshot_20250113_121855"/>
          <p:cNvPicPr>
            <a:picLocks noChangeAspect="1"/>
          </p:cNvPicPr>
          <p:nvPr/>
        </p:nvPicPr>
        <p:blipFill>
          <a:blip r:embed="rId3">
            <a:alphaModFix amt="84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103" t="10428" r="7478" b="19558"/>
          <a:stretch>
            <a:fillRect/>
          </a:stretch>
        </p:blipFill>
        <p:spPr>
          <a:xfrm>
            <a:off x="4377055" y="3178810"/>
            <a:ext cx="1542415" cy="70548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262120" y="1969770"/>
            <a:ext cx="1760220" cy="930275"/>
          </a:xfrm>
          <a:prstGeom prst="round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ISO_C++_Logo"/>
          <p:cNvPicPr>
            <a:picLocks noChangeAspect="1"/>
          </p:cNvPicPr>
          <p:nvPr/>
        </p:nvPicPr>
        <p:blipFill>
          <a:blip r:embed="rId4">
            <a:alphaModFix amt="9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6900" y="2049145"/>
            <a:ext cx="685800" cy="771525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5132705" y="2081530"/>
            <a:ext cx="8089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Test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bench</a:t>
            </a:r>
          </a:p>
        </p:txBody>
      </p:sp>
      <p:sp>
        <p:nvSpPr>
          <p:cNvPr id="32" name="Freeform 31"/>
          <p:cNvSpPr/>
          <p:nvPr/>
        </p:nvSpPr>
        <p:spPr>
          <a:xfrm flipV="1">
            <a:off x="3545205" y="3178810"/>
            <a:ext cx="722630" cy="309245"/>
          </a:xfrm>
          <a:custGeom>
            <a:avLst/>
            <a:gdLst>
              <a:gd name="connisteX0" fmla="*/ 0 w 706120"/>
              <a:gd name="connsiteY0" fmla="*/ 203835 h 203835"/>
              <a:gd name="connisteX1" fmla="*/ 342900 w 706120"/>
              <a:gd name="connsiteY1" fmla="*/ 148590 h 203835"/>
              <a:gd name="connisteX2" fmla="*/ 706120 w 706120"/>
              <a:gd name="connsiteY2" fmla="*/ 0 h 2038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706120" h="203835">
                <a:moveTo>
                  <a:pt x="0" y="203835"/>
                </a:moveTo>
                <a:cubicBezTo>
                  <a:pt x="61595" y="195580"/>
                  <a:pt x="201930" y="189230"/>
                  <a:pt x="342900" y="148590"/>
                </a:cubicBezTo>
                <a:cubicBezTo>
                  <a:pt x="483870" y="107950"/>
                  <a:pt x="640080" y="28575"/>
                  <a:pt x="706120" y="0"/>
                </a:cubicBezTo>
              </a:path>
            </a:pathLst>
          </a:custGeom>
          <a:noFill/>
          <a:ln w="12700">
            <a:solidFill>
              <a:schemeClr val="accent1">
                <a:shade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flipV="1">
            <a:off x="3545205" y="2303145"/>
            <a:ext cx="722630" cy="914400"/>
          </a:xfrm>
          <a:custGeom>
            <a:avLst/>
            <a:gdLst>
              <a:gd name="connisteX0" fmla="*/ 0 w 706120"/>
              <a:gd name="connsiteY0" fmla="*/ 203835 h 203835"/>
              <a:gd name="connisteX1" fmla="*/ 342900 w 706120"/>
              <a:gd name="connsiteY1" fmla="*/ 148590 h 203835"/>
              <a:gd name="connisteX2" fmla="*/ 706120 w 706120"/>
              <a:gd name="connsiteY2" fmla="*/ 0 h 2038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706120" h="203835">
                <a:moveTo>
                  <a:pt x="0" y="203835"/>
                </a:moveTo>
                <a:cubicBezTo>
                  <a:pt x="61595" y="195580"/>
                  <a:pt x="201930" y="189230"/>
                  <a:pt x="342900" y="148590"/>
                </a:cubicBezTo>
                <a:cubicBezTo>
                  <a:pt x="483870" y="107950"/>
                  <a:pt x="640080" y="28575"/>
                  <a:pt x="706120" y="0"/>
                </a:cubicBezTo>
              </a:path>
            </a:pathLst>
          </a:custGeom>
          <a:noFill/>
          <a:ln w="12700">
            <a:solidFill>
              <a:schemeClr val="accent1">
                <a:shade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flipV="1">
            <a:off x="3544570" y="2121535"/>
            <a:ext cx="722630" cy="120650"/>
          </a:xfrm>
          <a:custGeom>
            <a:avLst/>
            <a:gdLst>
              <a:gd name="connisteX0" fmla="*/ 0 w 706120"/>
              <a:gd name="connsiteY0" fmla="*/ 203835 h 203835"/>
              <a:gd name="connisteX1" fmla="*/ 342900 w 706120"/>
              <a:gd name="connsiteY1" fmla="*/ 148590 h 203835"/>
              <a:gd name="connisteX2" fmla="*/ 706120 w 706120"/>
              <a:gd name="connsiteY2" fmla="*/ 0 h 2038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706120" h="203835">
                <a:moveTo>
                  <a:pt x="0" y="203835"/>
                </a:moveTo>
                <a:cubicBezTo>
                  <a:pt x="61595" y="195580"/>
                  <a:pt x="201930" y="189230"/>
                  <a:pt x="342900" y="148590"/>
                </a:cubicBezTo>
                <a:cubicBezTo>
                  <a:pt x="483870" y="107950"/>
                  <a:pt x="640080" y="28575"/>
                  <a:pt x="706120" y="0"/>
                </a:cubicBezTo>
              </a:path>
            </a:pathLst>
          </a:custGeom>
          <a:noFill/>
          <a:ln w="12700">
            <a:solidFill>
              <a:schemeClr val="accent1">
                <a:shade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551930" y="2514600"/>
            <a:ext cx="2093595" cy="969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631440" y="3676015"/>
            <a:ext cx="903605" cy="4832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Verilog</a:t>
            </a:r>
          </a:p>
        </p:txBody>
      </p:sp>
      <p:sp>
        <p:nvSpPr>
          <p:cNvPr id="38" name="Freeform 37"/>
          <p:cNvSpPr/>
          <p:nvPr/>
        </p:nvSpPr>
        <p:spPr>
          <a:xfrm>
            <a:off x="3540125" y="3747135"/>
            <a:ext cx="722630" cy="193040"/>
          </a:xfrm>
          <a:custGeom>
            <a:avLst/>
            <a:gdLst>
              <a:gd name="connisteX0" fmla="*/ 0 w 706120"/>
              <a:gd name="connsiteY0" fmla="*/ 203835 h 203835"/>
              <a:gd name="connisteX1" fmla="*/ 342900 w 706120"/>
              <a:gd name="connsiteY1" fmla="*/ 148590 h 203835"/>
              <a:gd name="connisteX2" fmla="*/ 706120 w 706120"/>
              <a:gd name="connsiteY2" fmla="*/ 0 h 2038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706120" h="203835">
                <a:moveTo>
                  <a:pt x="0" y="203835"/>
                </a:moveTo>
                <a:cubicBezTo>
                  <a:pt x="61595" y="195580"/>
                  <a:pt x="201930" y="189230"/>
                  <a:pt x="342900" y="148590"/>
                </a:cubicBezTo>
                <a:cubicBezTo>
                  <a:pt x="483870" y="107950"/>
                  <a:pt x="640080" y="28575"/>
                  <a:pt x="706120" y="0"/>
                </a:cubicBezTo>
              </a:path>
            </a:pathLst>
          </a:custGeom>
          <a:noFill/>
          <a:ln w="12700">
            <a:solidFill>
              <a:schemeClr val="accent1">
                <a:shade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38"/>
          <p:cNvSpPr txBox="1"/>
          <p:nvPr/>
        </p:nvSpPr>
        <p:spPr>
          <a:xfrm>
            <a:off x="3652520" y="3868420"/>
            <a:ext cx="60706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(yosys)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7562215" y="2676525"/>
            <a:ext cx="9690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Khronos</a:t>
            </a:r>
            <a:endParaRPr lang="en-US"/>
          </a:p>
          <a:p>
            <a:pPr algn="ctr"/>
            <a:r>
              <a:rPr lang="en-US"/>
              <a:t>(ksim)</a:t>
            </a:r>
          </a:p>
        </p:txBody>
      </p:sp>
      <p:pic>
        <p:nvPicPr>
          <p:cNvPr id="41" name="Picture 40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060" y="1812925"/>
            <a:ext cx="734060" cy="739140"/>
          </a:xfrm>
          <a:prstGeom prst="rect">
            <a:avLst/>
          </a:prstGeom>
        </p:spPr>
      </p:pic>
      <p:pic>
        <p:nvPicPr>
          <p:cNvPr id="44" name="Picture 43" descr="pngwing.co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520" y="2682875"/>
            <a:ext cx="759460" cy="643890"/>
          </a:xfrm>
          <a:prstGeom prst="rect">
            <a:avLst/>
          </a:prstGeom>
        </p:spPr>
      </p:pic>
      <p:sp>
        <p:nvSpPr>
          <p:cNvPr id="45" name="Freeform 44"/>
          <p:cNvSpPr/>
          <p:nvPr/>
        </p:nvSpPr>
        <p:spPr>
          <a:xfrm flipV="1">
            <a:off x="6024245" y="2458085"/>
            <a:ext cx="525780" cy="362585"/>
          </a:xfrm>
          <a:custGeom>
            <a:avLst/>
            <a:gdLst>
              <a:gd name="connisteX0" fmla="*/ 0 w 706120"/>
              <a:gd name="connsiteY0" fmla="*/ 203835 h 203835"/>
              <a:gd name="connisteX1" fmla="*/ 342900 w 706120"/>
              <a:gd name="connsiteY1" fmla="*/ 148590 h 203835"/>
              <a:gd name="connisteX2" fmla="*/ 706120 w 706120"/>
              <a:gd name="connsiteY2" fmla="*/ 0 h 2038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706120" h="203835">
                <a:moveTo>
                  <a:pt x="0" y="203835"/>
                </a:moveTo>
                <a:cubicBezTo>
                  <a:pt x="61595" y="195580"/>
                  <a:pt x="201930" y="189230"/>
                  <a:pt x="342900" y="148590"/>
                </a:cubicBezTo>
                <a:cubicBezTo>
                  <a:pt x="483870" y="107950"/>
                  <a:pt x="640080" y="28575"/>
                  <a:pt x="706120" y="0"/>
                </a:cubicBez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026150" y="3227705"/>
            <a:ext cx="525780" cy="359410"/>
          </a:xfrm>
          <a:custGeom>
            <a:avLst/>
            <a:gdLst>
              <a:gd name="connisteX0" fmla="*/ 0 w 706120"/>
              <a:gd name="connsiteY0" fmla="*/ 203835 h 203835"/>
              <a:gd name="connisteX1" fmla="*/ 342900 w 706120"/>
              <a:gd name="connsiteY1" fmla="*/ 148590 h 203835"/>
              <a:gd name="connisteX2" fmla="*/ 706120 w 706120"/>
              <a:gd name="connsiteY2" fmla="*/ 0 h 2038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706120" h="203835">
                <a:moveTo>
                  <a:pt x="0" y="203835"/>
                </a:moveTo>
                <a:cubicBezTo>
                  <a:pt x="61595" y="195580"/>
                  <a:pt x="201930" y="189230"/>
                  <a:pt x="342900" y="148590"/>
                </a:cubicBezTo>
                <a:cubicBezTo>
                  <a:pt x="483870" y="107950"/>
                  <a:pt x="640080" y="28575"/>
                  <a:pt x="706120" y="0"/>
                </a:cubicBez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9199245" y="2627630"/>
            <a:ext cx="1654175" cy="7429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1209993" y="4423410"/>
            <a:ext cx="2298065" cy="316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ts val="1760"/>
              </a:lnSpc>
            </a:pPr>
            <a:r>
              <a:rPr lang="en-US" sz="2000" b="1"/>
              <a:t>Frontend Languages</a:t>
            </a:r>
          </a:p>
        </p:txBody>
      </p:sp>
      <p:sp>
        <p:nvSpPr>
          <p:cNvPr id="50" name="Text Box 49"/>
          <p:cNvSpPr txBox="1"/>
          <p:nvPr/>
        </p:nvSpPr>
        <p:spPr>
          <a:xfrm>
            <a:off x="4262438" y="4424680"/>
            <a:ext cx="1781175" cy="316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ts val="1760"/>
              </a:lnSpc>
            </a:pPr>
            <a:r>
              <a:rPr lang="en-US" sz="2000" b="1"/>
              <a:t>Khronos Inputs</a:t>
            </a:r>
          </a:p>
        </p:txBody>
      </p:sp>
      <p:pic>
        <p:nvPicPr>
          <p:cNvPr id="52" name="Picture 51" descr="pngeg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8625" y="2750820"/>
            <a:ext cx="495935" cy="495935"/>
          </a:xfrm>
          <a:prstGeom prst="rect">
            <a:avLst/>
          </a:prstGeom>
        </p:spPr>
      </p:pic>
      <p:sp>
        <p:nvSpPr>
          <p:cNvPr id="53" name="Text Box 52"/>
          <p:cNvSpPr txBox="1"/>
          <p:nvPr/>
        </p:nvSpPr>
        <p:spPr>
          <a:xfrm>
            <a:off x="9832975" y="2682875"/>
            <a:ext cx="102044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EXE File</a:t>
            </a:r>
            <a:endParaRPr lang="en-US"/>
          </a:p>
          <a:p>
            <a:pPr algn="ctr"/>
            <a:r>
              <a:rPr lang="en-US"/>
              <a:t>(sim.exe)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161415" y="3606800"/>
            <a:ext cx="1148715" cy="6216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Origen</a:t>
            </a:r>
          </a:p>
        </p:txBody>
      </p:sp>
      <p:cxnSp>
        <p:nvCxnSpPr>
          <p:cNvPr id="55" name="Straight Arrow Connector 54"/>
          <p:cNvCxnSpPr>
            <a:stCxn id="54" idx="3"/>
            <a:endCxn id="37" idx="1"/>
          </p:cNvCxnSpPr>
          <p:nvPr/>
        </p:nvCxnSpPr>
        <p:spPr>
          <a:xfrm>
            <a:off x="2310130" y="3917950"/>
            <a:ext cx="32131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0" idx="3"/>
            <a:endCxn id="21" idx="1"/>
          </p:cNvCxnSpPr>
          <p:nvPr/>
        </p:nvCxnSpPr>
        <p:spPr>
          <a:xfrm>
            <a:off x="2310130" y="3176905"/>
            <a:ext cx="32766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36" idx="3"/>
            <a:endCxn id="48" idx="1"/>
          </p:cNvCxnSpPr>
          <p:nvPr/>
        </p:nvCxnSpPr>
        <p:spPr>
          <a:xfrm flipV="1">
            <a:off x="8645525" y="2999105"/>
            <a:ext cx="553720" cy="6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pngwing.co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855" y="2682875"/>
            <a:ext cx="759460" cy="643890"/>
          </a:xfrm>
          <a:prstGeom prst="rect">
            <a:avLst/>
          </a:prstGeom>
        </p:spPr>
      </p:pic>
      <p:pic>
        <p:nvPicPr>
          <p:cNvPr id="67" name="Picture 66" descr="pngwing.co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3060" y="2688590"/>
            <a:ext cx="759460" cy="643890"/>
          </a:xfrm>
          <a:prstGeom prst="rect">
            <a:avLst/>
          </a:prstGeom>
        </p:spPr>
      </p:pic>
      <p:pic>
        <p:nvPicPr>
          <p:cNvPr id="68" name="Picture 67" descr="pngwing.co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220" y="2688590"/>
            <a:ext cx="759460" cy="643890"/>
          </a:xfrm>
          <a:prstGeom prst="rect">
            <a:avLst/>
          </a:prstGeom>
        </p:spPr>
      </p:pic>
      <p:pic>
        <p:nvPicPr>
          <p:cNvPr id="69" name="Picture 68" descr="pngwing.co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8775" y="2682240"/>
            <a:ext cx="759460" cy="643890"/>
          </a:xfrm>
          <a:prstGeom prst="rect">
            <a:avLst/>
          </a:prstGeom>
        </p:spPr>
      </p:pic>
      <p:sp>
        <p:nvSpPr>
          <p:cNvPr id="71" name="Right Brace 70"/>
          <p:cNvSpPr/>
          <p:nvPr/>
        </p:nvSpPr>
        <p:spPr>
          <a:xfrm rot="5400000">
            <a:off x="7399655" y="1717040"/>
            <a:ext cx="150495" cy="6758940"/>
          </a:xfrm>
          <a:prstGeom prst="rightBrac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Right Brace 71"/>
          <p:cNvSpPr/>
          <p:nvPr/>
        </p:nvSpPr>
        <p:spPr>
          <a:xfrm rot="5400000">
            <a:off x="2284730" y="3758565"/>
            <a:ext cx="149225" cy="2675255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Text Box 73"/>
          <p:cNvSpPr txBox="1"/>
          <p:nvPr/>
        </p:nvSpPr>
        <p:spPr>
          <a:xfrm>
            <a:off x="6296025" y="5342255"/>
            <a:ext cx="23590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Covered in </a:t>
            </a:r>
            <a:r>
              <a:rPr lang="en-US" b="1"/>
              <a:t>This Section</a:t>
            </a:r>
          </a:p>
        </p:txBody>
      </p:sp>
      <p:sp>
        <p:nvSpPr>
          <p:cNvPr id="75" name="Text Box 74"/>
          <p:cNvSpPr txBox="1"/>
          <p:nvPr/>
        </p:nvSpPr>
        <p:spPr>
          <a:xfrm>
            <a:off x="1183005" y="5342255"/>
            <a:ext cx="23526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Covered in CMT/Origen</a:t>
            </a:r>
          </a:p>
        </p:txBody>
      </p:sp>
      <p:sp>
        <p:nvSpPr>
          <p:cNvPr id="76" name="Text Box 75"/>
          <p:cNvSpPr txBox="1"/>
          <p:nvPr/>
        </p:nvSpPr>
        <p:spPr>
          <a:xfrm>
            <a:off x="6384290" y="3549650"/>
            <a:ext cx="24295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Cross-cycle optimization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5" grpId="0" animBg="1"/>
      <p:bldP spid="46" grpId="0" animBg="1"/>
      <p:bldP spid="48" grpId="0" animBg="1"/>
      <p:bldP spid="49" grpId="0"/>
      <p:bldP spid="50" grpId="0"/>
      <p:bldP spid="53" grpId="0"/>
      <p:bldP spid="54" grpId="0" animBg="1"/>
      <p:bldP spid="71" grpId="0" animBg="1"/>
      <p:bldP spid="72" grpId="0" animBg="1"/>
      <p:bldP spid="74" grpId="0"/>
      <p:bldP spid="75" grpId="0"/>
      <p:bldP spid="7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Compilation workflow of Khronos</a:t>
            </a:r>
          </a:p>
          <a:p>
            <a:pPr lvl="1"/>
            <a:r>
              <a:rPr lang="en-US" sz="2400"/>
              <a:t>Input Preparation</a:t>
            </a:r>
          </a:p>
          <a:p>
            <a:pPr lvl="1"/>
            <a:r>
              <a:rPr lang="en-US" sz="2400"/>
              <a:t>Header and Code Generation</a:t>
            </a:r>
          </a:p>
          <a:p>
            <a:pPr lvl="1"/>
            <a:r>
              <a:rPr lang="en-US" sz="2400"/>
              <a:t>Testbench Preparation</a:t>
            </a:r>
          </a:p>
          <a:p>
            <a:pPr lvl="1"/>
            <a:r>
              <a:rPr lang="en-US" sz="2400"/>
              <a:t>Compile and Linking</a:t>
            </a:r>
          </a:p>
          <a:p>
            <a:pPr lvl="1"/>
            <a:endParaRPr lang="en-US" sz="2400"/>
          </a:p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Intermediate Representation of Khronos</a:t>
            </a:r>
          </a:p>
          <a:p>
            <a:pPr lvl="1"/>
            <a:r>
              <a:rPr lang="en-US" sz="2400"/>
              <a:t>Flattening, Fusing, Lowering, Queuing</a:t>
            </a:r>
          </a:p>
          <a:p>
            <a:pPr lvl="1"/>
            <a:endParaRPr lang="en-US" sz="2400"/>
          </a:p>
          <a:p>
            <a:pPr lvl="0" algn="l">
              <a:buClrTx/>
              <a:buSzTx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Real Application Evaluation</a:t>
            </a:r>
          </a:p>
          <a:p>
            <a:pPr lvl="1"/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Compilation workflow of Khronos</a:t>
            </a:r>
          </a:p>
          <a:p>
            <a:pPr lvl="1"/>
            <a:r>
              <a:rPr lang="en-US" sz="2400"/>
              <a:t>Input Preparation</a:t>
            </a:r>
          </a:p>
          <a:p>
            <a:pPr lvl="1"/>
            <a:r>
              <a:rPr lang="en-US" sz="2400"/>
              <a:t>Header and Code Generation</a:t>
            </a:r>
          </a:p>
          <a:p>
            <a:pPr lvl="1"/>
            <a:r>
              <a:rPr lang="en-US" sz="2400"/>
              <a:t>Testbench Preparation</a:t>
            </a:r>
          </a:p>
          <a:p>
            <a:pPr lvl="1"/>
            <a:r>
              <a:rPr lang="en-US" sz="2400"/>
              <a:t>Compile and Linking</a:t>
            </a:r>
          </a:p>
          <a:p>
            <a:pPr lvl="1"/>
            <a:endParaRPr lang="en-US" sz="2400"/>
          </a:p>
          <a:p>
            <a:r>
              <a:rPr lang="en-US" sz="2800">
                <a:solidFill>
                  <a:schemeClr val="bg1">
                    <a:lumMod val="75000"/>
                  </a:schemeClr>
                </a:solidFill>
              </a:rPr>
              <a:t>Intermediate Representation of Khronos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Flattening, Fusing, Lowering, Queuing</a:t>
            </a:r>
          </a:p>
          <a:p>
            <a:pPr lvl="1"/>
            <a:endParaRPr lang="en-US" sz="2400">
              <a:solidFill>
                <a:schemeClr val="bg1">
                  <a:lumMod val="75000"/>
                </a:schemeClr>
              </a:solidFill>
            </a:endParaRPr>
          </a:p>
          <a:p>
            <a:pPr lvl="0" algn="l">
              <a:buClrTx/>
              <a:buSzTx/>
            </a:pPr>
            <a:r>
              <a:rPr lang="en-US" sz="2800">
                <a:solidFill>
                  <a:schemeClr val="bg1">
                    <a:lumMod val="75000"/>
                  </a:schemeClr>
                </a:solidFill>
              </a:rPr>
              <a:t>Real Application Evaluation</a:t>
            </a:r>
          </a:p>
          <a:p>
            <a:pPr lvl="1"/>
            <a:endParaRPr lang="en-US" sz="28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760730" y="4611370"/>
            <a:ext cx="5182870" cy="1425575"/>
          </a:xfrm>
          <a:prstGeom prst="roundRect">
            <a:avLst>
              <a:gd name="adj" fmla="val 5696"/>
            </a:avLst>
          </a:prstGeom>
          <a:solidFill>
            <a:schemeClr val="dk1">
              <a:alpha val="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Compilation Flow of Khronos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60730" y="5011420"/>
            <a:ext cx="51828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>
                <a:latin typeface="Source Code Pro" panose="020B0509030403020204" charset="0"/>
                <a:cs typeface="Source Code Pro" panose="020B0509030403020204" charset="0"/>
              </a:rPr>
              <a:t>(1)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firtool-ksim --ir-hw $1.fir -o $1.mlir</a:t>
            </a:r>
          </a:p>
          <a:p>
            <a:pPr algn="l"/>
            <a:r>
              <a:rPr lang="en-US" sz="1400" b="1">
                <a:latin typeface="Source Code Pro" panose="020B0509030403020204" charset="0"/>
                <a:cs typeface="Source Code Pro" panose="020B0509030403020204" charset="0"/>
              </a:rPr>
              <a:t>(2)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ksim $1.mlir -v -o $1.ll --out-header=$1.h</a:t>
            </a:r>
          </a:p>
          <a:p>
            <a:pPr algn="l"/>
            <a:r>
              <a:rPr lang="en-US" sz="1400" b="1">
                <a:latin typeface="Source Code Pro" panose="020B0509030403020204" charset="0"/>
                <a:cs typeface="Source Code Pro" panose="020B0509030403020204" charset="0"/>
              </a:rPr>
              <a:t>(3)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llc-ksim -O2 -filetype=obj $1.ll -o $1.o</a:t>
            </a:r>
          </a:p>
          <a:p>
            <a:pPr algn="l"/>
            <a:r>
              <a:rPr lang="en-US" sz="1400" b="1">
                <a:latin typeface="Source Code Pro" panose="020B0509030403020204" charset="0"/>
                <a:cs typeface="Source Code Pro" panose="020B0509030403020204" charset="0"/>
              </a:rPr>
              <a:t>(4)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clang++ -O2 $1.o $1.cpp -o $1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668385" y="1226185"/>
            <a:ext cx="948690" cy="59055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sym typeface="+mn-ea"/>
              </a:rPr>
              <a:t>firtool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09760" y="2485390"/>
            <a:ext cx="1760220" cy="93027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Box 39"/>
          <p:cNvSpPr txBox="1"/>
          <p:nvPr/>
        </p:nvSpPr>
        <p:spPr>
          <a:xfrm>
            <a:off x="10269220" y="2627630"/>
            <a:ext cx="9690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Khronos</a:t>
            </a:r>
            <a:endParaRPr lang="en-US"/>
          </a:p>
          <a:p>
            <a:pPr algn="ctr"/>
            <a:r>
              <a:rPr lang="en-US"/>
              <a:t>(ksim)</a:t>
            </a:r>
          </a:p>
        </p:txBody>
      </p:sp>
      <p:sp>
        <p:nvSpPr>
          <p:cNvPr id="11" name="Flowchart: Card 10"/>
          <p:cNvSpPr/>
          <p:nvPr/>
        </p:nvSpPr>
        <p:spPr>
          <a:xfrm>
            <a:off x="8413750" y="2588260"/>
            <a:ext cx="622935" cy="727075"/>
          </a:xfrm>
          <a:prstGeom prst="flowChartPunchedCard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8475980" y="2628900"/>
            <a:ext cx="5194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cpp</a:t>
            </a:r>
          </a:p>
          <a:p>
            <a:pPr algn="ctr"/>
            <a:r>
              <a:rPr lang="en-US"/>
              <a:t>(.h)</a:t>
            </a:r>
          </a:p>
        </p:txBody>
      </p:sp>
      <p:sp>
        <p:nvSpPr>
          <p:cNvPr id="14" name="Flowchart: Card 13"/>
          <p:cNvSpPr/>
          <p:nvPr/>
        </p:nvSpPr>
        <p:spPr>
          <a:xfrm>
            <a:off x="10045065" y="3644265"/>
            <a:ext cx="688975" cy="769620"/>
          </a:xfrm>
          <a:prstGeom prst="flowChartPunchedCard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10045065" y="3731260"/>
            <a:ext cx="6832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LLVM</a:t>
            </a:r>
          </a:p>
          <a:p>
            <a:pPr algn="ctr"/>
            <a:r>
              <a:rPr lang="en-US"/>
              <a:t>(.ll)</a:t>
            </a:r>
          </a:p>
        </p:txBody>
      </p:sp>
      <p:sp>
        <p:nvSpPr>
          <p:cNvPr id="16" name="Flowchart: Card 15"/>
          <p:cNvSpPr/>
          <p:nvPr/>
        </p:nvSpPr>
        <p:spPr>
          <a:xfrm>
            <a:off x="10074910" y="1158240"/>
            <a:ext cx="622935" cy="727075"/>
          </a:xfrm>
          <a:prstGeom prst="flowChartPunchedCard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10012998" y="1199515"/>
            <a:ext cx="7473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CIRCT</a:t>
            </a:r>
          </a:p>
          <a:p>
            <a:pPr algn="ctr"/>
            <a:r>
              <a:rPr lang="en-US"/>
              <a:t>(.mlir)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846310" y="4642485"/>
            <a:ext cx="1086485" cy="57467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Compile &amp; Link</a:t>
            </a:r>
          </a:p>
        </p:txBody>
      </p:sp>
      <p:cxnSp>
        <p:nvCxnSpPr>
          <p:cNvPr id="23" name="Straight Arrow Connector 22"/>
          <p:cNvCxnSpPr>
            <a:stCxn id="10" idx="1"/>
            <a:endCxn id="11" idx="3"/>
          </p:cNvCxnSpPr>
          <p:nvPr/>
        </p:nvCxnSpPr>
        <p:spPr>
          <a:xfrm flipH="1">
            <a:off x="9036685" y="2950845"/>
            <a:ext cx="473075" cy="12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2"/>
            <a:endCxn id="14" idx="0"/>
          </p:cNvCxnSpPr>
          <p:nvPr/>
        </p:nvCxnSpPr>
        <p:spPr>
          <a:xfrm>
            <a:off x="10389870" y="3415665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2"/>
            <a:endCxn id="19" idx="0"/>
          </p:cNvCxnSpPr>
          <p:nvPr/>
        </p:nvCxnSpPr>
        <p:spPr>
          <a:xfrm>
            <a:off x="10389870" y="4413885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7" idx="3"/>
            <a:endCxn id="19" idx="1"/>
          </p:cNvCxnSpPr>
          <p:nvPr/>
        </p:nvCxnSpPr>
        <p:spPr>
          <a:xfrm>
            <a:off x="8211185" y="4930140"/>
            <a:ext cx="16351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2"/>
            <a:endCxn id="10" idx="0"/>
          </p:cNvCxnSpPr>
          <p:nvPr/>
        </p:nvCxnSpPr>
        <p:spPr>
          <a:xfrm>
            <a:off x="10386695" y="1885315"/>
            <a:ext cx="3175" cy="6000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3"/>
            <a:endCxn id="16" idx="1"/>
          </p:cNvCxnSpPr>
          <p:nvPr/>
        </p:nvCxnSpPr>
        <p:spPr>
          <a:xfrm>
            <a:off x="9617075" y="1521460"/>
            <a:ext cx="457835" cy="6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5" idx="1"/>
          </p:cNvCxnSpPr>
          <p:nvPr/>
        </p:nvCxnSpPr>
        <p:spPr>
          <a:xfrm flipV="1">
            <a:off x="8210550" y="1521460"/>
            <a:ext cx="457835" cy="12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owchart: Card 32"/>
          <p:cNvSpPr/>
          <p:nvPr/>
        </p:nvSpPr>
        <p:spPr>
          <a:xfrm>
            <a:off x="10078720" y="5445760"/>
            <a:ext cx="622935" cy="727075"/>
          </a:xfrm>
          <a:prstGeom prst="flowChartPunchedCard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33"/>
          <p:cNvSpPr txBox="1"/>
          <p:nvPr/>
        </p:nvSpPr>
        <p:spPr>
          <a:xfrm>
            <a:off x="10042843" y="5487035"/>
            <a:ext cx="695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sim</a:t>
            </a:r>
          </a:p>
          <a:p>
            <a:pPr algn="ctr"/>
            <a:r>
              <a:rPr lang="en-US"/>
              <a:t>(.exe)</a:t>
            </a:r>
          </a:p>
        </p:txBody>
      </p:sp>
      <p:cxnSp>
        <p:nvCxnSpPr>
          <p:cNvPr id="35" name="Straight Arrow Connector 34"/>
          <p:cNvCxnSpPr>
            <a:stCxn id="19" idx="2"/>
            <a:endCxn id="33" idx="0"/>
          </p:cNvCxnSpPr>
          <p:nvPr/>
        </p:nvCxnSpPr>
        <p:spPr>
          <a:xfrm>
            <a:off x="10389870" y="5217160"/>
            <a:ext cx="635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450965" y="4464685"/>
            <a:ext cx="1760220" cy="930275"/>
          </a:xfrm>
          <a:prstGeom prst="round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ISO_C++_Logo"/>
          <p:cNvPicPr>
            <a:picLocks noChangeAspect="1"/>
          </p:cNvPicPr>
          <p:nvPr/>
        </p:nvPicPr>
        <p:blipFill>
          <a:blip r:embed="rId2">
            <a:alphaModFix amt="9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745" y="4544060"/>
            <a:ext cx="685800" cy="771525"/>
          </a:xfrm>
          <a:prstGeom prst="rect">
            <a:avLst/>
          </a:prstGeom>
        </p:spPr>
      </p:pic>
      <p:sp>
        <p:nvSpPr>
          <p:cNvPr id="39" name="Text Box 38"/>
          <p:cNvSpPr txBox="1"/>
          <p:nvPr/>
        </p:nvSpPr>
        <p:spPr>
          <a:xfrm>
            <a:off x="7321550" y="4576445"/>
            <a:ext cx="8089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Test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bench</a:t>
            </a:r>
          </a:p>
        </p:txBody>
      </p:sp>
      <p:cxnSp>
        <p:nvCxnSpPr>
          <p:cNvPr id="41" name="Elbow Connector 40"/>
          <p:cNvCxnSpPr>
            <a:stCxn id="11" idx="1"/>
            <a:endCxn id="37" idx="0"/>
          </p:cNvCxnSpPr>
          <p:nvPr/>
        </p:nvCxnSpPr>
        <p:spPr>
          <a:xfrm rot="10800000" flipV="1">
            <a:off x="7330440" y="2952115"/>
            <a:ext cx="1082675" cy="1512570"/>
          </a:xfrm>
          <a:prstGeom prst="bentConnector2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450330" y="1057275"/>
            <a:ext cx="1760220" cy="930275"/>
          </a:xfrm>
          <a:prstGeom prst="round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Screenshot_20250113_121855"/>
          <p:cNvPicPr>
            <a:picLocks noChangeAspect="1"/>
          </p:cNvPicPr>
          <p:nvPr/>
        </p:nvPicPr>
        <p:blipFill>
          <a:blip r:embed="rId4">
            <a:alphaModFix amt="84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103" t="10428" r="7478" b="19558"/>
          <a:stretch>
            <a:fillRect/>
          </a:stretch>
        </p:blipFill>
        <p:spPr>
          <a:xfrm>
            <a:off x="6584950" y="1158240"/>
            <a:ext cx="1542415" cy="705485"/>
          </a:xfrm>
          <a:prstGeom prst="rect">
            <a:avLst/>
          </a:prstGeom>
        </p:spPr>
      </p:pic>
      <p:sp>
        <p:nvSpPr>
          <p:cNvPr id="44" name="Text Box 43"/>
          <p:cNvSpPr txBox="1"/>
          <p:nvPr/>
        </p:nvSpPr>
        <p:spPr>
          <a:xfrm>
            <a:off x="8415020" y="1801495"/>
            <a:ext cx="14560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(1) .fir -&gt; .mlir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10319385" y="1980565"/>
            <a:ext cx="12865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(2) run ksim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8995410" y="3869690"/>
            <a:ext cx="11163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(3) .ll -&gt; .o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8113395" y="4986655"/>
            <a:ext cx="18300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(4) .cpp, .o -&gt; .exe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0440"/>
            <a:ext cx="5661025" cy="3137535"/>
          </a:xfrm>
        </p:spPr>
        <p:txBody>
          <a:bodyPr/>
          <a:lstStyle/>
          <a:p>
            <a:r>
              <a:rPr lang="en-US" sz="2100"/>
              <a:t>Khronos is based on MLIR &amp; CIRCT</a:t>
            </a:r>
          </a:p>
          <a:p>
            <a:pPr lvl="1"/>
            <a:endParaRPr lang="en-US" sz="1835"/>
          </a:p>
          <a:p>
            <a:pPr marL="457200" indent="-457200">
              <a:buAutoNum type="arabicPeriod"/>
            </a:pPr>
            <a:r>
              <a:rPr lang="en-US" sz="2100">
                <a:latin typeface="Source Code Pro" panose="020B0509030403020204" charset="0"/>
                <a:cs typeface="Source Code Pro" panose="020B0509030403020204" charset="0"/>
              </a:rPr>
              <a:t>firtool</a:t>
            </a:r>
            <a:r>
              <a:rPr lang="en-US" sz="2100"/>
              <a:t>: Translate input to CIRCT IR</a:t>
            </a:r>
          </a:p>
          <a:p>
            <a:pPr marL="457200" indent="-457200">
              <a:buAutoNum type="arabicPeriod"/>
            </a:pPr>
            <a:r>
              <a:rPr lang="en-US" sz="2100">
                <a:latin typeface="Source Code Pro" panose="020B0509030403020204" charset="0"/>
                <a:cs typeface="Source Code Pro" panose="020B0509030403020204" charset="0"/>
              </a:rPr>
              <a:t>ksim</a:t>
            </a:r>
            <a:r>
              <a:rPr lang="en-US" sz="2100"/>
              <a:t>:</a:t>
            </a:r>
          </a:p>
          <a:p>
            <a:pPr lvl="1"/>
            <a:r>
              <a:rPr lang="en-US" sz="1835"/>
              <a:t>Translate hw logic to llvmir</a:t>
            </a:r>
          </a:p>
          <a:p>
            <a:pPr lvl="1"/>
            <a:r>
              <a:rPr lang="en-US" sz="1835"/>
              <a:t>Generate header file for testbench</a:t>
            </a:r>
          </a:p>
          <a:p>
            <a:pPr marL="457200" lvl="0" indent="-457200">
              <a:buAutoNum type="arabicPeriod"/>
            </a:pPr>
            <a:r>
              <a:rPr lang="en-US" sz="2100">
                <a:latin typeface="Source Code Pro" panose="020B0509030403020204" charset="0"/>
                <a:cs typeface="Source Code Pro" panose="020B0509030403020204" charset="0"/>
              </a:rPr>
              <a:t>llc</a:t>
            </a:r>
            <a:r>
              <a:rPr lang="en-US" sz="2095"/>
              <a:t>: compile llvmir to linkable object</a:t>
            </a:r>
          </a:p>
          <a:p>
            <a:pPr marL="457200" lvl="0" indent="-457200">
              <a:buAutoNum type="arabicPeriod"/>
            </a:pPr>
            <a:r>
              <a:rPr lang="en-US" sz="2100">
                <a:latin typeface="Source Code Pro" panose="020B0509030403020204" charset="0"/>
                <a:cs typeface="Source Code Pro" panose="020B0509030403020204" charset="0"/>
              </a:rPr>
              <a:t>clang++</a:t>
            </a:r>
            <a:r>
              <a:rPr lang="en-US" sz="2095"/>
              <a:t>: compile and link testbench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2009775" y="4643120"/>
            <a:ext cx="2684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Command Cheet Sheet</a:t>
            </a:r>
          </a:p>
        </p:txBody>
      </p:sp>
      <p:pic>
        <p:nvPicPr>
          <p:cNvPr id="4" name="Picture 3" descr="pngwing.com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572625" y="2641600"/>
            <a:ext cx="759460" cy="643890"/>
          </a:xfrm>
          <a:prstGeom prst="rect">
            <a:avLst/>
          </a:prstGeom>
        </p:spPr>
      </p:pic>
      <p:pic>
        <p:nvPicPr>
          <p:cNvPr id="69" name="Picture 68" descr="pngwing.c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9925" y="2628900"/>
            <a:ext cx="759460" cy="643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" grpId="0"/>
      <p:bldP spid="5" grpId="0" animBg="1"/>
      <p:bldP spid="10" grpId="0" animBg="1"/>
      <p:bldP spid="40" grpId="0"/>
      <p:bldP spid="11" grpId="0" animBg="1"/>
      <p:bldP spid="12" grpId="0"/>
      <p:bldP spid="14" grpId="0" animBg="1"/>
      <p:bldP spid="15" grpId="0"/>
      <p:bldP spid="16" grpId="0" animBg="1"/>
      <p:bldP spid="17" grpId="0"/>
      <p:bldP spid="19" grpId="0" animBg="1"/>
      <p:bldP spid="33" grpId="0" animBg="1"/>
      <p:bldP spid="34" grpId="0"/>
      <p:bldP spid="37" grpId="0" animBg="1"/>
      <p:bldP spid="39" grpId="0"/>
      <p:bldP spid="42" grpId="0" animBg="1"/>
      <p:bldP spid="44" grpId="0"/>
      <p:bldP spid="45" grpId="0"/>
      <p:bldP spid="46" grpId="0"/>
      <p:bldP spid="47" grpId="0"/>
      <p:bldP spid="4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Khronos Flow: </a:t>
            </a:r>
            <a:r>
              <a:rPr lang="en-US"/>
              <a:t>Prepare Input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3895" y="1122680"/>
            <a:ext cx="3840480" cy="2861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circuit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SimpleFIR: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SimpleFIR: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input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clock: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input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reset: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UInt&lt;1&gt;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input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in: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output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sum: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r1:  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clock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r2:  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clock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r3:  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clock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r1 &lt;= in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r2 &lt;= r1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r3 &lt;= r2</a:t>
            </a:r>
          </a:p>
          <a:p>
            <a:pPr algn="l"/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sum &lt;=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add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add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(in, r1),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add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(r2, r3))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918960" y="3743325"/>
            <a:ext cx="4663440" cy="2306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......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hw.module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@SimpleFIR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</a:t>
            </a:r>
            <a:br>
              <a:rPr lang="en-US" sz="1200">
                <a:latin typeface="Source Code Pro" panose="020B0509030403020204" charset="0"/>
                <a:cs typeface="Source Code Pro" panose="020B0509030403020204" charset="0"/>
              </a:rPr>
            </a:b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  %clock: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  %reset: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%in: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 -&gt; (sum: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%r1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%in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{...} 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%r2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%r1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  <a:sym typeface="+mn-ea"/>
              </a:rPr>
              <a:t>{...}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%r3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%r2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  <a:sym typeface="+mn-ea"/>
              </a:rPr>
              <a:t>{...}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%0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%in, %r1, %r2, %r3 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hw.output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%0 :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885440" y="4442460"/>
            <a:ext cx="3916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firtool-ksim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simplefir.fir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-ir-hw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\</a:t>
            </a:r>
            <a:endParaRPr lang="en-US" sz="1400">
              <a:solidFill>
                <a:schemeClr val="accent2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-o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simplefir.mlir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903470" y="3778250"/>
            <a:ext cx="1713230" cy="1809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4827270" y="1122680"/>
            <a:ext cx="558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enter `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/example` and open `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simplefir.fir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`.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827270" y="2006600"/>
            <a:ext cx="419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Top modules names the same as circuit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827270" y="2522220"/>
            <a:ext cx="3002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Basic type, `UInt` and `SInt`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7270" y="3037840"/>
            <a:ext cx="2964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Use `&lt;=` to connect signals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885440" y="4102100"/>
            <a:ext cx="26079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Translate it to CIRCT IR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393440" y="4964430"/>
            <a:ext cx="2570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module =&gt; `hw.module`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393440" y="5681980"/>
            <a:ext cx="2900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comb logics =&gt; `comb.xxx`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393440" y="5362575"/>
            <a:ext cx="2557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registers =&gt; `seq.firreg`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310255" y="1122680"/>
            <a:ext cx="12141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simplefir.fir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0204450" y="3743325"/>
            <a:ext cx="13779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simplefir.mlir</a:t>
            </a:r>
          </a:p>
        </p:txBody>
      </p:sp>
      <p:sp>
        <p:nvSpPr>
          <p:cNvPr id="3" name="Rectangles 2"/>
          <p:cNvSpPr/>
          <p:nvPr/>
        </p:nvSpPr>
        <p:spPr>
          <a:xfrm>
            <a:off x="2287270" y="1532890"/>
            <a:ext cx="784225" cy="150368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1443355" y="3684905"/>
            <a:ext cx="340995" cy="299085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7162165" y="4137025"/>
            <a:ext cx="892810" cy="241935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7912735" y="4723130"/>
            <a:ext cx="944245" cy="53848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7829550" y="5261610"/>
            <a:ext cx="816610" cy="197485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BFADA812-ACAE-5703-09FA-1D2C5321BB96}"/>
              </a:ext>
            </a:extLst>
          </p:cNvPr>
          <p:cNvSpPr txBox="1"/>
          <p:nvPr/>
        </p:nvSpPr>
        <p:spPr>
          <a:xfrm>
            <a:off x="4816748" y="1556634"/>
            <a:ext cx="232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a FIRRTL file.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20" grpId="0"/>
      <p:bldP spid="3" grpId="0" animBg="1"/>
      <p:bldP spid="3" grpId="1" animBg="1"/>
      <p:bldP spid="5" grpId="0" bldLvl="0" animBg="1"/>
      <p:bldP spid="5" grpId="1" bldLvl="0" animBg="1"/>
      <p:bldP spid="15" grpId="0" bldLvl="0" animBg="1"/>
      <p:bldP spid="15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Khronos Flow: </a:t>
            </a:r>
            <a:r>
              <a:rPr lang="en-US"/>
              <a:t>Generate Header and IR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19775" y="1489075"/>
            <a:ext cx="3383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simplefir.mlir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\</a:t>
            </a:r>
          </a:p>
          <a:p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--out-header=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effectLst/>
                <a:latin typeface="Source Code Pro" panose="020B0509030403020204" charset="0"/>
                <a:cs typeface="Source Code Pro" panose="020B0509030403020204" charset="0"/>
              </a:rPr>
              <a:t>simplefir.h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\</a:t>
            </a:r>
          </a:p>
          <a:p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-o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simplefir.ll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558790" y="3747770"/>
            <a:ext cx="5394960" cy="2306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rgbClr val="7030A0"/>
                </a:solidFill>
                <a:latin typeface="Source Code Pro" panose="020B0509030403020204" charset="0"/>
                <a:cs typeface="Source Code Pro" panose="020B0509030403020204" charset="0"/>
              </a:rPr>
              <a:t>#pragma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once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...</a:t>
            </a:r>
          </a:p>
          <a:p>
            <a:pPr algn="l"/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__attribute__((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weak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)) 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/* input  */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uint8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_t  reset; 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// i1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__attribute__((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weak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)) 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/* input  */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uint16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_t in;    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// 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__attribute__((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weak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)) 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/* output */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uint16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_t sum;   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// i16</a:t>
            </a:r>
          </a:p>
          <a:p>
            <a:pPr algn="l"/>
            <a:endParaRPr lang="en-US" sz="1200">
              <a:solidFill>
                <a:schemeClr val="accent1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void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solidFill>
                  <a:srgbClr val="7030A0"/>
                </a:solidFill>
                <a:latin typeface="Source Code Pro" panose="020B0509030403020204" charset="0"/>
                <a:cs typeface="Source Code Pro" panose="020B0509030403020204" charset="0"/>
              </a:rPr>
              <a:t>#define </a:t>
            </a:r>
            <a:r>
              <a:rPr lang="en-US" sz="1200">
                <a:solidFill>
                  <a:schemeClr val="tx2">
                    <a:lumMod val="60000"/>
                    <a:lumOff val="40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eval SimpleFIR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solidFill>
                  <a:srgbClr val="7030A0"/>
                </a:solidFill>
                <a:latin typeface="Source Code Pro" panose="020B0509030403020204" charset="0"/>
                <a:cs typeface="Source Code Pro" panose="020B0509030403020204" charset="0"/>
              </a:rPr>
              <a:t>#define </a:t>
            </a:r>
            <a:r>
              <a:rPr lang="en-US" sz="1200">
                <a:solidFill>
                  <a:schemeClr val="tx2">
                    <a:lumMod val="60000"/>
                    <a:lumOff val="40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SimpleFIR_output_ahead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0</a:t>
            </a:r>
          </a:p>
          <a:p>
            <a:pPr algn="l"/>
            <a:r>
              <a:rPr lang="en-US" sz="1200">
                <a:solidFill>
                  <a:srgbClr val="7030A0"/>
                </a:solidFill>
                <a:latin typeface="Source Code Pro" panose="020B0509030403020204" charset="0"/>
                <a:cs typeface="Source Code Pro" panose="020B0509030403020204" charset="0"/>
              </a:rPr>
              <a:t>#define </a:t>
            </a:r>
            <a:r>
              <a:rPr lang="en-US" sz="1200">
                <a:solidFill>
                  <a:schemeClr val="tx2">
                    <a:lumMod val="60000"/>
                    <a:lumOff val="40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SimpleFIR_reset_ahead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70000" y="3193415"/>
            <a:ext cx="3657600" cy="2861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...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define void @SimpleFIR() {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%1 = load i16, ptr @in, align 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%2 = load i16, ptr @in_0, align 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store i16 %1, ptr @in_0, align 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%3 = load i16, ptr @queue, align 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store i16 %2, ptr @queue, align 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%4 = load i16, ptr @queue_0, align 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store i16 %3, ptr @queue_0, align 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%5 = add i16 %1, %2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%6 = add i16 %5, %3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%7 = add i16 %6, %4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store i16 %7, ptr @sum, align 2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 ret void</a:t>
            </a: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140460" y="1045845"/>
            <a:ext cx="3916680" cy="19380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{</a:t>
            </a: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......</a:t>
            </a: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0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hw.module </a:t>
            </a:r>
            <a:r>
              <a:rPr lang="en-US" sz="10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@SimpleFIR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(</a:t>
            </a:r>
            <a:br>
              <a:rPr lang="en-US" sz="1000">
                <a:latin typeface="Source Code Pro" panose="020B0509030403020204" charset="0"/>
                <a:cs typeface="Source Code Pro" panose="020B0509030403020204" charset="0"/>
              </a:rPr>
            </a:b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    %clock: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,</a:t>
            </a: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    %reset: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, %in: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) -&gt; (sum: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) {</a:t>
            </a: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  %r1 = </a:t>
            </a:r>
            <a:r>
              <a:rPr lang="en-US" sz="10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%in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%clock {...} 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0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  %r2 = </a:t>
            </a:r>
            <a:r>
              <a:rPr lang="en-US" sz="10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%r1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%clock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  <a:sym typeface="+mn-ea"/>
              </a:rPr>
              <a:t>{...}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0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  %r3 = </a:t>
            </a:r>
            <a:r>
              <a:rPr lang="en-US" sz="10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%r2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%clock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  <a:sym typeface="+mn-ea"/>
              </a:rPr>
              <a:t>{...}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0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  %0 = </a:t>
            </a:r>
            <a:r>
              <a:rPr lang="en-US" sz="10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%in, %r1, %r2, %r3 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0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0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hw.output </a:t>
            </a:r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%0 :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0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000"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679190" y="1045845"/>
            <a:ext cx="13779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simplefir.mlir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810000" y="3193415"/>
            <a:ext cx="11176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simplefir.ll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558790" y="1120775"/>
            <a:ext cx="30079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Compile the file using Khronos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818370" y="3747770"/>
            <a:ext cx="1135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simplefir.h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575300" y="2226310"/>
            <a:ext cx="35318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.ll file contains the logic of simulator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575300" y="2644140"/>
            <a:ext cx="413766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.h file contains IO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`clock` is removed in IO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call the eval function to advance 1 cycle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5630545" y="5231130"/>
            <a:ext cx="1657985" cy="26924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8" grpId="0"/>
      <p:bldP spid="9" grpId="0"/>
      <p:bldP spid="10" grpId="0"/>
      <p:bldP spid="11" grpId="0"/>
      <p:bldP spid="21" grpId="0" bldLvl="0" animBg="1"/>
      <p:bldP spid="21" grpId="1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Khronos Flow: </a:t>
            </a:r>
            <a:r>
              <a:rPr lang="en-US"/>
              <a:t> Prepare Testbench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97560" y="1415415"/>
            <a:ext cx="359664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simplefir.mlir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\</a:t>
            </a:r>
          </a:p>
          <a:p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--out-driver=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effectLst/>
                <a:latin typeface="Source Code Pro" panose="020B0509030403020204" charset="0"/>
                <a:cs typeface="Source Code Pro" panose="020B0509030403020204" charset="0"/>
              </a:rPr>
              <a:t>simplefir.cpp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\</a:t>
            </a:r>
          </a:p>
          <a:p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-o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simplefir.ll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18185" y="2529205"/>
            <a:ext cx="4937760" cy="2861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int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main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argc,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char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** argv)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cnt = atoi(argv[1]);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reset = 1;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for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auto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i = SimpleFIR_reset_ahead; i &gt;= 0; i--)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reset = 0;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auto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start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system_clock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::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now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for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auto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i = 0; i &lt; cnt; i++)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auto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stop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system_clock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::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now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// ...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return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0;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298950" y="2529205"/>
            <a:ext cx="13569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simplefir.cpp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354445" y="2308860"/>
            <a:ext cx="4937760" cy="32302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int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main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argc,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char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** argv)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cnt = atoi(argv[1]);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reset = 1;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for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auto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i = SimpleFIR_reset_ahead; i &gt;= 0; i--)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reset = 0;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auto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start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system_clock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::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now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for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auto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i = 0; i &lt; cnt; i++)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 u="sng">
                <a:latin typeface="Source Code Pro" panose="020B0509030403020204" charset="0"/>
                <a:cs typeface="Source Code Pro" panose="020B0509030403020204" charset="0"/>
              </a:rPr>
              <a:t>in = i;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SimpleFIR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 u="sng">
                <a:latin typeface="Source Code Pro" panose="020B0509030403020204" charset="0"/>
                <a:cs typeface="Source Code Pro" panose="020B0509030403020204" charset="0"/>
              </a:rPr>
              <a:t>printf(“cycle=%d in=%d sum=%d\n”, i, in, sum);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auto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stop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system_clock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::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now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();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// ...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return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0;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935210" y="2308860"/>
            <a:ext cx="13569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simplefir.cpp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789930" y="3839845"/>
            <a:ext cx="430530" cy="24003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80720" y="1047115"/>
            <a:ext cx="41624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Khronos can generate a skeleton testbench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336030" y="1047115"/>
            <a:ext cx="49745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Add custom peek/poke statements in the testbench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88455" y="1416050"/>
            <a:ext cx="34150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Set in port `in` to the cycle number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688455" y="1784350"/>
            <a:ext cx="30600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Print the IO signal of the circuit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3" dur="indefinite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/>
      <p:bldP spid="9" grpId="0" animBg="1"/>
      <p:bldP spid="11" grpId="0"/>
      <p:bldP spid="12" grpId="0"/>
      <p:bldP spid="13" grpId="0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Khronos Flow: Compile, Link and Run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475105" y="4527550"/>
            <a:ext cx="18897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./simplefir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10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356600" y="1721485"/>
            <a:ext cx="2788920" cy="34150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❯</a:t>
            </a:r>
            <a:r>
              <a:rPr lang="en-US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./simplefir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10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cycle=0 in=0 sum=0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cycle=1 in=1 sum=1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cycle=2 in=2 sum=3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cycle=3 in=3 sum=6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cycle=4 in=4 sum=10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cycle=5 in=5 sum=14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cycle=6 in=6 sum=18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cycle=7 in=7 sum=22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cycle=8 in=8 sum=26</a:t>
            </a:r>
          </a:p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cycle=9 in=9 sum=30</a:t>
            </a:r>
          </a:p>
          <a:p>
            <a:pPr algn="l"/>
            <a:r>
              <a:rPr lang="en-US">
                <a:latin typeface="Source Code Pro" panose="020B0509030403020204" charset="0"/>
                <a:cs typeface="Source Code Pro" panose="020B0509030403020204" charset="0"/>
              </a:rPr>
              <a:t>112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94080" y="1741805"/>
            <a:ext cx="69532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Use llc (llvmir compiler) to compile the generated code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445260" y="2286635"/>
            <a:ext cx="4160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llc-ksim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--filetype=obj</a:t>
            </a:r>
            <a:r>
              <a:rPr lang="en-US">
                <a:latin typeface="Source Code Pro" panose="020B0509030403020204" charset="0"/>
                <a:cs typeface="Source Code Pro" panose="020B0509030403020204" charset="0"/>
                <a:sym typeface="+mn-ea"/>
              </a:rPr>
              <a:t> \</a:t>
            </a:r>
          </a:p>
          <a:p>
            <a:pPr algn="l"/>
            <a:r>
              <a:rPr lang="en-US">
                <a:latin typeface="Source Code Pro" panose="020B0509030403020204" charset="0"/>
                <a:cs typeface="Source Code Pro" panose="020B0509030403020204" charset="0"/>
                <a:sym typeface="+mn-ea"/>
              </a:rPr>
              <a:t> 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simplefir.ll</a:t>
            </a:r>
            <a:r>
              <a:rPr lang="en-US">
                <a:latin typeface="Source Code Pro" panose="020B0509030403020204" charset="0"/>
                <a:cs typeface="Source Code Pro" panose="020B0509030403020204" charset="0"/>
                <a:sym typeface="+mn-ea"/>
              </a:rPr>
              <a:t> -o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simplefir.o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94080" y="3016250"/>
            <a:ext cx="63379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Use clang++ to compile testbench and link exe file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75105" y="3561080"/>
            <a:ext cx="57912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clang++ </a:t>
            </a:r>
            <a:r>
              <a:rPr lang="en-US" sz="16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simplefir.cpp simplefir.o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  <a:sym typeface="+mn-ea"/>
              </a:rPr>
              <a:t> -o </a:t>
            </a:r>
            <a:r>
              <a:rPr lang="en-US" sz="16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simplefir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94080" y="3982720"/>
            <a:ext cx="23920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Run the simulator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356600" y="5298440"/>
            <a:ext cx="21348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(This is elapsed time)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662670" y="5082540"/>
            <a:ext cx="0" cy="2254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uiExpand="1" build="allAtOnce" bldLvl="0" animBg="1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chemeClr val="bg1">
                    <a:lumMod val="75000"/>
                  </a:schemeClr>
                </a:solidFill>
              </a:rPr>
              <a:t>Compilation workflow of Khronos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Input Preparation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Header and Code Generation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Testbench Preparation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Compile and Linking</a:t>
            </a:r>
          </a:p>
          <a:p>
            <a:pPr lvl="1"/>
            <a:endParaRPr lang="en-US" sz="2400"/>
          </a:p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Intermediate Representations in Khronos</a:t>
            </a:r>
          </a:p>
          <a:p>
            <a:pPr lvl="1"/>
            <a:r>
              <a:rPr lang="en-US" sz="2400"/>
              <a:t>Flattening, Fusing, Lowering, Queuing</a:t>
            </a:r>
          </a:p>
          <a:p>
            <a:pPr lvl="1"/>
            <a:endParaRPr lang="en-US" sz="2400"/>
          </a:p>
          <a:p>
            <a:pPr lvl="0"/>
            <a:r>
              <a:rPr lang="en-US" sz="2740">
                <a:solidFill>
                  <a:schemeClr val="bg1">
                    <a:lumMod val="75000"/>
                  </a:schemeClr>
                </a:solidFill>
                <a:sym typeface="+mn-ea"/>
              </a:rPr>
              <a:t>Real Application Evaluation</a:t>
            </a:r>
          </a:p>
          <a:p>
            <a:pPr lvl="1"/>
            <a:endParaRPr lang="en-US" sz="2740">
              <a:solidFill>
                <a:schemeClr val="bg1">
                  <a:lumMod val="75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Intermediate Representation of Khronos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980440"/>
            <a:ext cx="6399530" cy="5145405"/>
          </a:xfrm>
        </p:spPr>
        <p:txBody>
          <a:bodyPr/>
          <a:lstStyle/>
          <a:p>
            <a:r>
              <a:rPr lang="en-US" sz="2800"/>
              <a:t>Khronos has many internal IR</a:t>
            </a:r>
          </a:p>
          <a:p>
            <a:pPr lvl="1"/>
            <a:r>
              <a:rPr lang="en-US" sz="2400">
                <a:latin typeface="Source Code Pro" panose="020B0509030403020204" charset="0"/>
                <a:cs typeface="Source Code Pro" panose="020B0509030403020204" charset="0"/>
              </a:rPr>
              <a:t>flattened</a:t>
            </a:r>
            <a:r>
              <a:rPr lang="en-US" sz="2400"/>
              <a:t>: flatten modules to build graph</a:t>
            </a:r>
          </a:p>
          <a:p>
            <a:pPr lvl="1"/>
            <a:r>
              <a:rPr lang="en-US" sz="2400">
                <a:latin typeface="Source Code Pro" panose="020B0509030403020204" charset="0"/>
                <a:cs typeface="Source Code Pro" panose="020B0509030403020204" charset="0"/>
              </a:rPr>
              <a:t>fused</a:t>
            </a:r>
            <a:r>
              <a:rPr lang="en-US" sz="2400"/>
              <a:t>: fuse registers</a:t>
            </a:r>
          </a:p>
          <a:p>
            <a:pPr lvl="1"/>
            <a:r>
              <a:rPr lang="en-US" sz="2400">
                <a:latin typeface="Source Code Pro" panose="020B0509030403020204" charset="0"/>
                <a:cs typeface="Source Code Pro" panose="020B0509030403020204" charset="0"/>
              </a:rPr>
              <a:t>low</a:t>
            </a:r>
            <a:r>
              <a:rPr lang="en-US" sz="2400"/>
              <a:t>: register =&gt; queue</a:t>
            </a:r>
          </a:p>
          <a:p>
            <a:pPr lvl="1"/>
            <a:endParaRPr lang="en-US" sz="2400"/>
          </a:p>
        </p:txBody>
      </p:sp>
      <p:sp>
        <p:nvSpPr>
          <p:cNvPr id="5" name="Text Box 4"/>
          <p:cNvSpPr txBox="1"/>
          <p:nvPr/>
        </p:nvSpPr>
        <p:spPr>
          <a:xfrm>
            <a:off x="7025640" y="1468120"/>
            <a:ext cx="4556760" cy="1599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--out=&lt;value&gt;   - Output file type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=core         -   Default circt core IR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=flattened    -   Ksim high level ir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=fused        -   Ksim fused ir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=low          -   KSim low level ir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=llvm         -   LLVM dialect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=llvmir       -   LLVM IR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025640" y="1114425"/>
            <a:ext cx="16916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ksim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--help</a:t>
            </a:r>
            <a:endParaRPr lang="en-US"/>
          </a:p>
        </p:txBody>
      </p:sp>
      <p:pic>
        <p:nvPicPr>
          <p:cNvPr id="10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640" y="4071620"/>
            <a:ext cx="8808720" cy="1943735"/>
          </a:xfrm>
          <a:prstGeom prst="rect">
            <a:avLst/>
          </a:prstGeom>
          <a:ln w="0">
            <a:noFill/>
          </a:ln>
        </p:spPr>
      </p:pic>
      <p:sp>
        <p:nvSpPr>
          <p:cNvPr id="13" name="Freeform 12"/>
          <p:cNvSpPr/>
          <p:nvPr/>
        </p:nvSpPr>
        <p:spPr>
          <a:xfrm flipV="1">
            <a:off x="3101340" y="3841115"/>
            <a:ext cx="742950" cy="290830"/>
          </a:xfrm>
          <a:custGeom>
            <a:avLst/>
            <a:gdLst>
              <a:gd name="connisteX0" fmla="*/ 0 w 1047750"/>
              <a:gd name="connsiteY0" fmla="*/ 0 h 325780"/>
              <a:gd name="connisteX1" fmla="*/ 676910 w 1047750"/>
              <a:gd name="connsiteY1" fmla="*/ 325755 h 325780"/>
              <a:gd name="connisteX2" fmla="*/ 1047750 w 1047750"/>
              <a:gd name="connsiteY2" fmla="*/ 15240 h 325780"/>
              <a:gd name="connisteX3" fmla="*/ 947420 w 1047750"/>
              <a:gd name="connsiteY3" fmla="*/ 225425 h 3257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047750" h="325781">
                <a:moveTo>
                  <a:pt x="0" y="0"/>
                </a:moveTo>
                <a:cubicBezTo>
                  <a:pt x="128270" y="71120"/>
                  <a:pt x="467360" y="322580"/>
                  <a:pt x="676910" y="325755"/>
                </a:cubicBezTo>
                <a:cubicBezTo>
                  <a:pt x="886460" y="328930"/>
                  <a:pt x="993775" y="35560"/>
                  <a:pt x="1047750" y="15240"/>
                </a:cubicBezTo>
              </a:path>
            </a:pathLst>
          </a:custGeom>
          <a:noFill/>
          <a:ln w="127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2923540" y="3466465"/>
            <a:ext cx="10985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(1) flatten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5608955" y="3466465"/>
            <a:ext cx="881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(2) fuse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204835" y="3466465"/>
            <a:ext cx="1014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(3) lower</a:t>
            </a:r>
          </a:p>
        </p:txBody>
      </p:sp>
      <p:sp>
        <p:nvSpPr>
          <p:cNvPr id="19" name="Freeform 18"/>
          <p:cNvSpPr/>
          <p:nvPr/>
        </p:nvSpPr>
        <p:spPr>
          <a:xfrm flipV="1">
            <a:off x="8340725" y="3841115"/>
            <a:ext cx="742950" cy="290830"/>
          </a:xfrm>
          <a:custGeom>
            <a:avLst/>
            <a:gdLst>
              <a:gd name="connisteX0" fmla="*/ 0 w 1047750"/>
              <a:gd name="connsiteY0" fmla="*/ 0 h 325780"/>
              <a:gd name="connisteX1" fmla="*/ 676910 w 1047750"/>
              <a:gd name="connsiteY1" fmla="*/ 325755 h 325780"/>
              <a:gd name="connisteX2" fmla="*/ 1047750 w 1047750"/>
              <a:gd name="connsiteY2" fmla="*/ 15240 h 325780"/>
              <a:gd name="connisteX3" fmla="*/ 947420 w 1047750"/>
              <a:gd name="connsiteY3" fmla="*/ 225425 h 3257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047750" h="325781">
                <a:moveTo>
                  <a:pt x="0" y="0"/>
                </a:moveTo>
                <a:cubicBezTo>
                  <a:pt x="128270" y="71120"/>
                  <a:pt x="467360" y="322580"/>
                  <a:pt x="676910" y="325755"/>
                </a:cubicBezTo>
                <a:cubicBezTo>
                  <a:pt x="886460" y="328930"/>
                  <a:pt x="993775" y="35560"/>
                  <a:pt x="1047750" y="15240"/>
                </a:cubicBezTo>
              </a:path>
            </a:pathLst>
          </a:custGeom>
          <a:noFill/>
          <a:ln w="127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791710" y="3823335"/>
            <a:ext cx="2516505" cy="326390"/>
          </a:xfrm>
          <a:custGeom>
            <a:avLst/>
            <a:gdLst>
              <a:gd name="connisteX0" fmla="*/ 0 w 2516505"/>
              <a:gd name="connsiteY0" fmla="*/ 326390 h 326390"/>
              <a:gd name="connisteX1" fmla="*/ 1208405 w 2516505"/>
              <a:gd name="connsiteY1" fmla="*/ 0 h 326390"/>
              <a:gd name="connisteX2" fmla="*/ 2516505 w 2516505"/>
              <a:gd name="connsiteY2" fmla="*/ 326390 h 3263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516505" h="326390">
                <a:moveTo>
                  <a:pt x="0" y="326390"/>
                </a:moveTo>
                <a:cubicBezTo>
                  <a:pt x="215265" y="254635"/>
                  <a:pt x="704850" y="0"/>
                  <a:pt x="1208405" y="0"/>
                </a:cubicBezTo>
                <a:cubicBezTo>
                  <a:pt x="1711960" y="0"/>
                  <a:pt x="2279015" y="254635"/>
                  <a:pt x="2516505" y="326390"/>
                </a:cubicBezTo>
              </a:path>
            </a:pathLst>
          </a:custGeom>
          <a:noFill/>
          <a:ln w="127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3" grpId="0" animBg="1"/>
      <p:bldP spid="14" grpId="0"/>
      <p:bldP spid="16" grpId="0"/>
      <p:bldP spid="18" grpId="0"/>
      <p:bldP spid="19" grpId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428BFE-64C7-55C7-8844-B79ABE68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Synthesis Flow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EE8577-D824-FAF7-323B-CE1D8BF9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2475-B39C-4809-B838-6955B4973FE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8059CD55-D8A3-4A8A-B8D7-1E2D609DF4EC}"/>
              </a:ext>
            </a:extLst>
          </p:cNvPr>
          <p:cNvSpPr/>
          <p:nvPr/>
        </p:nvSpPr>
        <p:spPr>
          <a:xfrm>
            <a:off x="5663952" y="3190878"/>
            <a:ext cx="2016224" cy="3445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SCF IR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B08D7FA4-A02A-4356-912B-593238EA70A9}"/>
              </a:ext>
            </a:extLst>
          </p:cNvPr>
          <p:cNvSpPr/>
          <p:nvPr/>
        </p:nvSpPr>
        <p:spPr>
          <a:xfrm>
            <a:off x="4018367" y="1670065"/>
            <a:ext cx="2016224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Tensor DSL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DEB657B5-D5D4-4E4B-AE4F-AF7C2B688CDF}"/>
              </a:ext>
            </a:extLst>
          </p:cNvPr>
          <p:cNvSpPr/>
          <p:nvPr/>
        </p:nvSpPr>
        <p:spPr>
          <a:xfrm>
            <a:off x="4084143" y="2457066"/>
            <a:ext cx="2016224" cy="3445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 IR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AAE9D60B-D6D8-454F-816B-1E7D6507F759}"/>
              </a:ext>
            </a:extLst>
          </p:cNvPr>
          <p:cNvSpPr/>
          <p:nvPr/>
        </p:nvSpPr>
        <p:spPr>
          <a:xfrm rot="18072447">
            <a:off x="5262691" y="2826006"/>
            <a:ext cx="216024" cy="353474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4F97DABE-BC6E-4092-B6CB-664F945855F9}"/>
              </a:ext>
            </a:extLst>
          </p:cNvPr>
          <p:cNvSpPr/>
          <p:nvPr/>
        </p:nvSpPr>
        <p:spPr>
          <a:xfrm>
            <a:off x="4918467" y="2079364"/>
            <a:ext cx="216024" cy="353474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箭头: 下 54">
            <a:extLst>
              <a:ext uri="{FF2B5EF4-FFF2-40B4-BE49-F238E27FC236}">
                <a16:creationId xmlns:a16="http://schemas.microsoft.com/office/drawing/2014/main" id="{A8379A41-44DC-403C-A27E-BDB7B1A0C429}"/>
              </a:ext>
            </a:extLst>
          </p:cNvPr>
          <p:cNvSpPr/>
          <p:nvPr/>
        </p:nvSpPr>
        <p:spPr>
          <a:xfrm rot="3218208">
            <a:off x="7261810" y="2836973"/>
            <a:ext cx="216024" cy="337968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A735A94-D63A-49C4-B30E-B95F4CEDEF6E}"/>
              </a:ext>
            </a:extLst>
          </p:cNvPr>
          <p:cNvSpPr txBox="1"/>
          <p:nvPr/>
        </p:nvSpPr>
        <p:spPr>
          <a:xfrm>
            <a:off x="3282008" y="1124744"/>
            <a:ext cx="349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GEMM,</a:t>
            </a:r>
            <a:r>
              <a:rPr lang="zh-CN" altLang="en-US" dirty="0"/>
              <a:t> </a:t>
            </a:r>
            <a:r>
              <a:rPr lang="en-US" altLang="zh-CN" dirty="0"/>
              <a:t>GEMV, DOT, GBMV, SYMV…</a:t>
            </a:r>
            <a:endParaRPr lang="zh-CN" altLang="en-US" dirty="0"/>
          </a:p>
        </p:txBody>
      </p:sp>
      <p:sp>
        <p:nvSpPr>
          <p:cNvPr id="57" name="右大括号 56">
            <a:extLst>
              <a:ext uri="{FF2B5EF4-FFF2-40B4-BE49-F238E27FC236}">
                <a16:creationId xmlns:a16="http://schemas.microsoft.com/office/drawing/2014/main" id="{74F45734-C2BE-4E8E-83C1-407A3ACFC176}"/>
              </a:ext>
            </a:extLst>
          </p:cNvPr>
          <p:cNvSpPr/>
          <p:nvPr/>
        </p:nvSpPr>
        <p:spPr>
          <a:xfrm rot="5400000">
            <a:off x="4915883" y="-133936"/>
            <a:ext cx="221192" cy="3488942"/>
          </a:xfrm>
          <a:prstGeom prst="righ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99A62EA-F46F-45BC-9FEA-E848590F51C9}"/>
              </a:ext>
            </a:extLst>
          </p:cNvPr>
          <p:cNvSpPr txBox="1"/>
          <p:nvPr/>
        </p:nvSpPr>
        <p:spPr>
          <a:xfrm>
            <a:off x="7104111" y="2427099"/>
            <a:ext cx="1964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General Language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4" name="左大括号 63">
            <a:extLst>
              <a:ext uri="{FF2B5EF4-FFF2-40B4-BE49-F238E27FC236}">
                <a16:creationId xmlns:a16="http://schemas.microsoft.com/office/drawing/2014/main" id="{CEADA63F-079B-469E-998C-E0F7246F44EB}"/>
              </a:ext>
            </a:extLst>
          </p:cNvPr>
          <p:cNvSpPr/>
          <p:nvPr/>
        </p:nvSpPr>
        <p:spPr>
          <a:xfrm>
            <a:off x="3762062" y="2457066"/>
            <a:ext cx="245706" cy="1078322"/>
          </a:xfrm>
          <a:prstGeom prst="leftBrac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F85EF07-B7AE-47A6-A6D1-66C14B34B285}"/>
              </a:ext>
            </a:extLst>
          </p:cNvPr>
          <p:cNvSpPr txBox="1"/>
          <p:nvPr/>
        </p:nvSpPr>
        <p:spPr>
          <a:xfrm>
            <a:off x="2639616" y="2679577"/>
            <a:ext cx="112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Software</a:t>
            </a:r>
          </a:p>
          <a:p>
            <a:pPr algn="ctr"/>
            <a:r>
              <a:rPr lang="en-US" altLang="zh-CN" dirty="0"/>
              <a:t>IR</a:t>
            </a:r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374E8FD-5659-4656-9712-C0DF475F0C4C}"/>
              </a:ext>
            </a:extLst>
          </p:cNvPr>
          <p:cNvSpPr txBox="1"/>
          <p:nvPr/>
        </p:nvSpPr>
        <p:spPr>
          <a:xfrm>
            <a:off x="4007768" y="452096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</a:p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CAEE09A-7C37-496F-8922-0CA1976E0C40}"/>
              </a:ext>
            </a:extLst>
          </p:cNvPr>
          <p:cNvSpPr txBox="1"/>
          <p:nvPr/>
        </p:nvSpPr>
        <p:spPr>
          <a:xfrm>
            <a:off x="4007768" y="3798073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Scheduling</a:t>
            </a:r>
          </a:p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A1034359-9AE0-459E-9BF0-AA9884895EFA}"/>
              </a:ext>
            </a:extLst>
          </p:cNvPr>
          <p:cNvSpPr/>
          <p:nvPr/>
        </p:nvSpPr>
        <p:spPr>
          <a:xfrm>
            <a:off x="5663952" y="3908805"/>
            <a:ext cx="2016224" cy="3633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ToR IR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F0A82B50-A5BE-4162-86E7-146938097279}"/>
              </a:ext>
            </a:extLst>
          </p:cNvPr>
          <p:cNvSpPr/>
          <p:nvPr/>
        </p:nvSpPr>
        <p:spPr>
          <a:xfrm>
            <a:off x="5663952" y="4631692"/>
            <a:ext cx="2016224" cy="3633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HEC IR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E8E83FF5-7519-4CD0-9C87-8F0E87D4A72F}"/>
              </a:ext>
            </a:extLst>
          </p:cNvPr>
          <p:cNvSpPr/>
          <p:nvPr/>
        </p:nvSpPr>
        <p:spPr>
          <a:xfrm>
            <a:off x="6564052" y="4996357"/>
            <a:ext cx="216024" cy="350772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7F796E0B-4C2B-444C-A242-72E1AB0E1DB5}"/>
              </a:ext>
            </a:extLst>
          </p:cNvPr>
          <p:cNvSpPr/>
          <p:nvPr/>
        </p:nvSpPr>
        <p:spPr>
          <a:xfrm>
            <a:off x="5663952" y="5391840"/>
            <a:ext cx="2016224" cy="3651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Verilog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380E1BD1-F859-46BA-83DB-30DFCB1AD25F}"/>
              </a:ext>
            </a:extLst>
          </p:cNvPr>
          <p:cNvSpPr/>
          <p:nvPr/>
        </p:nvSpPr>
        <p:spPr>
          <a:xfrm>
            <a:off x="6564052" y="4276866"/>
            <a:ext cx="216024" cy="353474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377B8901-4BB6-4394-A133-A265D7B4ADAC}"/>
              </a:ext>
            </a:extLst>
          </p:cNvPr>
          <p:cNvSpPr/>
          <p:nvPr/>
        </p:nvSpPr>
        <p:spPr>
          <a:xfrm>
            <a:off x="6564052" y="3547058"/>
            <a:ext cx="216024" cy="353474"/>
          </a:xfrm>
          <a:prstGeom prst="downArrow">
            <a:avLst>
              <a:gd name="adj1" fmla="val 44214"/>
              <a:gd name="adj2" fmla="val 3650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左大括号 64">
            <a:extLst>
              <a:ext uri="{FF2B5EF4-FFF2-40B4-BE49-F238E27FC236}">
                <a16:creationId xmlns:a16="http://schemas.microsoft.com/office/drawing/2014/main" id="{BF26B61A-101D-4BC3-8C4A-F69231AB7B48}"/>
              </a:ext>
            </a:extLst>
          </p:cNvPr>
          <p:cNvSpPr/>
          <p:nvPr/>
        </p:nvSpPr>
        <p:spPr>
          <a:xfrm>
            <a:off x="3762062" y="3900532"/>
            <a:ext cx="245706" cy="1093689"/>
          </a:xfrm>
          <a:prstGeom prst="leftBrac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0C62D86-D2D0-40D1-9D72-08AE91FD1F65}"/>
              </a:ext>
            </a:extLst>
          </p:cNvPr>
          <p:cNvSpPr txBox="1"/>
          <p:nvPr/>
        </p:nvSpPr>
        <p:spPr>
          <a:xfrm>
            <a:off x="2639616" y="4124210"/>
            <a:ext cx="112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Hardware</a:t>
            </a:r>
          </a:p>
          <a:p>
            <a:pPr algn="ctr"/>
            <a:r>
              <a:rPr lang="en-US" altLang="zh-CN" dirty="0"/>
              <a:t>IR</a:t>
            </a:r>
            <a:endParaRPr lang="zh-CN" altLang="en-US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1ED98FA-0D20-40D6-B0BC-95C785F5BCD3}"/>
              </a:ext>
            </a:extLst>
          </p:cNvPr>
          <p:cNvSpPr txBox="1"/>
          <p:nvPr/>
        </p:nvSpPr>
        <p:spPr>
          <a:xfrm>
            <a:off x="4007768" y="306079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Control flow</a:t>
            </a:r>
          </a:p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7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Phase 1: Flatten</a:t>
            </a:r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623570" y="980440"/>
            <a:ext cx="3474720" cy="3538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circuit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: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: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input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clock: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input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reset: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UInt&lt;1&gt;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input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in: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[4]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output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sum: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reg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r0: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, clock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reg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r1: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, clock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reg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r2: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SInt&lt;16&gt;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, clock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r0 &lt;=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add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(in[0], in[1])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r1 &lt;=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add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(in[2], in[3])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r2 &lt;=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add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(r0, r1)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sum &lt;= r2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298190" y="980440"/>
            <a:ext cx="800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tree.fir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547360" y="2898140"/>
            <a:ext cx="6035040" cy="32918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{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hw.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@Tree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(%clock: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, %reset: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, 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  %in_0: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, %in_1: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,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  %in_2: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, %in_3: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) -&gt; (sum: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) {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%r0 =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%0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%clock {...} 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%r1 =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%1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%clock {...} 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%r2 =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%2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%clock {...} 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%0 =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%in_0, %in_1 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%1 =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%in_2, %in_3 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%2 =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%r0, %r1 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hw.output </a:t>
            </a:r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%r2 : 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6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600"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700260" y="2898140"/>
            <a:ext cx="1846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tree.flattened.mlir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46270" y="1010269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enter `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/example` and open `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tree.fir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446270" y="1655445"/>
            <a:ext cx="19900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Translate it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mlir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817110" y="2016125"/>
            <a:ext cx="45567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firtool-ksim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tree.fir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-ir-hw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-o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tree.mlir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446270" y="2330450"/>
            <a:ext cx="1706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Show ksim IR: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153150" y="2353945"/>
            <a:ext cx="57302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tree.mlir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-out=flattened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-o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tree.flattened.mlir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69740" y="3373755"/>
            <a:ext cx="1106805" cy="34099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2322830" y="4801235"/>
            <a:ext cx="3167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Only one module, </a:t>
            </a:r>
          </a:p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flattened IR is identical to mlir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1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Phase 2: Fusing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21985" y="2670175"/>
            <a:ext cx="5760720" cy="2861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hw.module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@Tree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(%clock: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%reset: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  %in_0: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%in_1: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  %in_2: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%in_3: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 -&gt; (sum: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attributes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   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ksim.output_ahead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= 2 : i64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} 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%r0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%0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{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ksim.delay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=0: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i64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}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%r1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%1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{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ksim.delay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=0: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i64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}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%r2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%2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{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ksim.delay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=0: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i64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}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%0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%in_0, %in_1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%1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%in_2, %in_3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%2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%r0, %r1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hw.output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%r2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061575" y="2670175"/>
            <a:ext cx="14211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ksim.fused.mlir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63575" y="2670175"/>
            <a:ext cx="4572000" cy="2861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{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hw.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 </a:t>
            </a:r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@Tree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(%clock: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%reset: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  %in_0: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%in_1: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  %in_2: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, %in_3: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 -&gt; (sum: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) {</a:t>
            </a:r>
          </a:p>
          <a:p>
            <a:pPr algn="l"/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%r0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%0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{...}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%r1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%1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{...}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%r2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seq.firreg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%2 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clock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%clock {...}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%0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%in_0, %in_1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%1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%in_2, %in_3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%2 =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%r0, %r1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hw.output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%r2 :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2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571240" y="2670175"/>
            <a:ext cx="16643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tree.flattened.mlir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5302885" y="3930650"/>
            <a:ext cx="351790" cy="340995"/>
          </a:xfrm>
          <a:prstGeom prst="rightArrow">
            <a:avLst>
              <a:gd name="adj1" fmla="val 50000"/>
              <a:gd name="adj2" fmla="val 31843"/>
            </a:avLst>
          </a:prstGeom>
          <a:solidFill>
            <a:schemeClr val="accent1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810895" y="1016635"/>
            <a:ext cx="3992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Run state fusion algorithm in Khronos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93775" y="1384935"/>
            <a:ext cx="3383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tree.flattened.mlir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\</a:t>
            </a:r>
            <a:endParaRPr lang="en-US" sz="1400">
              <a:solidFill>
                <a:schemeClr val="accent2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-in=flattened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-out=fused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  <a:endParaRPr lang="en-US" sz="1400">
              <a:solidFill>
                <a:schemeClr val="accent5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  <a:sym typeface="+mn-ea"/>
            </a:endParaRPr>
          </a:p>
          <a:p>
            <a:pPr algn="l"/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-o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tree.fused.mlir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345430" y="1016635"/>
            <a:ext cx="651383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After state fusion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“ksim.delay” attribute is attached to each register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delay = 0, it is fused, and will be remove later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“output_ahead” captures how many cycles output advanced</a:t>
            </a:r>
          </a:p>
        </p:txBody>
      </p:sp>
      <p:sp>
        <p:nvSpPr>
          <p:cNvPr id="3" name="Rectangles 2"/>
          <p:cNvSpPr/>
          <p:nvPr/>
        </p:nvSpPr>
        <p:spPr>
          <a:xfrm>
            <a:off x="9145270" y="3796030"/>
            <a:ext cx="1760855" cy="61023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10206355" y="3796030"/>
            <a:ext cx="307975" cy="610235"/>
          </a:xfrm>
          <a:prstGeom prst="rect">
            <a:avLst/>
          </a:prstGeom>
          <a:solidFill>
            <a:schemeClr val="accent2">
              <a:lumMod val="40000"/>
              <a:lumOff val="6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6489065" y="3421380"/>
            <a:ext cx="2602230" cy="24447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6" grpId="0" animBg="1"/>
      <p:bldP spid="14" grpId="0"/>
      <p:bldP spid="15" grpId="0"/>
      <p:bldP spid="3" grpId="0" animBg="1"/>
      <p:bldP spid="3" grpId="1" animBg="1"/>
      <p:bldP spid="8" grpId="0" bldLvl="0" animBg="1"/>
      <p:bldP spid="8" grpId="1" animBg="1"/>
      <p:bldP spid="9" grpId="0" animBg="1"/>
      <p:bldP spid="9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Phase 3: Lowering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834890" y="1580515"/>
            <a:ext cx="6797040" cy="39693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module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{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ksim.low.def_queue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@clock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depth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1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delay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ksim.low.def_queue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@reset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depth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1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delay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ksim.low.def_queue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@in_0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depth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1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delay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ksim.low.def_queue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@in_1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depth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1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delay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ksim.low.def_queue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@in_2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depth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1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delay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ksim.low.def_queue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@in_3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depth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1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delay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ksim.low.def_queue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@sum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depth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1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delay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func.func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@Tree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()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attributes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{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ksim.output_ahead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= 2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i64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} {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%0 =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ksim.low.get_queue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@in_0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4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%1 =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ksim.low.get_queue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@in_1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4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%2 =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ksim.low.get_queue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@in_2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4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%3 =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ksim.low.get_queue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@in_3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[0]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4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%4 =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comb.add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%0, %1, %2, %3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ksim.low.push_queue 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@sum 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%4 :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i16</a:t>
            </a:r>
            <a:endParaRPr lang="en-US" sz="1400"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  return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 }</a:t>
            </a:r>
          </a:p>
          <a:p>
            <a:pPr algn="l"/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}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267315" y="1580515"/>
            <a:ext cx="13328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 panose="020B0303020204020204" charset="0"/>
                <a:cs typeface="Corbel Light" panose="020B0303020204020204" charset="0"/>
              </a:rPr>
              <a:t>tree.low.mlir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130300" y="2204720"/>
            <a:ext cx="274320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ksim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tree.fused.mlir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\</a:t>
            </a:r>
            <a:endParaRPr lang="en-US" sz="1400">
              <a:solidFill>
                <a:schemeClr val="accent2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</a:endParaRPr>
          </a:p>
          <a:p>
            <a:pPr algn="l"/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-in=fused -out=low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  <a:endParaRPr lang="en-US" sz="1400">
              <a:solidFill>
                <a:schemeClr val="accent5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  <a:sym typeface="+mn-ea"/>
            </a:endParaRPr>
          </a:p>
          <a:p>
            <a:pPr algn="l"/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-o</a:t>
            </a:r>
            <a:r>
              <a:rPr lang="en-US" sz="1400">
                <a:latin typeface="Source Code Pro" panose="020B0509030403020204" charset="0"/>
                <a:cs typeface="Source Code Pro" panose="020B0509030403020204" charset="0"/>
              </a:rPr>
              <a:t> 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</a:rPr>
              <a:t>tree.low.mlir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23570" y="1758950"/>
            <a:ext cx="39008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Lower the fused IR to low level queue IR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23570" y="3019425"/>
            <a:ext cx="35064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IO, registers are converted to queue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22935" y="4394835"/>
            <a:ext cx="3901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Register R/W ops are converted to `get_queue`, `push_queue` ops</a:t>
            </a:r>
          </a:p>
        </p:txBody>
      </p:sp>
      <p:sp>
        <p:nvSpPr>
          <p:cNvPr id="3" name="Rectangles 2"/>
          <p:cNvSpPr/>
          <p:nvPr/>
        </p:nvSpPr>
        <p:spPr>
          <a:xfrm>
            <a:off x="5107305" y="1847215"/>
            <a:ext cx="2023745" cy="148844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5844540" y="3529965"/>
            <a:ext cx="2049145" cy="86423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5361305" y="4627245"/>
            <a:ext cx="2049145" cy="23558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5" grpId="0"/>
      <p:bldP spid="6" grpId="0"/>
      <p:bldP spid="8" grpId="0"/>
      <p:bldP spid="9" grpId="0"/>
      <p:bldP spid="3" grpId="0" bldLvl="0" animBg="1"/>
      <p:bldP spid="3" grpId="1" bldLvl="0" animBg="1"/>
      <p:bldP spid="5" grpId="0" bldLvl="0" animBg="1"/>
      <p:bldP spid="5" grpId="1" bldLvl="0" animBg="1"/>
      <p:bldP spid="7" grpId="0" bldLvl="0" animBg="1"/>
      <p:bldP spid="7" grpId="1" bldLvl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chemeClr val="bg1">
                    <a:lumMod val="75000"/>
                  </a:schemeClr>
                </a:solidFill>
              </a:rPr>
              <a:t>Compilation workflow of Khronos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Input Preparation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Header and Code Generation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Testbench Preparation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Compile and Linking</a:t>
            </a:r>
          </a:p>
          <a:p>
            <a:pPr lvl="1"/>
            <a:endParaRPr lang="en-US" sz="240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800">
                <a:solidFill>
                  <a:schemeClr val="bg1">
                    <a:lumMod val="75000"/>
                  </a:schemeClr>
                </a:solidFill>
              </a:rPr>
              <a:t>Intermediate Representation of Khronos</a:t>
            </a:r>
          </a:p>
          <a:p>
            <a:pPr lvl="1"/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Flattening, Fusing, Lowering, Queuing</a:t>
            </a:r>
          </a:p>
          <a:p>
            <a:pPr lvl="1"/>
            <a:endParaRPr lang="en-US" sz="2400"/>
          </a:p>
          <a:p>
            <a:pPr lvl="0"/>
            <a:r>
              <a:rPr lang="en-US" sz="2740">
                <a:solidFill>
                  <a:schemeClr val="accent1">
                    <a:lumMod val="75000"/>
                  </a:schemeClr>
                </a:solidFill>
                <a:sym typeface="+mn-ea"/>
              </a:rPr>
              <a:t>Real Application Evaluation</a:t>
            </a:r>
          </a:p>
          <a:p>
            <a:pPr lvl="1"/>
            <a:endParaRPr lang="en-US" sz="2395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Application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6585" y="986790"/>
            <a:ext cx="10972800" cy="1794138"/>
          </a:xfrm>
        </p:spPr>
        <p:txBody>
          <a:bodyPr>
            <a:normAutofit/>
          </a:bodyPr>
          <a:lstStyle/>
          <a:p>
            <a:r>
              <a:rPr lang="en-US" sz="2800" dirty="0"/>
              <a:t>We run </a:t>
            </a:r>
            <a:r>
              <a:rPr lang="en-US" sz="2800" dirty="0" err="1"/>
              <a:t>khronos</a:t>
            </a:r>
            <a:r>
              <a:rPr lang="en-US" sz="2800" dirty="0"/>
              <a:t> on real world design, </a:t>
            </a:r>
            <a:r>
              <a:rPr lang="en-US" sz="2800" dirty="0" err="1"/>
              <a:t>Gemmini</a:t>
            </a:r>
            <a:endParaRPr lang="en-US" sz="2800" dirty="0"/>
          </a:p>
          <a:p>
            <a:pPr lvl="1"/>
            <a:r>
              <a:rPr lang="en-US" sz="2450" dirty="0"/>
              <a:t>A full run is time consuming, we only run </a:t>
            </a:r>
            <a:r>
              <a:rPr lang="en-US" sz="2450" dirty="0" err="1"/>
              <a:t>khronos</a:t>
            </a:r>
            <a:r>
              <a:rPr lang="en-US" sz="2450" dirty="0"/>
              <a:t> on its core PE array</a:t>
            </a:r>
          </a:p>
          <a:p>
            <a:pPr lvl="1"/>
            <a:r>
              <a:rPr lang="en-US" sz="2450" dirty="0"/>
              <a:t>Please enter `</a:t>
            </a:r>
            <a:r>
              <a:rPr lang="en-US" sz="2450" dirty="0" err="1"/>
              <a:t>ksim</a:t>
            </a:r>
            <a:r>
              <a:rPr lang="en-US" sz="2450" dirty="0"/>
              <a:t>/example`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13262" y="3149228"/>
            <a:ext cx="4663440" cy="19380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firtool-ksim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Mesh6x6.fir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--ir-hw -o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Mesh6x6.mlir</a:t>
            </a:r>
          </a:p>
          <a:p>
            <a:pPr algn="l"/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ksim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Mesh6x6.mlir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  <a:endParaRPr lang="en-US" sz="1200">
              <a:solidFill>
                <a:schemeClr val="accent2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  <a:sym typeface="+mn-ea"/>
            </a:endParaRP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--out-header=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Mesh6x6.h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</a:p>
          <a:p>
            <a:pPr algn="l"/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--out-driver=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Mesh6x6.cpp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</a:p>
          <a:p>
            <a:pPr algn="l"/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-o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Mesh6x6.ll</a:t>
            </a:r>
          </a:p>
          <a:p>
            <a:pPr algn="l"/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llc-ksim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-O2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  <a:endParaRPr lang="en-US" sz="1200">
              <a:solidFill>
                <a:schemeClr val="accent3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  <a:sym typeface="+mn-ea"/>
            </a:endParaRPr>
          </a:p>
          <a:p>
            <a:pPr algn="l"/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--relocation-model=dynamic-no-pic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  <a:endParaRPr lang="en-US" sz="1200">
              <a:solidFill>
                <a:schemeClr val="accent5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  <a:sym typeface="+mn-ea"/>
            </a:endParaRPr>
          </a:p>
          <a:p>
            <a:pPr algn="l"/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--filetype=obj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  <a:endParaRPr lang="en-US" sz="1200">
              <a:solidFill>
                <a:schemeClr val="accent5">
                  <a:lumMod val="75000"/>
                </a:schemeClr>
              </a:solidFill>
              <a:latin typeface="Source Code Pro" panose="020B0509030403020204" charset="0"/>
              <a:cs typeface="Source Code Pro" panose="020B0509030403020204" charset="0"/>
              <a:sym typeface="+mn-ea"/>
            </a:endParaRPr>
          </a:p>
          <a:p>
            <a:pPr algn="l"/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Mesh6x6.ll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-o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Mesh6x6.ksim.o</a:t>
            </a:r>
          </a:p>
          <a:p>
            <a:pPr algn="l"/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clang++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-O2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Mesh6x6.cpp Mesh6x6.ksim.o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-o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815257" y="3149228"/>
            <a:ext cx="356616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firtool-ksim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Mesh6x6.fir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 -o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Mesh6x6.v</a:t>
            </a:r>
          </a:p>
          <a:p>
            <a:pPr algn="l"/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verilator </a:t>
            </a: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--cc --exe --build </a:t>
            </a:r>
            <a:r>
              <a:rPr lang="en-US" sz="1200">
                <a:latin typeface="Source Code Pro" panose="020B0509030403020204" charset="0"/>
                <a:cs typeface="Source Code Pro" panose="020B0509030403020204" charset="0"/>
                <a:sym typeface="+mn-ea"/>
              </a:rPr>
              <a:t>\</a:t>
            </a:r>
          </a:p>
          <a:p>
            <a:pPr algn="l"/>
            <a:r>
              <a:rPr lang="en-US" sz="1200">
                <a:latin typeface="Source Code Pro" panose="020B0509030403020204" charset="0"/>
                <a:cs typeface="Source Code Pro" panose="020B0509030403020204" charset="0"/>
                <a:sym typeface="+mn-ea"/>
              </a:rPr>
              <a:t>  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Mesh6x6.v Mesh6x6.tb.cpp</a:t>
            </a:r>
            <a:endParaRPr lang="en-US" sz="1200">
              <a:latin typeface="Source Code Pro" panose="020B0509030403020204" charset="0"/>
              <a:cs typeface="Source Code Pro" panose="020B05090304030202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063552" y="2780928"/>
            <a:ext cx="24720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 it using </a:t>
            </a:r>
            <a:r>
              <a:rPr lang="en-US" dirty="0" err="1"/>
              <a:t>khronos</a:t>
            </a:r>
            <a:endParaRPr lang="en-US" dirty="0"/>
          </a:p>
        </p:txBody>
      </p:sp>
      <p:sp>
        <p:nvSpPr>
          <p:cNvPr id="11" name="Text Box 10"/>
          <p:cNvSpPr txBox="1"/>
          <p:nvPr/>
        </p:nvSpPr>
        <p:spPr>
          <a:xfrm>
            <a:off x="7362627" y="2780928"/>
            <a:ext cx="2502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Compile it using verilator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121962" y="4355728"/>
            <a:ext cx="29832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compilation is a little slow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/>
      <p:bldP spid="11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ym typeface="+mn-ea"/>
              </a:rPr>
              <a:t>Real Application Evaluation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980726"/>
            <a:ext cx="10972800" cy="5145438"/>
          </a:xfrm>
        </p:spPr>
        <p:txBody>
          <a:bodyPr/>
          <a:lstStyle/>
          <a:p>
            <a:r>
              <a:rPr lang="en-US">
                <a:sym typeface="+mn-ea"/>
              </a:rPr>
              <a:t>The testbench will print elapsed time, run each tb and compare the result</a:t>
            </a:r>
            <a:endParaRPr lang="en-US"/>
          </a:p>
          <a:p>
            <a:r>
              <a:rPr lang="en-US">
                <a:sym typeface="+mn-ea"/>
              </a:rPr>
              <a:t>Result varies on your platform</a:t>
            </a:r>
            <a:endParaRPr lang="en-US"/>
          </a:p>
          <a:p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6873875" y="4044315"/>
            <a:ext cx="3396615" cy="706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❯</a:t>
            </a:r>
            <a:r>
              <a:rPr lang="en-US" sz="2000">
                <a:latin typeface="Source Code Pro" panose="020B0509030403020204" charset="0"/>
                <a:cs typeface="Source Code Pro" panose="020B0509030403020204" charset="0"/>
                <a:sym typeface="+mn-ea"/>
              </a:rPr>
              <a:t> </a:t>
            </a:r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./obj_dir/VMesh6x6</a:t>
            </a:r>
            <a:r>
              <a:rPr lang="en-US" sz="2000"/>
              <a:t> </a:t>
            </a:r>
            <a:r>
              <a:rPr lang="en-US" sz="2000">
                <a:solidFill>
                  <a:schemeClr val="accent4">
                    <a:lumMod val="75000"/>
                  </a:schemeClr>
                </a:solidFill>
              </a:rPr>
              <a:t>100000</a:t>
            </a:r>
          </a:p>
          <a:p>
            <a:pPr algn="l"/>
            <a:r>
              <a:rPr lang="en-US" sz="2000">
                <a:sym typeface="+mn-ea"/>
              </a:rPr>
              <a:t>1759708</a:t>
            </a:r>
            <a:endParaRPr lang="en-US" sz="2000">
              <a:solidFill>
                <a:schemeClr val="accent4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270760" y="4044315"/>
            <a:ext cx="2424430" cy="706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chemeClr val="accent3">
                    <a:lumMod val="75000"/>
                  </a:schemeClr>
                </a:solidFill>
                <a:latin typeface="Source Code Pro" panose="020B0509030403020204" charset="0"/>
                <a:cs typeface="Source Code Pro" panose="020B0509030403020204" charset="0"/>
                <a:sym typeface="+mn-ea"/>
              </a:rPr>
              <a:t>❯</a:t>
            </a:r>
            <a:r>
              <a:rPr lang="en-US" sz="2000">
                <a:latin typeface="Source Code Pro" panose="020B0509030403020204" charset="0"/>
                <a:cs typeface="Source Code Pro" panose="020B0509030403020204" charset="0"/>
                <a:sym typeface="+mn-ea"/>
              </a:rPr>
              <a:t> </a:t>
            </a:r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./Mesh6x6</a:t>
            </a:r>
            <a:r>
              <a:rPr lang="en-US" sz="2000"/>
              <a:t> </a:t>
            </a:r>
            <a:r>
              <a:rPr lang="en-US" sz="2000">
                <a:solidFill>
                  <a:schemeClr val="accent4">
                    <a:lumMod val="75000"/>
                  </a:schemeClr>
                </a:solidFill>
              </a:rPr>
              <a:t>100000</a:t>
            </a:r>
          </a:p>
          <a:p>
            <a:pPr algn="l"/>
            <a:r>
              <a:rPr lang="en-US" sz="2000">
                <a:solidFill>
                  <a:schemeClr val="accent4">
                    <a:lumMod val="75000"/>
                  </a:schemeClr>
                </a:solidFill>
              </a:rPr>
              <a:t>200646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08630" y="3576320"/>
            <a:ext cx="9486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Khronos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81010" y="3576320"/>
            <a:ext cx="9817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Verilator</a:t>
            </a:r>
          </a:p>
        </p:txBody>
      </p:sp>
      <p:sp>
        <p:nvSpPr>
          <p:cNvPr id="3" name="Left Arrow 2"/>
          <p:cNvSpPr/>
          <p:nvPr/>
        </p:nvSpPr>
        <p:spPr>
          <a:xfrm>
            <a:off x="5120640" y="4304665"/>
            <a:ext cx="1395095" cy="186055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5185410" y="4656455"/>
            <a:ext cx="12661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8.77x faster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/>
      <p:bldP spid="10" grpId="0"/>
      <p:bldP spid="3" grpId="0" bldLvl="0" animBg="1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4F6B0-3533-FA78-9578-FD87E583F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E70F1-5C27-420E-F8DD-F494E6C21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Autofit/>
          </a:bodyPr>
          <a:lstStyle/>
          <a:p>
            <a:r>
              <a:rPr lang="en-US" altLang="zh-CN" dirty="0"/>
              <a:t>HDL and Framework for Chip Design</a:t>
            </a:r>
            <a:endParaRPr lang="zh-CN" altLang="en-US" b="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E432C26-C019-B595-29E1-B49249AA9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altLang="zh-CN" dirty="0"/>
              <a:t>Speaker:</a:t>
            </a:r>
            <a:r>
              <a:rPr lang="zh-CN" altLang="en-US" dirty="0"/>
              <a:t> </a:t>
            </a:r>
            <a:r>
              <a:rPr lang="en-US" altLang="zh-CN" dirty="0" err="1"/>
              <a:t>Youwei</a:t>
            </a:r>
            <a:r>
              <a:rPr lang="en-US" altLang="zh-CN" dirty="0"/>
              <a:t> Xiao, </a:t>
            </a:r>
            <a:r>
              <a:rPr lang="en-US" altLang="zh-CN" dirty="0" err="1"/>
              <a:t>Zizhang</a:t>
            </a:r>
            <a:r>
              <a:rPr lang="en-US" altLang="zh-CN" dirty="0"/>
              <a:t> Luo</a:t>
            </a:r>
          </a:p>
          <a:p>
            <a:r>
              <a:rPr lang="zh-CN" altLang="en-US" dirty="0"/>
              <a:t>               肖有为         罗梓璋</a:t>
            </a:r>
          </a:p>
        </p:txBody>
      </p:sp>
    </p:spTree>
    <p:extLst>
      <p:ext uri="{BB962C8B-B14F-4D97-AF65-F5344CB8AC3E}">
        <p14:creationId xmlns:p14="http://schemas.microsoft.com/office/powerpoint/2010/main" val="17889993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41E4ED-749E-4C50-BB2A-E5E57C98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Cement: Better HDL and Framework for Chip Design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D1C777-0F3E-4D4A-B875-C761DC7E8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A54F97-C10E-4AE6-87C8-82364FC72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52CF379-35E7-44A6-B238-E407EBC189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1026" name="Picture 2" descr="New and Improved SystemVerilog 1800-2017 - Verification Horizons">
            <a:extLst>
              <a:ext uri="{FF2B5EF4-FFF2-40B4-BE49-F238E27FC236}">
                <a16:creationId xmlns:a16="http://schemas.microsoft.com/office/drawing/2014/main" id="{873DB969-A0EE-4606-B316-C439ADA3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052736"/>
            <a:ext cx="3333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E2F7F0-2337-4216-B6E9-59FBF4030627}"/>
              </a:ext>
            </a:extLst>
          </p:cNvPr>
          <p:cNvSpPr txBox="1"/>
          <p:nvPr/>
        </p:nvSpPr>
        <p:spPr>
          <a:xfrm>
            <a:off x="1093625" y="2414759"/>
            <a:ext cx="234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Traditional HDL</a:t>
            </a:r>
          </a:p>
          <a:p>
            <a:r>
              <a:rPr lang="en-US"/>
              <a:t>tedious hardware code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8B5AA-4E28-44FD-9A78-0875FB93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1578600"/>
            <a:ext cx="2844801" cy="377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8013F9-7AA7-4DB9-B22D-2DC29BFFDD64}"/>
              </a:ext>
            </a:extLst>
          </p:cNvPr>
          <p:cNvSpPr txBox="1"/>
          <p:nvPr/>
        </p:nvSpPr>
        <p:spPr>
          <a:xfrm>
            <a:off x="4223792" y="2414759"/>
            <a:ext cx="40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/>
              <a:t>Embedded </a:t>
            </a:r>
            <a:r>
              <a:rPr lang="en-US" b="1" i="1"/>
              <a:t>HDL (eHDL)</a:t>
            </a:r>
          </a:p>
          <a:p>
            <a:r>
              <a:rPr lang="en-US"/>
              <a:t>design </a:t>
            </a:r>
            <a:r>
              <a:rPr lang="en-US" altLang="zh-CN"/>
              <a:t>hardware in advanced programming language (Scala, Python)</a:t>
            </a:r>
            <a:endParaRPr lang="en-US"/>
          </a:p>
        </p:txBody>
      </p:sp>
      <p:pic>
        <p:nvPicPr>
          <p:cNvPr id="1030" name="Picture 6" descr="AMD Vitis™ HLS">
            <a:extLst>
              <a:ext uri="{FF2B5EF4-FFF2-40B4-BE49-F238E27FC236}">
                <a16:creationId xmlns:a16="http://schemas.microsoft.com/office/drawing/2014/main" id="{F9FA8565-8585-4A82-A3EA-60E76CB75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567" y="836713"/>
            <a:ext cx="4181523" cy="22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5F6A2E-6725-4070-B0CE-6E90DC412EC7}"/>
              </a:ext>
            </a:extLst>
          </p:cNvPr>
          <p:cNvSpPr txBox="1"/>
          <p:nvPr/>
        </p:nvSpPr>
        <p:spPr>
          <a:xfrm>
            <a:off x="8294217" y="2968757"/>
            <a:ext cx="313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HLS: </a:t>
            </a:r>
            <a:r>
              <a:rPr lang="en-US"/>
              <a:t>design hardware in C/C++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0C53E6-E16E-462B-9614-BC454E190B90}"/>
              </a:ext>
            </a:extLst>
          </p:cNvPr>
          <p:cNvSpPr txBox="1"/>
          <p:nvPr/>
        </p:nvSpPr>
        <p:spPr>
          <a:xfrm>
            <a:off x="6605166" y="4112819"/>
            <a:ext cx="497723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Cement (cmt1) </a:t>
            </a:r>
          </a:p>
          <a:p>
            <a:r>
              <a:rPr lang="en-US"/>
              <a:t>published at FPGA’24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CE161-CD28-4D18-9C53-1B1E3A45A556}"/>
              </a:ext>
            </a:extLst>
          </p:cNvPr>
          <p:cNvSpPr txBox="1"/>
          <p:nvPr/>
        </p:nvSpPr>
        <p:spPr>
          <a:xfrm>
            <a:off x="6649190" y="5087239"/>
            <a:ext cx="4977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Youwei Xiao, Zizhang Luo, Kexing Zhou, and Yun Liang. 2024. Cement: Streamlining FPGA Hardware Design with Cycle-Deterministic eHDL and Synthesis. FPGA '24. https://doi.org/10.1145/3626202.3637561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97AD42D-DEED-4E79-88B6-0CE213CD972E}"/>
              </a:ext>
            </a:extLst>
          </p:cNvPr>
          <p:cNvSpPr/>
          <p:nvPr/>
        </p:nvSpPr>
        <p:spPr>
          <a:xfrm rot="16200000">
            <a:off x="7486998" y="1712630"/>
            <a:ext cx="502742" cy="3860802"/>
          </a:xfrm>
          <a:custGeom>
            <a:avLst/>
            <a:gdLst>
              <a:gd name="connsiteX0" fmla="*/ 502742 w 502742"/>
              <a:gd name="connsiteY0" fmla="*/ 3860802 h 3860802"/>
              <a:gd name="connsiteX1" fmla="*/ 251371 w 502742"/>
              <a:gd name="connsiteY1" fmla="*/ 3818909 h 3860802"/>
              <a:gd name="connsiteX2" fmla="*/ 251371 w 502742"/>
              <a:gd name="connsiteY2" fmla="*/ 3166438 h 3860802"/>
              <a:gd name="connsiteX3" fmla="*/ 251371 w 502742"/>
              <a:gd name="connsiteY3" fmla="*/ 2569366 h 3860802"/>
              <a:gd name="connsiteX4" fmla="*/ 251371 w 502742"/>
              <a:gd name="connsiteY4" fmla="*/ 1972294 h 3860802"/>
              <a:gd name="connsiteX5" fmla="*/ 0 w 502742"/>
              <a:gd name="connsiteY5" fmla="*/ 1930401 h 3860802"/>
              <a:gd name="connsiteX6" fmla="*/ 251371 w 502742"/>
              <a:gd name="connsiteY6" fmla="*/ 1888508 h 3860802"/>
              <a:gd name="connsiteX7" fmla="*/ 251371 w 502742"/>
              <a:gd name="connsiteY7" fmla="*/ 1236037 h 3860802"/>
              <a:gd name="connsiteX8" fmla="*/ 251371 w 502742"/>
              <a:gd name="connsiteY8" fmla="*/ 657431 h 3860802"/>
              <a:gd name="connsiteX9" fmla="*/ 251371 w 502742"/>
              <a:gd name="connsiteY9" fmla="*/ 41893 h 3860802"/>
              <a:gd name="connsiteX10" fmla="*/ 502742 w 502742"/>
              <a:gd name="connsiteY10" fmla="*/ 0 h 3860802"/>
              <a:gd name="connsiteX11" fmla="*/ 502742 w 502742"/>
              <a:gd name="connsiteY11" fmla="*/ 604859 h 3860802"/>
              <a:gd name="connsiteX12" fmla="*/ 502742 w 502742"/>
              <a:gd name="connsiteY12" fmla="*/ 1248326 h 3860802"/>
              <a:gd name="connsiteX13" fmla="*/ 502742 w 502742"/>
              <a:gd name="connsiteY13" fmla="*/ 1891793 h 3860802"/>
              <a:gd name="connsiteX14" fmla="*/ 502742 w 502742"/>
              <a:gd name="connsiteY14" fmla="*/ 2535260 h 3860802"/>
              <a:gd name="connsiteX15" fmla="*/ 502742 w 502742"/>
              <a:gd name="connsiteY15" fmla="*/ 3217335 h 3860802"/>
              <a:gd name="connsiteX16" fmla="*/ 502742 w 502742"/>
              <a:gd name="connsiteY16" fmla="*/ 3860802 h 3860802"/>
              <a:gd name="connsiteX0" fmla="*/ 502742 w 502742"/>
              <a:gd name="connsiteY0" fmla="*/ 3860802 h 3860802"/>
              <a:gd name="connsiteX1" fmla="*/ 251371 w 502742"/>
              <a:gd name="connsiteY1" fmla="*/ 3818909 h 3860802"/>
              <a:gd name="connsiteX2" fmla="*/ 251371 w 502742"/>
              <a:gd name="connsiteY2" fmla="*/ 3203371 h 3860802"/>
              <a:gd name="connsiteX3" fmla="*/ 251371 w 502742"/>
              <a:gd name="connsiteY3" fmla="*/ 2624765 h 3860802"/>
              <a:gd name="connsiteX4" fmla="*/ 251371 w 502742"/>
              <a:gd name="connsiteY4" fmla="*/ 1972294 h 3860802"/>
              <a:gd name="connsiteX5" fmla="*/ 0 w 502742"/>
              <a:gd name="connsiteY5" fmla="*/ 1930401 h 3860802"/>
              <a:gd name="connsiteX6" fmla="*/ 251371 w 502742"/>
              <a:gd name="connsiteY6" fmla="*/ 1888508 h 3860802"/>
              <a:gd name="connsiteX7" fmla="*/ 251371 w 502742"/>
              <a:gd name="connsiteY7" fmla="*/ 1309902 h 3860802"/>
              <a:gd name="connsiteX8" fmla="*/ 251371 w 502742"/>
              <a:gd name="connsiteY8" fmla="*/ 694364 h 3860802"/>
              <a:gd name="connsiteX9" fmla="*/ 251371 w 502742"/>
              <a:gd name="connsiteY9" fmla="*/ 41893 h 3860802"/>
              <a:gd name="connsiteX10" fmla="*/ 502742 w 502742"/>
              <a:gd name="connsiteY10" fmla="*/ 0 h 38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742" h="3860802" stroke="0" extrusionOk="0">
                <a:moveTo>
                  <a:pt x="502742" y="3860802"/>
                </a:moveTo>
                <a:cubicBezTo>
                  <a:pt x="359384" y="3858008"/>
                  <a:pt x="249024" y="3842927"/>
                  <a:pt x="251371" y="3818909"/>
                </a:cubicBezTo>
                <a:cubicBezTo>
                  <a:pt x="255306" y="3657954"/>
                  <a:pt x="235572" y="3417810"/>
                  <a:pt x="251371" y="3166438"/>
                </a:cubicBezTo>
                <a:cubicBezTo>
                  <a:pt x="267170" y="2915066"/>
                  <a:pt x="228901" y="2818119"/>
                  <a:pt x="251371" y="2569366"/>
                </a:cubicBezTo>
                <a:cubicBezTo>
                  <a:pt x="273841" y="2320613"/>
                  <a:pt x="232465" y="2149250"/>
                  <a:pt x="251371" y="1972294"/>
                </a:cubicBezTo>
                <a:cubicBezTo>
                  <a:pt x="243167" y="1922731"/>
                  <a:pt x="143949" y="1911452"/>
                  <a:pt x="0" y="1930401"/>
                </a:cubicBezTo>
                <a:cubicBezTo>
                  <a:pt x="136208" y="1928683"/>
                  <a:pt x="253368" y="1908396"/>
                  <a:pt x="251371" y="1888508"/>
                </a:cubicBezTo>
                <a:cubicBezTo>
                  <a:pt x="240884" y="1730949"/>
                  <a:pt x="252262" y="1531242"/>
                  <a:pt x="251371" y="1236037"/>
                </a:cubicBezTo>
                <a:cubicBezTo>
                  <a:pt x="250480" y="940832"/>
                  <a:pt x="253827" y="822655"/>
                  <a:pt x="251371" y="657431"/>
                </a:cubicBezTo>
                <a:cubicBezTo>
                  <a:pt x="248915" y="492207"/>
                  <a:pt x="256092" y="249273"/>
                  <a:pt x="251371" y="41893"/>
                </a:cubicBezTo>
                <a:cubicBezTo>
                  <a:pt x="265464" y="30282"/>
                  <a:pt x="376035" y="18044"/>
                  <a:pt x="502742" y="0"/>
                </a:cubicBezTo>
                <a:cubicBezTo>
                  <a:pt x="509061" y="153675"/>
                  <a:pt x="515893" y="388645"/>
                  <a:pt x="502742" y="604859"/>
                </a:cubicBezTo>
                <a:cubicBezTo>
                  <a:pt x="489591" y="821073"/>
                  <a:pt x="498856" y="1091974"/>
                  <a:pt x="502742" y="1248326"/>
                </a:cubicBezTo>
                <a:cubicBezTo>
                  <a:pt x="506628" y="1404678"/>
                  <a:pt x="516275" y="1651757"/>
                  <a:pt x="502742" y="1891793"/>
                </a:cubicBezTo>
                <a:cubicBezTo>
                  <a:pt x="489209" y="2131829"/>
                  <a:pt x="504270" y="2248979"/>
                  <a:pt x="502742" y="2535260"/>
                </a:cubicBezTo>
                <a:cubicBezTo>
                  <a:pt x="501214" y="2821541"/>
                  <a:pt x="504734" y="2922778"/>
                  <a:pt x="502742" y="3217335"/>
                </a:cubicBezTo>
                <a:cubicBezTo>
                  <a:pt x="500750" y="3511892"/>
                  <a:pt x="530496" y="3591617"/>
                  <a:pt x="502742" y="3860802"/>
                </a:cubicBezTo>
                <a:close/>
              </a:path>
              <a:path w="502742" h="3860802" fill="none" extrusionOk="0">
                <a:moveTo>
                  <a:pt x="502742" y="3860802"/>
                </a:moveTo>
                <a:cubicBezTo>
                  <a:pt x="363238" y="3862911"/>
                  <a:pt x="250858" y="3840430"/>
                  <a:pt x="251371" y="3818909"/>
                </a:cubicBezTo>
                <a:cubicBezTo>
                  <a:pt x="234332" y="3578999"/>
                  <a:pt x="226246" y="3398969"/>
                  <a:pt x="251371" y="3203371"/>
                </a:cubicBezTo>
                <a:cubicBezTo>
                  <a:pt x="276496" y="3007773"/>
                  <a:pt x="257534" y="2827212"/>
                  <a:pt x="251371" y="2624765"/>
                </a:cubicBezTo>
                <a:cubicBezTo>
                  <a:pt x="245208" y="2422318"/>
                  <a:pt x="260205" y="2150245"/>
                  <a:pt x="251371" y="1972294"/>
                </a:cubicBezTo>
                <a:cubicBezTo>
                  <a:pt x="254116" y="1937176"/>
                  <a:pt x="112407" y="1929550"/>
                  <a:pt x="0" y="1930401"/>
                </a:cubicBezTo>
                <a:cubicBezTo>
                  <a:pt x="139625" y="1930629"/>
                  <a:pt x="253349" y="1911121"/>
                  <a:pt x="251371" y="1888508"/>
                </a:cubicBezTo>
                <a:cubicBezTo>
                  <a:pt x="242195" y="1599364"/>
                  <a:pt x="273663" y="1559395"/>
                  <a:pt x="251371" y="1309902"/>
                </a:cubicBezTo>
                <a:cubicBezTo>
                  <a:pt x="229079" y="1060409"/>
                  <a:pt x="260504" y="832355"/>
                  <a:pt x="251371" y="694364"/>
                </a:cubicBezTo>
                <a:cubicBezTo>
                  <a:pt x="242238" y="556373"/>
                  <a:pt x="273886" y="366687"/>
                  <a:pt x="251371" y="41893"/>
                </a:cubicBezTo>
                <a:cubicBezTo>
                  <a:pt x="241904" y="6095"/>
                  <a:pt x="354218" y="9625"/>
                  <a:pt x="502742" y="0"/>
                </a:cubicBezTo>
              </a:path>
              <a:path w="502742" h="3860802" fill="none" stroke="0" extrusionOk="0">
                <a:moveTo>
                  <a:pt x="502742" y="3860802"/>
                </a:moveTo>
                <a:cubicBezTo>
                  <a:pt x="358978" y="3863684"/>
                  <a:pt x="248619" y="3846967"/>
                  <a:pt x="251371" y="3818909"/>
                </a:cubicBezTo>
                <a:cubicBezTo>
                  <a:pt x="269746" y="3552902"/>
                  <a:pt x="239085" y="3373719"/>
                  <a:pt x="251371" y="3240303"/>
                </a:cubicBezTo>
                <a:cubicBezTo>
                  <a:pt x="263657" y="3106887"/>
                  <a:pt x="237257" y="2833818"/>
                  <a:pt x="251371" y="2606298"/>
                </a:cubicBezTo>
                <a:cubicBezTo>
                  <a:pt x="265485" y="2378779"/>
                  <a:pt x="261274" y="2161623"/>
                  <a:pt x="251371" y="1972294"/>
                </a:cubicBezTo>
                <a:cubicBezTo>
                  <a:pt x="258288" y="1946830"/>
                  <a:pt x="138548" y="1922837"/>
                  <a:pt x="0" y="1930401"/>
                </a:cubicBezTo>
                <a:cubicBezTo>
                  <a:pt x="142863" y="1931242"/>
                  <a:pt x="250071" y="1913265"/>
                  <a:pt x="251371" y="1888508"/>
                </a:cubicBezTo>
                <a:cubicBezTo>
                  <a:pt x="260962" y="1636540"/>
                  <a:pt x="224241" y="1511920"/>
                  <a:pt x="251371" y="1328368"/>
                </a:cubicBezTo>
                <a:cubicBezTo>
                  <a:pt x="278501" y="1144816"/>
                  <a:pt x="276669" y="917442"/>
                  <a:pt x="251371" y="694364"/>
                </a:cubicBezTo>
                <a:cubicBezTo>
                  <a:pt x="226073" y="471286"/>
                  <a:pt x="236368" y="332636"/>
                  <a:pt x="251371" y="41893"/>
                </a:cubicBezTo>
                <a:cubicBezTo>
                  <a:pt x="256375" y="21909"/>
                  <a:pt x="360750" y="694"/>
                  <a:pt x="502742" y="0"/>
                </a:cubicBezTo>
              </a:path>
            </a:pathLst>
          </a:custGeom>
          <a:ln w="50800">
            <a:solidFill>
              <a:schemeClr val="tx1"/>
            </a:solidFill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F2DD15-F59D-463D-B4D4-3FE9966D233F}"/>
              </a:ext>
            </a:extLst>
          </p:cNvPr>
          <p:cNvSpPr txBox="1"/>
          <p:nvPr/>
        </p:nvSpPr>
        <p:spPr>
          <a:xfrm>
            <a:off x="8183760" y="3717892"/>
            <a:ext cx="324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software-like control description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100413-9994-4D3A-95B0-9063BC60F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441" y="5009962"/>
            <a:ext cx="2633163" cy="6553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14F018-4533-4ECD-B803-6B46C8F3250E}"/>
              </a:ext>
            </a:extLst>
          </p:cNvPr>
          <p:cNvSpPr txBox="1"/>
          <p:nvPr/>
        </p:nvSpPr>
        <p:spPr>
          <a:xfrm>
            <a:off x="2496147" y="5661550"/>
            <a:ext cx="424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High-level HDL: </a:t>
            </a:r>
            <a:r>
              <a:rPr lang="en-US"/>
              <a:t>describe hardware as rules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83A012-FABF-44F9-A55E-7FC708D35287}"/>
              </a:ext>
            </a:extLst>
          </p:cNvPr>
          <p:cNvSpPr txBox="1"/>
          <p:nvPr/>
        </p:nvSpPr>
        <p:spPr>
          <a:xfrm>
            <a:off x="623391" y="3463536"/>
            <a:ext cx="3042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Cement</a:t>
            </a:r>
            <a:r>
              <a:rPr lang="en-US" sz="60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0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(cmt2!) </a:t>
            </a:r>
            <a:endParaRPr lang="en-US" sz="6000">
              <a:solidFill>
                <a:schemeClr val="accent4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04E9F64F-D0B6-436D-9121-28BD0DBF1946}"/>
              </a:ext>
            </a:extLst>
          </p:cNvPr>
          <p:cNvSpPr/>
          <p:nvPr/>
        </p:nvSpPr>
        <p:spPr>
          <a:xfrm>
            <a:off x="4010730" y="4478900"/>
            <a:ext cx="504056" cy="584462"/>
          </a:xfrm>
          <a:custGeom>
            <a:avLst/>
            <a:gdLst>
              <a:gd name="connsiteX0" fmla="*/ 66813 w 504056"/>
              <a:gd name="connsiteY0" fmla="*/ 232954 h 584462"/>
              <a:gd name="connsiteX1" fmla="*/ 192751 w 504056"/>
              <a:gd name="connsiteY1" fmla="*/ 232954 h 584462"/>
              <a:gd name="connsiteX2" fmla="*/ 192751 w 504056"/>
              <a:gd name="connsiteY2" fmla="*/ 77470 h 584462"/>
              <a:gd name="connsiteX3" fmla="*/ 311305 w 504056"/>
              <a:gd name="connsiteY3" fmla="*/ 77470 h 584462"/>
              <a:gd name="connsiteX4" fmla="*/ 311305 w 504056"/>
              <a:gd name="connsiteY4" fmla="*/ 232954 h 584462"/>
              <a:gd name="connsiteX5" fmla="*/ 437243 w 504056"/>
              <a:gd name="connsiteY5" fmla="*/ 232954 h 584462"/>
              <a:gd name="connsiteX6" fmla="*/ 437243 w 504056"/>
              <a:gd name="connsiteY6" fmla="*/ 351508 h 584462"/>
              <a:gd name="connsiteX7" fmla="*/ 311305 w 504056"/>
              <a:gd name="connsiteY7" fmla="*/ 351508 h 584462"/>
              <a:gd name="connsiteX8" fmla="*/ 311305 w 504056"/>
              <a:gd name="connsiteY8" fmla="*/ 506992 h 584462"/>
              <a:gd name="connsiteX9" fmla="*/ 192751 w 504056"/>
              <a:gd name="connsiteY9" fmla="*/ 506992 h 584462"/>
              <a:gd name="connsiteX10" fmla="*/ 192751 w 504056"/>
              <a:gd name="connsiteY10" fmla="*/ 351508 h 584462"/>
              <a:gd name="connsiteX11" fmla="*/ 66813 w 504056"/>
              <a:gd name="connsiteY11" fmla="*/ 351508 h 584462"/>
              <a:gd name="connsiteX12" fmla="*/ 66813 w 504056"/>
              <a:gd name="connsiteY12" fmla="*/ 232954 h 5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4056" h="584462" fill="none" extrusionOk="0">
                <a:moveTo>
                  <a:pt x="66813" y="232954"/>
                </a:moveTo>
                <a:cubicBezTo>
                  <a:pt x="111274" y="222993"/>
                  <a:pt x="138385" y="240545"/>
                  <a:pt x="192751" y="232954"/>
                </a:cubicBezTo>
                <a:cubicBezTo>
                  <a:pt x="182609" y="189122"/>
                  <a:pt x="205119" y="142898"/>
                  <a:pt x="192751" y="77470"/>
                </a:cubicBezTo>
                <a:cubicBezTo>
                  <a:pt x="223446" y="64703"/>
                  <a:pt x="274778" y="84813"/>
                  <a:pt x="311305" y="77470"/>
                </a:cubicBezTo>
                <a:cubicBezTo>
                  <a:pt x="311798" y="146677"/>
                  <a:pt x="297504" y="156488"/>
                  <a:pt x="311305" y="232954"/>
                </a:cubicBezTo>
                <a:cubicBezTo>
                  <a:pt x="344924" y="223483"/>
                  <a:pt x="403206" y="233155"/>
                  <a:pt x="437243" y="232954"/>
                </a:cubicBezTo>
                <a:cubicBezTo>
                  <a:pt x="438852" y="276020"/>
                  <a:pt x="426022" y="305144"/>
                  <a:pt x="437243" y="351508"/>
                </a:cubicBezTo>
                <a:cubicBezTo>
                  <a:pt x="392591" y="365211"/>
                  <a:pt x="340348" y="337916"/>
                  <a:pt x="311305" y="351508"/>
                </a:cubicBezTo>
                <a:cubicBezTo>
                  <a:pt x="326664" y="407012"/>
                  <a:pt x="299406" y="440644"/>
                  <a:pt x="311305" y="506992"/>
                </a:cubicBezTo>
                <a:cubicBezTo>
                  <a:pt x="285351" y="515996"/>
                  <a:pt x="228563" y="505066"/>
                  <a:pt x="192751" y="506992"/>
                </a:cubicBezTo>
                <a:cubicBezTo>
                  <a:pt x="181141" y="474582"/>
                  <a:pt x="205011" y="393104"/>
                  <a:pt x="192751" y="351508"/>
                </a:cubicBezTo>
                <a:cubicBezTo>
                  <a:pt x="158011" y="356406"/>
                  <a:pt x="110009" y="342302"/>
                  <a:pt x="66813" y="351508"/>
                </a:cubicBezTo>
                <a:cubicBezTo>
                  <a:pt x="54815" y="324040"/>
                  <a:pt x="80897" y="269417"/>
                  <a:pt x="66813" y="232954"/>
                </a:cubicBezTo>
                <a:close/>
              </a:path>
              <a:path w="504056" h="584462" stroke="0" extrusionOk="0">
                <a:moveTo>
                  <a:pt x="66813" y="232954"/>
                </a:moveTo>
                <a:cubicBezTo>
                  <a:pt x="114668" y="232357"/>
                  <a:pt x="142255" y="238335"/>
                  <a:pt x="192751" y="232954"/>
                </a:cubicBezTo>
                <a:cubicBezTo>
                  <a:pt x="187208" y="200558"/>
                  <a:pt x="199268" y="140434"/>
                  <a:pt x="192751" y="77470"/>
                </a:cubicBezTo>
                <a:cubicBezTo>
                  <a:pt x="223630" y="66789"/>
                  <a:pt x="271681" y="79236"/>
                  <a:pt x="311305" y="77470"/>
                </a:cubicBezTo>
                <a:cubicBezTo>
                  <a:pt x="319490" y="121707"/>
                  <a:pt x="302156" y="187963"/>
                  <a:pt x="311305" y="232954"/>
                </a:cubicBezTo>
                <a:cubicBezTo>
                  <a:pt x="337762" y="231071"/>
                  <a:pt x="406703" y="247895"/>
                  <a:pt x="437243" y="232954"/>
                </a:cubicBezTo>
                <a:cubicBezTo>
                  <a:pt x="442757" y="263693"/>
                  <a:pt x="425691" y="300898"/>
                  <a:pt x="437243" y="351508"/>
                </a:cubicBezTo>
                <a:cubicBezTo>
                  <a:pt x="405262" y="358149"/>
                  <a:pt x="340676" y="347878"/>
                  <a:pt x="311305" y="351508"/>
                </a:cubicBezTo>
                <a:cubicBezTo>
                  <a:pt x="328264" y="397217"/>
                  <a:pt x="301018" y="471899"/>
                  <a:pt x="311305" y="506992"/>
                </a:cubicBezTo>
                <a:cubicBezTo>
                  <a:pt x="280338" y="516798"/>
                  <a:pt x="228469" y="500334"/>
                  <a:pt x="192751" y="506992"/>
                </a:cubicBezTo>
                <a:cubicBezTo>
                  <a:pt x="177036" y="471567"/>
                  <a:pt x="195566" y="395838"/>
                  <a:pt x="192751" y="351508"/>
                </a:cubicBezTo>
                <a:cubicBezTo>
                  <a:pt x="157369" y="361670"/>
                  <a:pt x="100377" y="348634"/>
                  <a:pt x="66813" y="351508"/>
                </a:cubicBezTo>
                <a:cubicBezTo>
                  <a:pt x="57870" y="299728"/>
                  <a:pt x="70761" y="291441"/>
                  <a:pt x="66813" y="232954"/>
                </a:cubicBezTo>
                <a:close/>
              </a:path>
            </a:pathLst>
          </a:custGeom>
          <a:solidFill>
            <a:schemeClr val="tx1"/>
          </a:solidFill>
          <a:ln w="6350">
            <a:solidFill>
              <a:schemeClr val="tx1"/>
            </a:solidFill>
            <a:tailEnd type="arrow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mathPlu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021E1C-CF3A-4669-BD18-D864F5F7DB9D}"/>
              </a:ext>
            </a:extLst>
          </p:cNvPr>
          <p:cNvSpPr txBox="1"/>
          <p:nvPr/>
        </p:nvSpPr>
        <p:spPr>
          <a:xfrm>
            <a:off x="4304063" y="4136187"/>
            <a:ext cx="16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keep evolving…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67AB14-1DAD-4302-B5DE-86552DBA280B}"/>
              </a:ext>
            </a:extLst>
          </p:cNvPr>
          <p:cNvSpPr txBox="1"/>
          <p:nvPr/>
        </p:nvSpPr>
        <p:spPr>
          <a:xfrm>
            <a:off x="5533879" y="3717892"/>
            <a:ext cx="21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Rust-embedded HDL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2FCBB0-59E9-4D40-83D7-529FB58BF0CA}"/>
              </a:ext>
            </a:extLst>
          </p:cNvPr>
          <p:cNvSpPr txBox="1"/>
          <p:nvPr/>
        </p:nvSpPr>
        <p:spPr>
          <a:xfrm>
            <a:off x="4434199" y="4619947"/>
            <a:ext cx="21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rule-based design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962A384-C49E-49FE-BE99-A34E9D8CE5B9}"/>
              </a:ext>
            </a:extLst>
          </p:cNvPr>
          <p:cNvSpPr/>
          <p:nvPr/>
        </p:nvSpPr>
        <p:spPr>
          <a:xfrm>
            <a:off x="3666338" y="4210049"/>
            <a:ext cx="2715412" cy="332111"/>
          </a:xfrm>
          <a:custGeom>
            <a:avLst/>
            <a:gdLst>
              <a:gd name="connsiteX0" fmla="*/ 2715412 w 2715412"/>
              <a:gd name="connsiteY0" fmla="*/ 332111 h 332111"/>
              <a:gd name="connsiteX1" fmla="*/ 2209513 w 2715412"/>
              <a:gd name="connsiteY1" fmla="*/ 325173 h 332111"/>
              <a:gd name="connsiteX2" fmla="*/ 1687469 w 2715412"/>
              <a:gd name="connsiteY2" fmla="*/ 318015 h 332111"/>
              <a:gd name="connsiteX3" fmla="*/ 1100842 w 2715412"/>
              <a:gd name="connsiteY3" fmla="*/ 309970 h 332111"/>
              <a:gd name="connsiteX4" fmla="*/ 0 w 2715412"/>
              <a:gd name="connsiteY4" fmla="*/ 0 h 33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412" h="332111" fill="none" extrusionOk="0">
                <a:moveTo>
                  <a:pt x="2715412" y="332111"/>
                </a:moveTo>
                <a:cubicBezTo>
                  <a:pt x="2525473" y="312111"/>
                  <a:pt x="2424045" y="335448"/>
                  <a:pt x="2209513" y="325173"/>
                </a:cubicBezTo>
                <a:cubicBezTo>
                  <a:pt x="1994981" y="314899"/>
                  <a:pt x="1915878" y="340406"/>
                  <a:pt x="1687469" y="318015"/>
                </a:cubicBezTo>
                <a:cubicBezTo>
                  <a:pt x="1459061" y="295624"/>
                  <a:pt x="1275404" y="307223"/>
                  <a:pt x="1100842" y="309970"/>
                </a:cubicBezTo>
                <a:cubicBezTo>
                  <a:pt x="674882" y="262546"/>
                  <a:pt x="335645" y="56717"/>
                  <a:pt x="0" y="0"/>
                </a:cubicBezTo>
              </a:path>
              <a:path w="2715412" h="332111" stroke="0" extrusionOk="0">
                <a:moveTo>
                  <a:pt x="2715412" y="332111"/>
                </a:moveTo>
                <a:cubicBezTo>
                  <a:pt x="2499683" y="340943"/>
                  <a:pt x="2364793" y="303533"/>
                  <a:pt x="2144931" y="324288"/>
                </a:cubicBezTo>
                <a:cubicBezTo>
                  <a:pt x="1925069" y="345043"/>
                  <a:pt x="1869909" y="309955"/>
                  <a:pt x="1639032" y="317350"/>
                </a:cubicBezTo>
                <a:cubicBezTo>
                  <a:pt x="1408155" y="324745"/>
                  <a:pt x="1333140" y="304259"/>
                  <a:pt x="1100842" y="309970"/>
                </a:cubicBezTo>
                <a:cubicBezTo>
                  <a:pt x="685350" y="279950"/>
                  <a:pt x="280022" y="149428"/>
                  <a:pt x="0" y="0"/>
                </a:cubicBezTo>
              </a:path>
            </a:pathLst>
          </a:custGeom>
          <a:ln w="50800">
            <a:solidFill>
              <a:schemeClr val="tx1"/>
            </a:solidFill>
            <a:tailEnd type="arrow" w="lg" len="lg"/>
            <a:extLst>
              <a:ext uri="{C807C97D-BFC1-408E-A445-0C87EB9F89A2}">
                <ask:lineSketchStyleProps xmlns:ask="http://schemas.microsoft.com/office/drawing/2018/sketchyshapes" sd="1427185327">
                  <a:custGeom>
                    <a:avLst/>
                    <a:gdLst>
                      <a:gd name="connsiteX0" fmla="*/ 3524250 w 3524250"/>
                      <a:gd name="connsiteY0" fmla="*/ 285750 h 285750"/>
                      <a:gd name="connsiteX1" fmla="*/ 1428750 w 3524250"/>
                      <a:gd name="connsiteY1" fmla="*/ 266700 h 285750"/>
                      <a:gd name="connsiteX2" fmla="*/ 0 w 3524250"/>
                      <a:gd name="connsiteY2" fmla="*/ 0 h 2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4250" h="285750">
                        <a:moveTo>
                          <a:pt x="3524250" y="285750"/>
                        </a:moveTo>
                        <a:lnTo>
                          <a:pt x="1428750" y="266700"/>
                        </a:lnTo>
                        <a:cubicBezTo>
                          <a:pt x="841375" y="219075"/>
                          <a:pt x="420687" y="109537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2C11151-1327-477E-A951-A2976AB697A1}"/>
              </a:ext>
            </a:extLst>
          </p:cNvPr>
          <p:cNvSpPr/>
          <p:nvPr/>
        </p:nvSpPr>
        <p:spPr>
          <a:xfrm>
            <a:off x="2871963" y="3009900"/>
            <a:ext cx="99837" cy="617220"/>
          </a:xfrm>
          <a:custGeom>
            <a:avLst/>
            <a:gdLst>
              <a:gd name="connsiteX0" fmla="*/ 99837 w 99837"/>
              <a:gd name="connsiteY0" fmla="*/ 0 h 617220"/>
              <a:gd name="connsiteX1" fmla="*/ 777 w 99837"/>
              <a:gd name="connsiteY1" fmla="*/ 312420 h 617220"/>
              <a:gd name="connsiteX2" fmla="*/ 61737 w 99837"/>
              <a:gd name="connsiteY2" fmla="*/ 61722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837" h="617220">
                <a:moveTo>
                  <a:pt x="99837" y="0"/>
                </a:moveTo>
                <a:cubicBezTo>
                  <a:pt x="53482" y="104775"/>
                  <a:pt x="7127" y="209550"/>
                  <a:pt x="777" y="312420"/>
                </a:cubicBezTo>
                <a:cubicBezTo>
                  <a:pt x="-5573" y="415290"/>
                  <a:pt x="28082" y="516255"/>
                  <a:pt x="61737" y="617220"/>
                </a:cubicBezTo>
              </a:path>
            </a:pathLst>
          </a:custGeom>
          <a:ln w="50800">
            <a:solidFill>
              <a:schemeClr val="tx1"/>
            </a:solidFill>
            <a:prstDash val="sysDot"/>
            <a:tailEnd type="arrow" w="lg" len="lg"/>
            <a:extLst>
              <a:ext uri="{C807C97D-BFC1-408E-A445-0C87EB9F89A2}">
                <ask:lineSketchStyleProps xmlns:ask="http://schemas.microsoft.com/office/drawing/2018/sketchyshapes" sd="3332194476"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76C70-9F16-4DCC-8F22-06BE8B04D43C}"/>
              </a:ext>
            </a:extLst>
          </p:cNvPr>
          <p:cNvSpPr txBox="1"/>
          <p:nvPr/>
        </p:nvSpPr>
        <p:spPr>
          <a:xfrm>
            <a:off x="3022625" y="302242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0547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9" grpId="0"/>
      <p:bldP spid="16" grpId="0" animBg="1"/>
      <p:bldP spid="18" grpId="0"/>
      <p:bldP spid="24" grpId="0"/>
      <p:bldP spid="27" grpId="0" animBg="1"/>
      <p:bldP spid="28" grpId="0"/>
      <p:bldP spid="31" grpId="0"/>
      <p:bldP spid="32" grpId="0"/>
      <p:bldP spid="3" grpId="0" animBg="1"/>
      <p:bldP spid="8" grpId="0" animBg="1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41E4ED-749E-4C50-BB2A-E5E57C98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Today, we introduce </a:t>
            </a:r>
            <a:r>
              <a:rPr lang="en-US" altLang="zh-CN" sz="4000">
                <a:latin typeface="Bahnschrift Condensed" panose="020B0502040204020203" pitchFamily="34" charset="0"/>
              </a:rPr>
              <a:t>cmt2</a:t>
            </a:r>
            <a:r>
              <a:rPr lang="en-US" altLang="zh-CN"/>
              <a:t>!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D1C777-0F3E-4D4A-B875-C761DC7E8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A54F97-C10E-4AE6-87C8-82364FC72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52CF379-35E7-44A6-B238-E407EBC189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97AD42D-DEED-4E79-88B6-0CE213CD972E}"/>
              </a:ext>
            </a:extLst>
          </p:cNvPr>
          <p:cNvSpPr/>
          <p:nvPr/>
        </p:nvSpPr>
        <p:spPr>
          <a:xfrm>
            <a:off x="3794242" y="2164474"/>
            <a:ext cx="502742" cy="3860802"/>
          </a:xfrm>
          <a:custGeom>
            <a:avLst/>
            <a:gdLst>
              <a:gd name="connsiteX0" fmla="*/ 502742 w 502742"/>
              <a:gd name="connsiteY0" fmla="*/ 3860802 h 3860802"/>
              <a:gd name="connsiteX1" fmla="*/ 251371 w 502742"/>
              <a:gd name="connsiteY1" fmla="*/ 3818909 h 3860802"/>
              <a:gd name="connsiteX2" fmla="*/ 251371 w 502742"/>
              <a:gd name="connsiteY2" fmla="*/ 3166438 h 3860802"/>
              <a:gd name="connsiteX3" fmla="*/ 251371 w 502742"/>
              <a:gd name="connsiteY3" fmla="*/ 2569366 h 3860802"/>
              <a:gd name="connsiteX4" fmla="*/ 251371 w 502742"/>
              <a:gd name="connsiteY4" fmla="*/ 1972294 h 3860802"/>
              <a:gd name="connsiteX5" fmla="*/ 0 w 502742"/>
              <a:gd name="connsiteY5" fmla="*/ 1930401 h 3860802"/>
              <a:gd name="connsiteX6" fmla="*/ 251371 w 502742"/>
              <a:gd name="connsiteY6" fmla="*/ 1888508 h 3860802"/>
              <a:gd name="connsiteX7" fmla="*/ 251371 w 502742"/>
              <a:gd name="connsiteY7" fmla="*/ 1236037 h 3860802"/>
              <a:gd name="connsiteX8" fmla="*/ 251371 w 502742"/>
              <a:gd name="connsiteY8" fmla="*/ 657431 h 3860802"/>
              <a:gd name="connsiteX9" fmla="*/ 251371 w 502742"/>
              <a:gd name="connsiteY9" fmla="*/ 41893 h 3860802"/>
              <a:gd name="connsiteX10" fmla="*/ 502742 w 502742"/>
              <a:gd name="connsiteY10" fmla="*/ 0 h 3860802"/>
              <a:gd name="connsiteX11" fmla="*/ 502742 w 502742"/>
              <a:gd name="connsiteY11" fmla="*/ 604859 h 3860802"/>
              <a:gd name="connsiteX12" fmla="*/ 502742 w 502742"/>
              <a:gd name="connsiteY12" fmla="*/ 1248326 h 3860802"/>
              <a:gd name="connsiteX13" fmla="*/ 502742 w 502742"/>
              <a:gd name="connsiteY13" fmla="*/ 1891793 h 3860802"/>
              <a:gd name="connsiteX14" fmla="*/ 502742 w 502742"/>
              <a:gd name="connsiteY14" fmla="*/ 2535260 h 3860802"/>
              <a:gd name="connsiteX15" fmla="*/ 502742 w 502742"/>
              <a:gd name="connsiteY15" fmla="*/ 3217335 h 3860802"/>
              <a:gd name="connsiteX16" fmla="*/ 502742 w 502742"/>
              <a:gd name="connsiteY16" fmla="*/ 3860802 h 3860802"/>
              <a:gd name="connsiteX0" fmla="*/ 502742 w 502742"/>
              <a:gd name="connsiteY0" fmla="*/ 3860802 h 3860802"/>
              <a:gd name="connsiteX1" fmla="*/ 251371 w 502742"/>
              <a:gd name="connsiteY1" fmla="*/ 3818909 h 3860802"/>
              <a:gd name="connsiteX2" fmla="*/ 251371 w 502742"/>
              <a:gd name="connsiteY2" fmla="*/ 3203371 h 3860802"/>
              <a:gd name="connsiteX3" fmla="*/ 251371 w 502742"/>
              <a:gd name="connsiteY3" fmla="*/ 2624765 h 3860802"/>
              <a:gd name="connsiteX4" fmla="*/ 251371 w 502742"/>
              <a:gd name="connsiteY4" fmla="*/ 1972294 h 3860802"/>
              <a:gd name="connsiteX5" fmla="*/ 0 w 502742"/>
              <a:gd name="connsiteY5" fmla="*/ 1930401 h 3860802"/>
              <a:gd name="connsiteX6" fmla="*/ 251371 w 502742"/>
              <a:gd name="connsiteY6" fmla="*/ 1888508 h 3860802"/>
              <a:gd name="connsiteX7" fmla="*/ 251371 w 502742"/>
              <a:gd name="connsiteY7" fmla="*/ 1309902 h 3860802"/>
              <a:gd name="connsiteX8" fmla="*/ 251371 w 502742"/>
              <a:gd name="connsiteY8" fmla="*/ 694364 h 3860802"/>
              <a:gd name="connsiteX9" fmla="*/ 251371 w 502742"/>
              <a:gd name="connsiteY9" fmla="*/ 41893 h 3860802"/>
              <a:gd name="connsiteX10" fmla="*/ 502742 w 502742"/>
              <a:gd name="connsiteY10" fmla="*/ 0 h 38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742" h="3860802" stroke="0" extrusionOk="0">
                <a:moveTo>
                  <a:pt x="502742" y="3860802"/>
                </a:moveTo>
                <a:cubicBezTo>
                  <a:pt x="359384" y="3858008"/>
                  <a:pt x="249024" y="3842927"/>
                  <a:pt x="251371" y="3818909"/>
                </a:cubicBezTo>
                <a:cubicBezTo>
                  <a:pt x="255306" y="3657954"/>
                  <a:pt x="235572" y="3417810"/>
                  <a:pt x="251371" y="3166438"/>
                </a:cubicBezTo>
                <a:cubicBezTo>
                  <a:pt x="267170" y="2915066"/>
                  <a:pt x="228901" y="2818119"/>
                  <a:pt x="251371" y="2569366"/>
                </a:cubicBezTo>
                <a:cubicBezTo>
                  <a:pt x="273841" y="2320613"/>
                  <a:pt x="232465" y="2149250"/>
                  <a:pt x="251371" y="1972294"/>
                </a:cubicBezTo>
                <a:cubicBezTo>
                  <a:pt x="243167" y="1922731"/>
                  <a:pt x="143949" y="1911452"/>
                  <a:pt x="0" y="1930401"/>
                </a:cubicBezTo>
                <a:cubicBezTo>
                  <a:pt x="136208" y="1928683"/>
                  <a:pt x="253368" y="1908396"/>
                  <a:pt x="251371" y="1888508"/>
                </a:cubicBezTo>
                <a:cubicBezTo>
                  <a:pt x="240884" y="1730949"/>
                  <a:pt x="252262" y="1531242"/>
                  <a:pt x="251371" y="1236037"/>
                </a:cubicBezTo>
                <a:cubicBezTo>
                  <a:pt x="250480" y="940832"/>
                  <a:pt x="253827" y="822655"/>
                  <a:pt x="251371" y="657431"/>
                </a:cubicBezTo>
                <a:cubicBezTo>
                  <a:pt x="248915" y="492207"/>
                  <a:pt x="256092" y="249273"/>
                  <a:pt x="251371" y="41893"/>
                </a:cubicBezTo>
                <a:cubicBezTo>
                  <a:pt x="265464" y="30282"/>
                  <a:pt x="376035" y="18044"/>
                  <a:pt x="502742" y="0"/>
                </a:cubicBezTo>
                <a:cubicBezTo>
                  <a:pt x="509061" y="153675"/>
                  <a:pt x="515893" y="388645"/>
                  <a:pt x="502742" y="604859"/>
                </a:cubicBezTo>
                <a:cubicBezTo>
                  <a:pt x="489591" y="821073"/>
                  <a:pt x="498856" y="1091974"/>
                  <a:pt x="502742" y="1248326"/>
                </a:cubicBezTo>
                <a:cubicBezTo>
                  <a:pt x="506628" y="1404678"/>
                  <a:pt x="516275" y="1651757"/>
                  <a:pt x="502742" y="1891793"/>
                </a:cubicBezTo>
                <a:cubicBezTo>
                  <a:pt x="489209" y="2131829"/>
                  <a:pt x="504270" y="2248979"/>
                  <a:pt x="502742" y="2535260"/>
                </a:cubicBezTo>
                <a:cubicBezTo>
                  <a:pt x="501214" y="2821541"/>
                  <a:pt x="504734" y="2922778"/>
                  <a:pt x="502742" y="3217335"/>
                </a:cubicBezTo>
                <a:cubicBezTo>
                  <a:pt x="500750" y="3511892"/>
                  <a:pt x="530496" y="3591617"/>
                  <a:pt x="502742" y="3860802"/>
                </a:cubicBezTo>
                <a:close/>
              </a:path>
              <a:path w="502742" h="3860802" fill="none" extrusionOk="0">
                <a:moveTo>
                  <a:pt x="502742" y="3860802"/>
                </a:moveTo>
                <a:cubicBezTo>
                  <a:pt x="363238" y="3862911"/>
                  <a:pt x="250858" y="3840430"/>
                  <a:pt x="251371" y="3818909"/>
                </a:cubicBezTo>
                <a:cubicBezTo>
                  <a:pt x="234332" y="3578999"/>
                  <a:pt x="226246" y="3398969"/>
                  <a:pt x="251371" y="3203371"/>
                </a:cubicBezTo>
                <a:cubicBezTo>
                  <a:pt x="276496" y="3007773"/>
                  <a:pt x="257534" y="2827212"/>
                  <a:pt x="251371" y="2624765"/>
                </a:cubicBezTo>
                <a:cubicBezTo>
                  <a:pt x="245208" y="2422318"/>
                  <a:pt x="260205" y="2150245"/>
                  <a:pt x="251371" y="1972294"/>
                </a:cubicBezTo>
                <a:cubicBezTo>
                  <a:pt x="254116" y="1937176"/>
                  <a:pt x="112407" y="1929550"/>
                  <a:pt x="0" y="1930401"/>
                </a:cubicBezTo>
                <a:cubicBezTo>
                  <a:pt x="139625" y="1930629"/>
                  <a:pt x="253349" y="1911121"/>
                  <a:pt x="251371" y="1888508"/>
                </a:cubicBezTo>
                <a:cubicBezTo>
                  <a:pt x="242195" y="1599364"/>
                  <a:pt x="273663" y="1559395"/>
                  <a:pt x="251371" y="1309902"/>
                </a:cubicBezTo>
                <a:cubicBezTo>
                  <a:pt x="229079" y="1060409"/>
                  <a:pt x="260504" y="832355"/>
                  <a:pt x="251371" y="694364"/>
                </a:cubicBezTo>
                <a:cubicBezTo>
                  <a:pt x="242238" y="556373"/>
                  <a:pt x="273886" y="366687"/>
                  <a:pt x="251371" y="41893"/>
                </a:cubicBezTo>
                <a:cubicBezTo>
                  <a:pt x="241904" y="6095"/>
                  <a:pt x="354218" y="9625"/>
                  <a:pt x="502742" y="0"/>
                </a:cubicBezTo>
              </a:path>
              <a:path w="502742" h="3860802" fill="none" stroke="0" extrusionOk="0">
                <a:moveTo>
                  <a:pt x="502742" y="3860802"/>
                </a:moveTo>
                <a:cubicBezTo>
                  <a:pt x="358978" y="3863684"/>
                  <a:pt x="248619" y="3846967"/>
                  <a:pt x="251371" y="3818909"/>
                </a:cubicBezTo>
                <a:cubicBezTo>
                  <a:pt x="269746" y="3552902"/>
                  <a:pt x="239085" y="3373719"/>
                  <a:pt x="251371" y="3240303"/>
                </a:cubicBezTo>
                <a:cubicBezTo>
                  <a:pt x="263657" y="3106887"/>
                  <a:pt x="237257" y="2833818"/>
                  <a:pt x="251371" y="2606298"/>
                </a:cubicBezTo>
                <a:cubicBezTo>
                  <a:pt x="265485" y="2378779"/>
                  <a:pt x="261274" y="2161623"/>
                  <a:pt x="251371" y="1972294"/>
                </a:cubicBezTo>
                <a:cubicBezTo>
                  <a:pt x="258288" y="1946830"/>
                  <a:pt x="138548" y="1922837"/>
                  <a:pt x="0" y="1930401"/>
                </a:cubicBezTo>
                <a:cubicBezTo>
                  <a:pt x="142863" y="1931242"/>
                  <a:pt x="250071" y="1913265"/>
                  <a:pt x="251371" y="1888508"/>
                </a:cubicBezTo>
                <a:cubicBezTo>
                  <a:pt x="260962" y="1636540"/>
                  <a:pt x="224241" y="1511920"/>
                  <a:pt x="251371" y="1328368"/>
                </a:cubicBezTo>
                <a:cubicBezTo>
                  <a:pt x="278501" y="1144816"/>
                  <a:pt x="276669" y="917442"/>
                  <a:pt x="251371" y="694364"/>
                </a:cubicBezTo>
                <a:cubicBezTo>
                  <a:pt x="226073" y="471286"/>
                  <a:pt x="236368" y="332636"/>
                  <a:pt x="251371" y="41893"/>
                </a:cubicBezTo>
                <a:cubicBezTo>
                  <a:pt x="256375" y="21909"/>
                  <a:pt x="360750" y="694"/>
                  <a:pt x="502742" y="0"/>
                </a:cubicBezTo>
              </a:path>
            </a:pathLst>
          </a:custGeom>
          <a:ln w="50800">
            <a:solidFill>
              <a:schemeClr val="tx1"/>
            </a:solidFill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F2DD15-F59D-463D-B4D4-3FE9966D233F}"/>
              </a:ext>
            </a:extLst>
          </p:cNvPr>
          <p:cNvSpPr txBox="1"/>
          <p:nvPr/>
        </p:nvSpPr>
        <p:spPr>
          <a:xfrm>
            <a:off x="4441693" y="5007124"/>
            <a:ext cx="619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software-like control description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67AB14-1DAD-4302-B5DE-86552DBA280B}"/>
              </a:ext>
            </a:extLst>
          </p:cNvPr>
          <p:cNvSpPr txBox="1"/>
          <p:nvPr/>
        </p:nvSpPr>
        <p:spPr>
          <a:xfrm>
            <a:off x="4441693" y="2326255"/>
            <a:ext cx="398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Rust-embedded HDL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2FCBB0-59E9-4D40-83D7-529FB58BF0CA}"/>
              </a:ext>
            </a:extLst>
          </p:cNvPr>
          <p:cNvSpPr txBox="1"/>
          <p:nvPr/>
        </p:nvSpPr>
        <p:spPr>
          <a:xfrm>
            <a:off x="4444618" y="3666689"/>
            <a:ext cx="400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rule-based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42DF7-E25E-45E1-8669-6AEE2F4456DE}"/>
              </a:ext>
            </a:extLst>
          </p:cNvPr>
          <p:cNvSpPr txBox="1"/>
          <p:nvPr/>
        </p:nvSpPr>
        <p:spPr>
          <a:xfrm>
            <a:off x="688029" y="1402926"/>
            <a:ext cx="3292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as the successor of</a:t>
            </a:r>
            <a:r>
              <a:rPr lang="zh-CN" altLang="en-US" sz="2800"/>
              <a:t> </a:t>
            </a:r>
            <a:r>
              <a:rPr lang="en-US" altLang="zh-CN" sz="2800"/>
              <a:t>…</a:t>
            </a:r>
            <a:endParaRPr lang="en-US" sz="2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F992E1-076F-4E30-A794-CB3263E179C6}"/>
              </a:ext>
            </a:extLst>
          </p:cNvPr>
          <p:cNvSpPr txBox="1"/>
          <p:nvPr/>
        </p:nvSpPr>
        <p:spPr>
          <a:xfrm>
            <a:off x="827354" y="1926146"/>
            <a:ext cx="299135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Cement (cmt1) </a:t>
            </a:r>
          </a:p>
          <a:p>
            <a:r>
              <a:rPr lang="en-US"/>
              <a:t>published at FPGA’24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40D25F-3925-4661-91C4-F66BCABD941F}"/>
              </a:ext>
            </a:extLst>
          </p:cNvPr>
          <p:cNvSpPr txBox="1"/>
          <p:nvPr/>
        </p:nvSpPr>
        <p:spPr>
          <a:xfrm>
            <a:off x="1325955" y="3463536"/>
            <a:ext cx="2340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6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cmt2!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303923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CD33-5404-462D-BB95-EF9B31604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choose Rust, because…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F34B16-0BAE-4B81-A7DA-84564F23B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7785"/>
            <a:ext cx="10022904" cy="5318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+mn-lt"/>
              </a:rPr>
              <a:t>Rust has been the </a:t>
            </a:r>
            <a:r>
              <a:rPr lang="en-US">
                <a:solidFill>
                  <a:srgbClr val="FF0000"/>
                </a:solidFill>
                <a:latin typeface="+mn-lt"/>
              </a:rPr>
              <a:t>top admired </a:t>
            </a:r>
            <a:r>
              <a:rPr lang="en-US">
                <a:latin typeface="+mn-lt"/>
              </a:rPr>
              <a:t>programming language for </a:t>
            </a:r>
            <a:r>
              <a:rPr lang="en-US" b="1">
                <a:latin typeface="+mn-lt"/>
              </a:rPr>
              <a:t>7 consecutive years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>
              <a:latin typeface="+mn-lt"/>
            </a:endParaRPr>
          </a:p>
          <a:p>
            <a:pPr marL="0" indent="0">
              <a:buNone/>
            </a:pPr>
            <a:r>
              <a:rPr lang="en-US">
                <a:latin typeface="+mn-lt"/>
              </a:rPr>
              <a:t>In our own experience, it’s powerful, efficient, user-friendly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B265-B012-4AE0-8E37-1ACD2F9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FB784-0503-4B68-AD94-9C9D74A3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E2A93-6CCE-4D22-925F-E19B824D55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7CE9EC-02DA-48B9-8763-179840E8C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1594" r="9757" b="81224"/>
          <a:stretch/>
        </p:blipFill>
        <p:spPr>
          <a:xfrm>
            <a:off x="2806226" y="2323759"/>
            <a:ext cx="7376419" cy="28313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FE6A7D-D8BE-4180-B75A-387AB5D5D83C}"/>
              </a:ext>
            </a:extLst>
          </p:cNvPr>
          <p:cNvSpPr/>
          <p:nvPr/>
        </p:nvSpPr>
        <p:spPr>
          <a:xfrm>
            <a:off x="2674606" y="4578348"/>
            <a:ext cx="7508039" cy="365125"/>
          </a:xfrm>
          <a:custGeom>
            <a:avLst/>
            <a:gdLst>
              <a:gd name="connsiteX0" fmla="*/ 0 w 7508039"/>
              <a:gd name="connsiteY0" fmla="*/ 0 h 365125"/>
              <a:gd name="connsiteX1" fmla="*/ 832710 w 7508039"/>
              <a:gd name="connsiteY1" fmla="*/ 0 h 365125"/>
              <a:gd name="connsiteX2" fmla="*/ 1665420 w 7508039"/>
              <a:gd name="connsiteY2" fmla="*/ 0 h 365125"/>
              <a:gd name="connsiteX3" fmla="*/ 2498129 w 7508039"/>
              <a:gd name="connsiteY3" fmla="*/ 0 h 365125"/>
              <a:gd name="connsiteX4" fmla="*/ 3180678 w 7508039"/>
              <a:gd name="connsiteY4" fmla="*/ 0 h 365125"/>
              <a:gd name="connsiteX5" fmla="*/ 4013388 w 7508039"/>
              <a:gd name="connsiteY5" fmla="*/ 0 h 365125"/>
              <a:gd name="connsiteX6" fmla="*/ 4846098 w 7508039"/>
              <a:gd name="connsiteY6" fmla="*/ 0 h 365125"/>
              <a:gd name="connsiteX7" fmla="*/ 5603727 w 7508039"/>
              <a:gd name="connsiteY7" fmla="*/ 0 h 365125"/>
              <a:gd name="connsiteX8" fmla="*/ 6211196 w 7508039"/>
              <a:gd name="connsiteY8" fmla="*/ 0 h 365125"/>
              <a:gd name="connsiteX9" fmla="*/ 7508039 w 7508039"/>
              <a:gd name="connsiteY9" fmla="*/ 0 h 365125"/>
              <a:gd name="connsiteX10" fmla="*/ 7508039 w 7508039"/>
              <a:gd name="connsiteY10" fmla="*/ 365125 h 365125"/>
              <a:gd name="connsiteX11" fmla="*/ 6975651 w 7508039"/>
              <a:gd name="connsiteY11" fmla="*/ 365125 h 365125"/>
              <a:gd name="connsiteX12" fmla="*/ 6368182 w 7508039"/>
              <a:gd name="connsiteY12" fmla="*/ 365125 h 365125"/>
              <a:gd name="connsiteX13" fmla="*/ 5760714 w 7508039"/>
              <a:gd name="connsiteY13" fmla="*/ 365125 h 365125"/>
              <a:gd name="connsiteX14" fmla="*/ 5078165 w 7508039"/>
              <a:gd name="connsiteY14" fmla="*/ 365125 h 365125"/>
              <a:gd name="connsiteX15" fmla="*/ 4470696 w 7508039"/>
              <a:gd name="connsiteY15" fmla="*/ 365125 h 365125"/>
              <a:gd name="connsiteX16" fmla="*/ 3637986 w 7508039"/>
              <a:gd name="connsiteY16" fmla="*/ 365125 h 365125"/>
              <a:gd name="connsiteX17" fmla="*/ 2880357 w 7508039"/>
              <a:gd name="connsiteY17" fmla="*/ 365125 h 365125"/>
              <a:gd name="connsiteX18" fmla="*/ 2272888 w 7508039"/>
              <a:gd name="connsiteY18" fmla="*/ 365125 h 365125"/>
              <a:gd name="connsiteX19" fmla="*/ 1665420 w 7508039"/>
              <a:gd name="connsiteY19" fmla="*/ 365125 h 365125"/>
              <a:gd name="connsiteX20" fmla="*/ 832710 w 7508039"/>
              <a:gd name="connsiteY20" fmla="*/ 365125 h 365125"/>
              <a:gd name="connsiteX21" fmla="*/ 0 w 7508039"/>
              <a:gd name="connsiteY21" fmla="*/ 365125 h 365125"/>
              <a:gd name="connsiteX22" fmla="*/ 0 w 7508039"/>
              <a:gd name="connsiteY22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08039" h="365125" extrusionOk="0">
                <a:moveTo>
                  <a:pt x="0" y="0"/>
                </a:moveTo>
                <a:cubicBezTo>
                  <a:pt x="251926" y="-21847"/>
                  <a:pt x="547264" y="22408"/>
                  <a:pt x="832710" y="0"/>
                </a:cubicBezTo>
                <a:cubicBezTo>
                  <a:pt x="1118156" y="-22408"/>
                  <a:pt x="1279367" y="-32768"/>
                  <a:pt x="1665420" y="0"/>
                </a:cubicBezTo>
                <a:cubicBezTo>
                  <a:pt x="2051473" y="32768"/>
                  <a:pt x="2305307" y="-1331"/>
                  <a:pt x="2498129" y="0"/>
                </a:cubicBezTo>
                <a:cubicBezTo>
                  <a:pt x="2690951" y="1331"/>
                  <a:pt x="2886624" y="-3135"/>
                  <a:pt x="3180678" y="0"/>
                </a:cubicBezTo>
                <a:cubicBezTo>
                  <a:pt x="3474732" y="3135"/>
                  <a:pt x="3636822" y="11593"/>
                  <a:pt x="4013388" y="0"/>
                </a:cubicBezTo>
                <a:cubicBezTo>
                  <a:pt x="4389954" y="-11593"/>
                  <a:pt x="4630452" y="432"/>
                  <a:pt x="4846098" y="0"/>
                </a:cubicBezTo>
                <a:cubicBezTo>
                  <a:pt x="5061744" y="-432"/>
                  <a:pt x="5308239" y="-26181"/>
                  <a:pt x="5603727" y="0"/>
                </a:cubicBezTo>
                <a:cubicBezTo>
                  <a:pt x="5899215" y="26181"/>
                  <a:pt x="6008665" y="24431"/>
                  <a:pt x="6211196" y="0"/>
                </a:cubicBezTo>
                <a:cubicBezTo>
                  <a:pt x="6413727" y="-24431"/>
                  <a:pt x="7021691" y="40204"/>
                  <a:pt x="7508039" y="0"/>
                </a:cubicBezTo>
                <a:cubicBezTo>
                  <a:pt x="7508564" y="141170"/>
                  <a:pt x="7507731" y="261510"/>
                  <a:pt x="7508039" y="365125"/>
                </a:cubicBezTo>
                <a:cubicBezTo>
                  <a:pt x="7376314" y="351025"/>
                  <a:pt x="7184764" y="388577"/>
                  <a:pt x="6975651" y="365125"/>
                </a:cubicBezTo>
                <a:cubicBezTo>
                  <a:pt x="6766538" y="341673"/>
                  <a:pt x="6636117" y="375596"/>
                  <a:pt x="6368182" y="365125"/>
                </a:cubicBezTo>
                <a:cubicBezTo>
                  <a:pt x="6100247" y="354654"/>
                  <a:pt x="5983131" y="336400"/>
                  <a:pt x="5760714" y="365125"/>
                </a:cubicBezTo>
                <a:cubicBezTo>
                  <a:pt x="5538297" y="393850"/>
                  <a:pt x="5328551" y="343827"/>
                  <a:pt x="5078165" y="365125"/>
                </a:cubicBezTo>
                <a:cubicBezTo>
                  <a:pt x="4827779" y="386423"/>
                  <a:pt x="4607494" y="354201"/>
                  <a:pt x="4470696" y="365125"/>
                </a:cubicBezTo>
                <a:cubicBezTo>
                  <a:pt x="4333898" y="376049"/>
                  <a:pt x="3918123" y="364831"/>
                  <a:pt x="3637986" y="365125"/>
                </a:cubicBezTo>
                <a:cubicBezTo>
                  <a:pt x="3357849" y="365420"/>
                  <a:pt x="3119297" y="358313"/>
                  <a:pt x="2880357" y="365125"/>
                </a:cubicBezTo>
                <a:cubicBezTo>
                  <a:pt x="2641417" y="371937"/>
                  <a:pt x="2404786" y="352999"/>
                  <a:pt x="2272888" y="365125"/>
                </a:cubicBezTo>
                <a:cubicBezTo>
                  <a:pt x="2140990" y="377251"/>
                  <a:pt x="1870325" y="359480"/>
                  <a:pt x="1665420" y="365125"/>
                </a:cubicBezTo>
                <a:cubicBezTo>
                  <a:pt x="1460515" y="370770"/>
                  <a:pt x="1180437" y="383918"/>
                  <a:pt x="832710" y="365125"/>
                </a:cubicBezTo>
                <a:cubicBezTo>
                  <a:pt x="484983" y="346333"/>
                  <a:pt x="216405" y="385341"/>
                  <a:pt x="0" y="365125"/>
                </a:cubicBezTo>
                <a:cubicBezTo>
                  <a:pt x="-7635" y="241821"/>
                  <a:pt x="-13332" y="145219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3204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FDFB1-0634-472B-AC2F-CAC1110D17C6}"/>
              </a:ext>
            </a:extLst>
          </p:cNvPr>
          <p:cNvSpPr txBox="1"/>
          <p:nvPr/>
        </p:nvSpPr>
        <p:spPr>
          <a:xfrm>
            <a:off x="10314264" y="3772197"/>
            <a:ext cx="18173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-apple-system"/>
              </a:rPr>
              <a:t>Rust is admired by 82.2%!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7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6C5EF-CE64-49ED-A394-E2C11C85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Quick Try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6CA9FB3-383E-432D-B03F-F7DEFD81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20AFA8-455B-4A1F-9533-BFEDD6F60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4784"/>
            <a:ext cx="10972800" cy="1099283"/>
          </a:xfrm>
        </p:spPr>
        <p:txBody>
          <a:bodyPr/>
          <a:lstStyle/>
          <a:p>
            <a:r>
              <a:rPr lang="en-US" altLang="zh-CN" b="1" dirty="0"/>
              <a:t>Run:</a:t>
            </a:r>
            <a:endParaRPr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CE6F79-8C44-4ADF-AF7B-D726001DE7D5}"/>
              </a:ext>
            </a:extLst>
          </p:cNvPr>
          <p:cNvSpPr txBox="1"/>
          <p:nvPr/>
        </p:nvSpPr>
        <p:spPr>
          <a:xfrm>
            <a:off x="1055440" y="1484784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nsolas" panose="020B0609020204030204" pitchFamily="49" charset="0"/>
              </a:rPr>
              <a:t>bash ./hls-tutorial.sh generate</a:t>
            </a:r>
          </a:p>
          <a:p>
            <a:r>
              <a:rPr lang="en-US" altLang="zh-CN" sz="2800" dirty="0">
                <a:latin typeface="Consolas" panose="020B0609020204030204" pitchFamily="49" charset="0"/>
              </a:rPr>
              <a:t>cd</a:t>
            </a:r>
            <a:r>
              <a:rPr lang="zh-CN" altLang="en-US" sz="2800" dirty="0">
                <a:latin typeface="Consolas" panose="020B0609020204030204" pitchFamily="49" charset="0"/>
              </a:rPr>
              <a:t> </a:t>
            </a:r>
            <a:r>
              <a:rPr lang="en-US" altLang="zh-CN" sz="2800" dirty="0">
                <a:latin typeface="Consolas" panose="020B0609020204030204" pitchFamily="49" charset="0"/>
              </a:rPr>
              <a:t>popa/examples</a:t>
            </a:r>
            <a:endParaRPr lang="zh-CN" altLang="en-US" sz="2800" dirty="0">
              <a:latin typeface="Consolas" panose="020B0609020204030204" pitchFamily="49" charset="0"/>
            </a:endParaRPr>
          </a:p>
        </p:txBody>
      </p:sp>
      <p:sp>
        <p:nvSpPr>
          <p:cNvPr id="6" name="内容占位符 3">
            <a:extLst>
              <a:ext uri="{FF2B5EF4-FFF2-40B4-BE49-F238E27FC236}">
                <a16:creationId xmlns:a16="http://schemas.microsoft.com/office/drawing/2014/main" id="{AB0E821C-D0EE-4030-BFE0-AB24B0887C9D}"/>
              </a:ext>
            </a:extLst>
          </p:cNvPr>
          <p:cNvSpPr txBox="1">
            <a:spLocks/>
          </p:cNvSpPr>
          <p:nvPr/>
        </p:nvSpPr>
        <p:spPr>
          <a:xfrm>
            <a:off x="609600" y="2492896"/>
            <a:ext cx="4208698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Then you will get: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A969B3-0FB8-44E1-8AFF-2475CFFFA10D}"/>
              </a:ext>
            </a:extLst>
          </p:cNvPr>
          <p:cNvSpPr txBox="1"/>
          <p:nvPr/>
        </p:nvSpPr>
        <p:spPr>
          <a:xfrm>
            <a:off x="1055440" y="516959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Specification</a:t>
            </a:r>
          </a:p>
          <a:p>
            <a:pPr algn="ctr"/>
            <a:r>
              <a:rPr lang="en-US" altLang="zh-CN" dirty="0">
                <a:latin typeface="Consolas" panose="020B0609020204030204" pitchFamily="49" charset="0"/>
              </a:rPr>
              <a:t>(tutorial.cpp)</a:t>
            </a:r>
            <a:endParaRPr lang="zh-CN" altLang="en-US" dirty="0">
              <a:latin typeface="Consolas" panose="020B0609020204030204" pitchFamily="49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7F7FEF6-7E0F-4397-B055-3EFEE8755622}"/>
              </a:ext>
            </a:extLst>
          </p:cNvPr>
          <p:cNvSpPr txBox="1"/>
          <p:nvPr/>
        </p:nvSpPr>
        <p:spPr>
          <a:xfrm>
            <a:off x="5315732" y="5035257"/>
            <a:ext cx="245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Tensor IR file</a:t>
            </a:r>
          </a:p>
          <a:p>
            <a:pPr algn="ctr"/>
            <a:r>
              <a:rPr lang="en-US" altLang="zh-CN" dirty="0">
                <a:latin typeface="Consolas" panose="020B0609020204030204" pitchFamily="49" charset="0"/>
              </a:rPr>
              <a:t>(exp_[0-3]])</a:t>
            </a:r>
            <a:endParaRPr lang="zh-CN" altLang="en-US" dirty="0">
              <a:latin typeface="Consolas" panose="020B0609020204030204" pitchFamily="49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3A9F6C-081A-46D5-A954-A3E82FF70F2F}"/>
              </a:ext>
            </a:extLst>
          </p:cNvPr>
          <p:cNvSpPr txBox="1"/>
          <p:nvPr/>
        </p:nvSpPr>
        <p:spPr>
          <a:xfrm>
            <a:off x="1055440" y="3319060"/>
            <a:ext cx="388843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// Only contains algorithm definition</a:t>
            </a:r>
            <a:endParaRPr lang="en-US" altLang="zh-CN" sz="1400" b="0" dirty="0">
              <a:solidFill>
                <a:schemeClr val="bg1">
                  <a:lumMod val="50000"/>
                </a:schemeClr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CN" sz="14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Func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exp_0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sz="14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Buffer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altLang="zh-CN" sz="1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lang="en-US" altLang="zh-CN" sz="1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&amp;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A</a:t>
            </a:r>
            <a:r>
              <a:rPr lang="en-US" altLang="zh-CN" sz="1400" dirty="0">
                <a:latin typeface="Consolas" panose="020B0609020204030204" pitchFamily="49" charset="0"/>
              </a:rPr>
              <a:t>,</a:t>
            </a:r>
            <a:endParaRPr lang="en-US" altLang="zh-CN" sz="140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altLang="zh-CN" sz="1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	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  </a:t>
            </a:r>
            <a:r>
              <a:rPr lang="en-US" altLang="zh-CN" sz="14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Buffer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altLang="zh-CN" sz="1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lang="en-US" altLang="zh-CN" sz="1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&amp;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B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altLang="zh-CN" sz="1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// Dataflow optimization applied</a:t>
            </a:r>
          </a:p>
          <a:p>
            <a:r>
              <a:rPr lang="en-US" altLang="zh-CN" sz="1400" dirty="0" err="1">
                <a:solidFill>
                  <a:srgbClr val="267F99"/>
                </a:solidFill>
                <a:latin typeface="Consolas" panose="020B0609020204030204" pitchFamily="49" charset="0"/>
              </a:rPr>
              <a:t>Func</a:t>
            </a:r>
            <a:r>
              <a:rPr lang="en-US" altLang="zh-CN" sz="1400" dirty="0">
                <a:solidFill>
                  <a:srgbClr val="267F9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>
                <a:solidFill>
                  <a:srgbClr val="795E26"/>
                </a:solidFill>
                <a:latin typeface="Consolas" panose="020B0609020204030204" pitchFamily="49" charset="0"/>
              </a:rPr>
              <a:t>exp_3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400" dirty="0">
                <a:solidFill>
                  <a:srgbClr val="267F99"/>
                </a:solidFill>
                <a:latin typeface="Consolas" panose="020B0609020204030204" pitchFamily="49" charset="0"/>
              </a:rPr>
              <a:t>Buffer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&amp;A</a:t>
            </a:r>
            <a:r>
              <a:rPr lang="en-US" altLang="zh-CN" sz="1400" dirty="0">
                <a:solidFill>
                  <a:srgbClr val="3B3B3B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400" dirty="0">
                <a:solidFill>
                  <a:srgbClr val="267F99"/>
                </a:solidFill>
                <a:latin typeface="Consolas" panose="020B0609020204030204" pitchFamily="49" charset="0"/>
              </a:rPr>
              <a:t>	  Buffer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lang="en-US" altLang="zh-CN" sz="1400" dirty="0">
                <a:solidFill>
                  <a:srgbClr val="0000FF"/>
                </a:solidFill>
                <a:latin typeface="Consolas" panose="020B0609020204030204" pitchFamily="49" charset="0"/>
              </a:rPr>
              <a:t>&amp;B)</a:t>
            </a:r>
            <a:endParaRPr lang="en-US" altLang="zh-CN" sz="1400" dirty="0">
              <a:solidFill>
                <a:srgbClr val="267F99"/>
              </a:solidFill>
              <a:latin typeface="Consolas" panose="020B0609020204030204" pitchFamily="49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E5A841-24A1-4672-B475-FFA2B6FC6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813" y="2167255"/>
            <a:ext cx="3318587" cy="2872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41A0C7-1EC1-4612-A655-0B6D73C7C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732" y="2542303"/>
            <a:ext cx="2450646" cy="237253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7CD449C-1ADC-4DF6-A000-4B0CE6B113C4}"/>
              </a:ext>
            </a:extLst>
          </p:cNvPr>
          <p:cNvSpPr txBox="1"/>
          <p:nvPr/>
        </p:nvSpPr>
        <p:spPr>
          <a:xfrm>
            <a:off x="8241518" y="5031098"/>
            <a:ext cx="334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SCF IR file</a:t>
            </a:r>
          </a:p>
          <a:p>
            <a:pPr algn="ctr"/>
            <a:r>
              <a:rPr lang="en-US" altLang="zh-CN" dirty="0">
                <a:latin typeface="Consolas" panose="020B0609020204030204" pitchFamily="49" charset="0"/>
              </a:rPr>
              <a:t>(mm_[0-3].mlir)</a:t>
            </a:r>
            <a:endParaRPr lang="zh-CN" altLang="en-US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2CB-E184-4408-B176-720E3D01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Rust, </a:t>
            </a:r>
            <a:r>
              <a:rPr lang="en-US" altLang="zh-CN" sz="4000">
                <a:latin typeface="Bahnschrift Condensed" panose="020B0502040204020203" pitchFamily="34" charset="0"/>
              </a:rPr>
              <a:t>cmt2</a:t>
            </a:r>
            <a:r>
              <a:rPr lang="en-US" altLang="zh-CN"/>
              <a:t> project </a:t>
            </a:r>
            <a:r>
              <a:rPr lang="en-US"/>
              <a:t>looks like…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66AF7E6-98E2-4C96-9541-263FE1A55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3392" y="1431101"/>
            <a:ext cx="4514850" cy="46863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A01A8-8483-4458-88BC-9197FF56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635D0-451F-4DAA-AFFD-4A67D1FCD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3B0AF0-0D6A-496D-9325-CFC677BCDE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838856-7A8C-4BB8-98C9-4F9F9ED8E029}"/>
              </a:ext>
            </a:extLst>
          </p:cNvPr>
          <p:cNvSpPr txBox="1"/>
          <p:nvPr/>
        </p:nvSpPr>
        <p:spPr>
          <a:xfrm>
            <a:off x="5485973" y="2247255"/>
            <a:ext cx="3741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include necessary build flags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06B8934-E84C-45F9-B2C7-14B1846B416A}"/>
              </a:ext>
            </a:extLst>
          </p:cNvPr>
          <p:cNvSpPr/>
          <p:nvPr/>
        </p:nvSpPr>
        <p:spPr>
          <a:xfrm>
            <a:off x="5138242" y="3181722"/>
            <a:ext cx="347731" cy="2013944"/>
          </a:xfrm>
          <a:custGeom>
            <a:avLst/>
            <a:gdLst>
              <a:gd name="connsiteX0" fmla="*/ 0 w 347731"/>
              <a:gd name="connsiteY0" fmla="*/ 0 h 2013944"/>
              <a:gd name="connsiteX1" fmla="*/ 173866 w 347731"/>
              <a:gd name="connsiteY1" fmla="*/ 28976 h 2013944"/>
              <a:gd name="connsiteX2" fmla="*/ 173866 w 347731"/>
              <a:gd name="connsiteY2" fmla="*/ 522466 h 2013944"/>
              <a:gd name="connsiteX3" fmla="*/ 173866 w 347731"/>
              <a:gd name="connsiteY3" fmla="*/ 977996 h 2013944"/>
              <a:gd name="connsiteX4" fmla="*/ 347732 w 347731"/>
              <a:gd name="connsiteY4" fmla="*/ 1006972 h 2013944"/>
              <a:gd name="connsiteX5" fmla="*/ 173866 w 347731"/>
              <a:gd name="connsiteY5" fmla="*/ 1035948 h 2013944"/>
              <a:gd name="connsiteX6" fmla="*/ 173866 w 347731"/>
              <a:gd name="connsiteY6" fmla="*/ 1491478 h 2013944"/>
              <a:gd name="connsiteX7" fmla="*/ 173866 w 347731"/>
              <a:gd name="connsiteY7" fmla="*/ 1984968 h 2013944"/>
              <a:gd name="connsiteX8" fmla="*/ 0 w 347731"/>
              <a:gd name="connsiteY8" fmla="*/ 2013944 h 2013944"/>
              <a:gd name="connsiteX9" fmla="*/ 0 w 347731"/>
              <a:gd name="connsiteY9" fmla="*/ 1302350 h 2013944"/>
              <a:gd name="connsiteX10" fmla="*/ 0 w 347731"/>
              <a:gd name="connsiteY10" fmla="*/ 610896 h 2013944"/>
              <a:gd name="connsiteX11" fmla="*/ 0 w 347731"/>
              <a:gd name="connsiteY11" fmla="*/ 0 h 2013944"/>
              <a:gd name="connsiteX0" fmla="*/ 0 w 347731"/>
              <a:gd name="connsiteY0" fmla="*/ 0 h 2013944"/>
              <a:gd name="connsiteX1" fmla="*/ 173866 w 347731"/>
              <a:gd name="connsiteY1" fmla="*/ 28976 h 2013944"/>
              <a:gd name="connsiteX2" fmla="*/ 173866 w 347731"/>
              <a:gd name="connsiteY2" fmla="*/ 503486 h 2013944"/>
              <a:gd name="connsiteX3" fmla="*/ 173866 w 347731"/>
              <a:gd name="connsiteY3" fmla="*/ 977996 h 2013944"/>
              <a:gd name="connsiteX4" fmla="*/ 347732 w 347731"/>
              <a:gd name="connsiteY4" fmla="*/ 1006972 h 2013944"/>
              <a:gd name="connsiteX5" fmla="*/ 173866 w 347731"/>
              <a:gd name="connsiteY5" fmla="*/ 1035948 h 2013944"/>
              <a:gd name="connsiteX6" fmla="*/ 173866 w 347731"/>
              <a:gd name="connsiteY6" fmla="*/ 1500968 h 2013944"/>
              <a:gd name="connsiteX7" fmla="*/ 173866 w 347731"/>
              <a:gd name="connsiteY7" fmla="*/ 1984968 h 2013944"/>
              <a:gd name="connsiteX8" fmla="*/ 0 w 347731"/>
              <a:gd name="connsiteY8" fmla="*/ 2013944 h 201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31" h="2013944" stroke="0" extrusionOk="0">
                <a:moveTo>
                  <a:pt x="0" y="0"/>
                </a:moveTo>
                <a:cubicBezTo>
                  <a:pt x="94159" y="-1150"/>
                  <a:pt x="173281" y="13193"/>
                  <a:pt x="173866" y="28976"/>
                </a:cubicBezTo>
                <a:cubicBezTo>
                  <a:pt x="160487" y="137340"/>
                  <a:pt x="193751" y="306578"/>
                  <a:pt x="173866" y="522466"/>
                </a:cubicBezTo>
                <a:cubicBezTo>
                  <a:pt x="153982" y="738354"/>
                  <a:pt x="160515" y="802932"/>
                  <a:pt x="173866" y="977996"/>
                </a:cubicBezTo>
                <a:cubicBezTo>
                  <a:pt x="163402" y="988274"/>
                  <a:pt x="265506" y="1013565"/>
                  <a:pt x="347732" y="1006972"/>
                </a:cubicBezTo>
                <a:cubicBezTo>
                  <a:pt x="252771" y="1007098"/>
                  <a:pt x="175120" y="1017363"/>
                  <a:pt x="173866" y="1035948"/>
                </a:cubicBezTo>
                <a:cubicBezTo>
                  <a:pt x="153752" y="1150275"/>
                  <a:pt x="174287" y="1317152"/>
                  <a:pt x="173866" y="1491478"/>
                </a:cubicBezTo>
                <a:cubicBezTo>
                  <a:pt x="173446" y="1665804"/>
                  <a:pt x="149289" y="1853830"/>
                  <a:pt x="173866" y="1984968"/>
                </a:cubicBezTo>
                <a:cubicBezTo>
                  <a:pt x="183928" y="2006604"/>
                  <a:pt x="106118" y="2016371"/>
                  <a:pt x="0" y="2013944"/>
                </a:cubicBezTo>
                <a:cubicBezTo>
                  <a:pt x="7283" y="1658598"/>
                  <a:pt x="-28634" y="1575500"/>
                  <a:pt x="0" y="1302350"/>
                </a:cubicBezTo>
                <a:cubicBezTo>
                  <a:pt x="28634" y="1029200"/>
                  <a:pt x="-30645" y="844837"/>
                  <a:pt x="0" y="610896"/>
                </a:cubicBezTo>
                <a:cubicBezTo>
                  <a:pt x="30645" y="376955"/>
                  <a:pt x="18072" y="131054"/>
                  <a:pt x="0" y="0"/>
                </a:cubicBezTo>
                <a:close/>
              </a:path>
              <a:path w="347731" h="2013944" fill="none" extrusionOk="0">
                <a:moveTo>
                  <a:pt x="0" y="0"/>
                </a:moveTo>
                <a:cubicBezTo>
                  <a:pt x="95979" y="-1226"/>
                  <a:pt x="177346" y="13699"/>
                  <a:pt x="173866" y="28976"/>
                </a:cubicBezTo>
                <a:cubicBezTo>
                  <a:pt x="151266" y="234518"/>
                  <a:pt x="170478" y="345636"/>
                  <a:pt x="173866" y="503486"/>
                </a:cubicBezTo>
                <a:cubicBezTo>
                  <a:pt x="177255" y="661336"/>
                  <a:pt x="187979" y="748772"/>
                  <a:pt x="173866" y="977996"/>
                </a:cubicBezTo>
                <a:cubicBezTo>
                  <a:pt x="185586" y="998101"/>
                  <a:pt x="257076" y="1025055"/>
                  <a:pt x="347732" y="1006972"/>
                </a:cubicBezTo>
                <a:cubicBezTo>
                  <a:pt x="255064" y="1005985"/>
                  <a:pt x="177276" y="1019197"/>
                  <a:pt x="173866" y="1035948"/>
                </a:cubicBezTo>
                <a:cubicBezTo>
                  <a:pt x="163992" y="1155360"/>
                  <a:pt x="188195" y="1331877"/>
                  <a:pt x="173866" y="1500968"/>
                </a:cubicBezTo>
                <a:cubicBezTo>
                  <a:pt x="159537" y="1670059"/>
                  <a:pt x="163718" y="1866031"/>
                  <a:pt x="173866" y="1984968"/>
                </a:cubicBezTo>
                <a:cubicBezTo>
                  <a:pt x="178406" y="1995549"/>
                  <a:pt x="103801" y="2021155"/>
                  <a:pt x="0" y="2013944"/>
                </a:cubicBezTo>
              </a:path>
              <a:path w="347731" h="2013944" fill="none" stroke="0" extrusionOk="0">
                <a:moveTo>
                  <a:pt x="0" y="0"/>
                </a:moveTo>
                <a:cubicBezTo>
                  <a:pt x="93782" y="-574"/>
                  <a:pt x="174789" y="11828"/>
                  <a:pt x="173866" y="28976"/>
                </a:cubicBezTo>
                <a:cubicBezTo>
                  <a:pt x="157639" y="258421"/>
                  <a:pt x="191949" y="369692"/>
                  <a:pt x="173866" y="522466"/>
                </a:cubicBezTo>
                <a:cubicBezTo>
                  <a:pt x="155784" y="675240"/>
                  <a:pt x="164004" y="858374"/>
                  <a:pt x="173866" y="977996"/>
                </a:cubicBezTo>
                <a:cubicBezTo>
                  <a:pt x="171761" y="1001922"/>
                  <a:pt x="250256" y="1002605"/>
                  <a:pt x="347732" y="1006972"/>
                </a:cubicBezTo>
                <a:cubicBezTo>
                  <a:pt x="254564" y="1006392"/>
                  <a:pt x="176772" y="1020417"/>
                  <a:pt x="173866" y="1035948"/>
                </a:cubicBezTo>
                <a:cubicBezTo>
                  <a:pt x="194326" y="1223343"/>
                  <a:pt x="167234" y="1321486"/>
                  <a:pt x="173866" y="1491478"/>
                </a:cubicBezTo>
                <a:cubicBezTo>
                  <a:pt x="180499" y="1661470"/>
                  <a:pt x="162446" y="1836682"/>
                  <a:pt x="173866" y="1984968"/>
                </a:cubicBezTo>
                <a:cubicBezTo>
                  <a:pt x="175671" y="2018108"/>
                  <a:pt x="106527" y="2010411"/>
                  <a:pt x="0" y="2013944"/>
                </a:cubicBezTo>
              </a:path>
            </a:pathLst>
          </a:custGeom>
          <a:ln w="31750">
            <a:solidFill>
              <a:schemeClr val="tx1"/>
            </a:solidFill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9F16B55-871A-48EE-8B6D-20A998B89A5E}"/>
              </a:ext>
            </a:extLst>
          </p:cNvPr>
          <p:cNvSpPr/>
          <p:nvPr/>
        </p:nvSpPr>
        <p:spPr>
          <a:xfrm>
            <a:off x="5156200" y="2501663"/>
            <a:ext cx="182880" cy="6350"/>
          </a:xfrm>
          <a:custGeom>
            <a:avLst/>
            <a:gdLst>
              <a:gd name="connsiteX0" fmla="*/ 0 w 182880"/>
              <a:gd name="connsiteY0" fmla="*/ 6350 h 6350"/>
              <a:gd name="connsiteX1" fmla="*/ 182880 w 182880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" h="6350" fill="none" extrusionOk="0">
                <a:moveTo>
                  <a:pt x="0" y="6350"/>
                </a:moveTo>
                <a:cubicBezTo>
                  <a:pt x="51355" y="7394"/>
                  <a:pt x="135578" y="1473"/>
                  <a:pt x="182880" y="0"/>
                </a:cubicBezTo>
              </a:path>
              <a:path w="182880" h="6350" stroke="0" extrusionOk="0">
                <a:moveTo>
                  <a:pt x="0" y="6350"/>
                </a:moveTo>
                <a:cubicBezTo>
                  <a:pt x="55670" y="6160"/>
                  <a:pt x="102985" y="3602"/>
                  <a:pt x="182880" y="0"/>
                </a:cubicBezTo>
              </a:path>
            </a:pathLst>
          </a:custGeom>
          <a:ln w="31750">
            <a:solidFill>
              <a:schemeClr val="tx1"/>
            </a:solidFill>
            <a:tailEnd type="none"/>
            <a:extLst>
              <a:ext uri="{C807C97D-BFC1-408E-A445-0C87EB9F89A2}">
                <ask:lineSketchStyleProps xmlns:ask="http://schemas.microsoft.com/office/drawing/2018/sketchyshapes" sd="3336529615">
                  <a:custGeom>
                    <a:avLst/>
                    <a:gdLst>
                      <a:gd name="connsiteX0" fmla="*/ 0 w 323850"/>
                      <a:gd name="connsiteY0" fmla="*/ 6350 h 6350"/>
                      <a:gd name="connsiteX1" fmla="*/ 323850 w 323850"/>
                      <a:gd name="connsiteY1" fmla="*/ 0 h 6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3850" h="6350">
                        <a:moveTo>
                          <a:pt x="0" y="6350"/>
                        </a:moveTo>
                        <a:lnTo>
                          <a:pt x="323850" y="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3158D0-1CA5-434A-B30D-65BEDC54133D}"/>
              </a:ext>
            </a:extLst>
          </p:cNvPr>
          <p:cNvSpPr txBox="1"/>
          <p:nvPr/>
        </p:nvSpPr>
        <p:spPr>
          <a:xfrm>
            <a:off x="5663951" y="3086673"/>
            <a:ext cx="3741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/>
          </a:p>
          <a:p>
            <a:r>
              <a:rPr lang="en-US" sz="2400"/>
              <a:t>Here, 5 library </a:t>
            </a:r>
            <a:r>
              <a:rPr lang="en-US" sz="2400" i="1"/>
              <a:t>crates</a:t>
            </a:r>
            <a:r>
              <a:rPr lang="en-US" sz="2400"/>
              <a:t> forms the </a:t>
            </a:r>
            <a:r>
              <a:rPr lang="en-US" sz="2400" b="1"/>
              <a:t>cmt2 </a:t>
            </a:r>
            <a:r>
              <a:rPr lang="en-US" sz="2400" i="1"/>
              <a:t>package</a:t>
            </a:r>
            <a:endParaRPr lang="en-US" altLang="zh-CN" sz="2000"/>
          </a:p>
          <a:p>
            <a:endParaRPr lang="en-US" sz="20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58FA14-3A75-4980-8538-1DA63C789273}"/>
              </a:ext>
            </a:extLst>
          </p:cNvPr>
          <p:cNvSpPr/>
          <p:nvPr/>
        </p:nvSpPr>
        <p:spPr>
          <a:xfrm>
            <a:off x="10204023" y="2312689"/>
            <a:ext cx="936104" cy="58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cmtrs eHDL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08F483-2A45-44BC-A3E9-BD25D23350EC}"/>
              </a:ext>
            </a:extLst>
          </p:cNvPr>
          <p:cNvSpPr/>
          <p:nvPr/>
        </p:nvSpPr>
        <p:spPr>
          <a:xfrm>
            <a:off x="10204023" y="3518978"/>
            <a:ext cx="936104" cy="58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cmtir IR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FF726F-F334-4C08-99B0-E66F96CA9BE7}"/>
              </a:ext>
            </a:extLst>
          </p:cNvPr>
          <p:cNvSpPr/>
          <p:nvPr/>
        </p:nvSpPr>
        <p:spPr>
          <a:xfrm>
            <a:off x="10879850" y="3952637"/>
            <a:ext cx="520553" cy="3651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kir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3B6FFF1-3F69-4657-A59D-44F97C0770B1}"/>
              </a:ext>
            </a:extLst>
          </p:cNvPr>
          <p:cNvSpPr/>
          <p:nvPr/>
        </p:nvSpPr>
        <p:spPr>
          <a:xfrm>
            <a:off x="10668000" y="2902233"/>
            <a:ext cx="12700" cy="622300"/>
          </a:xfrm>
          <a:custGeom>
            <a:avLst/>
            <a:gdLst>
              <a:gd name="connsiteX0" fmla="*/ 12700 w 12700"/>
              <a:gd name="connsiteY0" fmla="*/ 0 h 622300"/>
              <a:gd name="connsiteX1" fmla="*/ 0 w 12700"/>
              <a:gd name="connsiteY1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622300" extrusionOk="0">
                <a:moveTo>
                  <a:pt x="12700" y="0"/>
                </a:moveTo>
                <a:cubicBezTo>
                  <a:pt x="2131" y="143930"/>
                  <a:pt x="22775" y="456444"/>
                  <a:pt x="0" y="622300"/>
                </a:cubicBezTo>
              </a:path>
            </a:pathLst>
          </a:custGeom>
          <a:noFill/>
          <a:ln w="34925">
            <a:solidFill>
              <a:schemeClr val="tx2"/>
            </a:solidFill>
            <a:tailEnd type="arrow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2700 w 12700"/>
                      <a:gd name="connsiteY0" fmla="*/ 0 h 622300"/>
                      <a:gd name="connsiteX1" fmla="*/ 0 w 12700"/>
                      <a:gd name="connsiteY1" fmla="*/ 622300 h 622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00" h="622300">
                        <a:moveTo>
                          <a:pt x="12700" y="0"/>
                        </a:moveTo>
                        <a:lnTo>
                          <a:pt x="0" y="62230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FD558B0-14EB-40A3-B3E6-E6B3FD91B217}"/>
              </a:ext>
            </a:extLst>
          </p:cNvPr>
          <p:cNvSpPr/>
          <p:nvPr/>
        </p:nvSpPr>
        <p:spPr>
          <a:xfrm>
            <a:off x="9956763" y="3709189"/>
            <a:ext cx="247259" cy="247144"/>
          </a:xfrm>
          <a:custGeom>
            <a:avLst/>
            <a:gdLst>
              <a:gd name="connsiteX0" fmla="*/ 230778 w 247259"/>
              <a:gd name="connsiteY0" fmla="*/ 247144 h 247144"/>
              <a:gd name="connsiteX1" fmla="*/ 46 w 247259"/>
              <a:gd name="connsiteY1" fmla="*/ 31244 h 247144"/>
              <a:gd name="connsiteX2" fmla="*/ 247259 w 247259"/>
              <a:gd name="connsiteY2" fmla="*/ 5844 h 24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259" h="247144" extrusionOk="0">
                <a:moveTo>
                  <a:pt x="230778" y="247144"/>
                </a:moveTo>
                <a:cubicBezTo>
                  <a:pt x="118367" y="151996"/>
                  <a:pt x="-3865" y="67481"/>
                  <a:pt x="46" y="31244"/>
                </a:cubicBezTo>
                <a:cubicBezTo>
                  <a:pt x="-18824" y="-29768"/>
                  <a:pt x="155023" y="-6716"/>
                  <a:pt x="247259" y="5844"/>
                </a:cubicBezTo>
              </a:path>
            </a:pathLst>
          </a:custGeom>
          <a:noFill/>
          <a:ln w="34925">
            <a:solidFill>
              <a:schemeClr val="tx2"/>
            </a:solidFill>
            <a:tailEnd type="arrow"/>
            <a:extLst>
              <a:ext uri="{C807C97D-BFC1-408E-A445-0C87EB9F89A2}">
                <ask:lineSketchStyleProps xmlns:ask="http://schemas.microsoft.com/office/drawing/2018/sketchyshapes" sd="2582262882">
                  <a:custGeom>
                    <a:avLst/>
                    <a:gdLst>
                      <a:gd name="connsiteX0" fmla="*/ 177836 w 190536"/>
                      <a:gd name="connsiteY0" fmla="*/ 247144 h 247144"/>
                      <a:gd name="connsiteX1" fmla="*/ 36 w 190536"/>
                      <a:gd name="connsiteY1" fmla="*/ 31244 h 247144"/>
                      <a:gd name="connsiteX2" fmla="*/ 190536 w 190536"/>
                      <a:gd name="connsiteY2" fmla="*/ 5844 h 2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0536" h="247144">
                        <a:moveTo>
                          <a:pt x="177836" y="247144"/>
                        </a:moveTo>
                        <a:cubicBezTo>
                          <a:pt x="87877" y="159302"/>
                          <a:pt x="-2081" y="71461"/>
                          <a:pt x="36" y="31244"/>
                        </a:cubicBezTo>
                        <a:cubicBezTo>
                          <a:pt x="2153" y="-8973"/>
                          <a:pt x="96344" y="-1565"/>
                          <a:pt x="190536" y="5844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5207BBE-8D91-4F07-A8C4-9EF210DDD3CC}"/>
              </a:ext>
            </a:extLst>
          </p:cNvPr>
          <p:cNvSpPr/>
          <p:nvPr/>
        </p:nvSpPr>
        <p:spPr>
          <a:xfrm>
            <a:off x="10069810" y="4717790"/>
            <a:ext cx="1196380" cy="365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backends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0C717E4-6AC8-44C2-9199-112676C6A49E}"/>
              </a:ext>
            </a:extLst>
          </p:cNvPr>
          <p:cNvSpPr/>
          <p:nvPr/>
        </p:nvSpPr>
        <p:spPr>
          <a:xfrm>
            <a:off x="10680700" y="4096033"/>
            <a:ext cx="12700" cy="609600"/>
          </a:xfrm>
          <a:custGeom>
            <a:avLst/>
            <a:gdLst>
              <a:gd name="connsiteX0" fmla="*/ 0 w 12700"/>
              <a:gd name="connsiteY0" fmla="*/ 0 h 609600"/>
              <a:gd name="connsiteX1" fmla="*/ 12700 w 12700"/>
              <a:gd name="connsiteY1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609600" extrusionOk="0">
                <a:moveTo>
                  <a:pt x="0" y="0"/>
                </a:moveTo>
                <a:cubicBezTo>
                  <a:pt x="4474" y="232930"/>
                  <a:pt x="-5785" y="471097"/>
                  <a:pt x="12700" y="609600"/>
                </a:cubicBezTo>
              </a:path>
            </a:pathLst>
          </a:custGeom>
          <a:noFill/>
          <a:ln w="34925">
            <a:solidFill>
              <a:schemeClr val="tx2"/>
            </a:solidFill>
            <a:tailEnd type="arrow"/>
            <a:extLst>
              <a:ext uri="{C807C97D-BFC1-408E-A445-0C87EB9F89A2}">
                <ask:lineSketchStyleProps xmlns:ask="http://schemas.microsoft.com/office/drawing/2018/sketchyshapes" sd="108474305">
                  <a:custGeom>
                    <a:avLst/>
                    <a:gdLst>
                      <a:gd name="connsiteX0" fmla="*/ 0 w 12700"/>
                      <a:gd name="connsiteY0" fmla="*/ 0 h 609600"/>
                      <a:gd name="connsiteX1" fmla="*/ 12700 w 12700"/>
                      <a:gd name="connsiteY1" fmla="*/ 609600 h 60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00" h="609600">
                        <a:moveTo>
                          <a:pt x="0" y="0"/>
                        </a:moveTo>
                        <a:lnTo>
                          <a:pt x="12700" y="60960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A04DEC-4257-46FE-AEA1-E9001A059D20}"/>
              </a:ext>
            </a:extLst>
          </p:cNvPr>
          <p:cNvSpPr/>
          <p:nvPr/>
        </p:nvSpPr>
        <p:spPr>
          <a:xfrm>
            <a:off x="8517071" y="4594661"/>
            <a:ext cx="1170978" cy="58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cmtc</a:t>
            </a:r>
          </a:p>
          <a:p>
            <a:pPr algn="ctr"/>
            <a:r>
              <a:rPr lang="en-US"/>
              <a:t>compiler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E961196-E204-4915-ADAD-9FA61FF8705D}"/>
              </a:ext>
            </a:extLst>
          </p:cNvPr>
          <p:cNvSpPr/>
          <p:nvPr/>
        </p:nvSpPr>
        <p:spPr>
          <a:xfrm rot="1854086">
            <a:off x="9672210" y="4800074"/>
            <a:ext cx="410655" cy="107492"/>
          </a:xfrm>
          <a:custGeom>
            <a:avLst/>
            <a:gdLst>
              <a:gd name="connsiteX0" fmla="*/ 0 w 410655"/>
              <a:gd name="connsiteY0" fmla="*/ 107492 h 107492"/>
              <a:gd name="connsiteX1" fmla="*/ 410655 w 410655"/>
              <a:gd name="connsiteY1" fmla="*/ 57532 h 10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0655" h="107492" extrusionOk="0">
                <a:moveTo>
                  <a:pt x="0" y="107492"/>
                </a:moveTo>
                <a:cubicBezTo>
                  <a:pt x="121275" y="1531"/>
                  <a:pt x="288214" y="-48556"/>
                  <a:pt x="410655" y="57532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4800"/>
                      <a:gd name="connsiteY0" fmla="*/ 31230 h 31230"/>
                      <a:gd name="connsiteX1" fmla="*/ 304800 w 304800"/>
                      <a:gd name="connsiteY1" fmla="*/ 16715 h 31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4800" h="31230">
                        <a:moveTo>
                          <a:pt x="0" y="31230"/>
                        </a:moveTo>
                        <a:cubicBezTo>
                          <a:pt x="117324" y="7039"/>
                          <a:pt x="234648" y="-17152"/>
                          <a:pt x="304800" y="16715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F871FEA-6517-40C0-BF1C-0AF92D328DE4}"/>
              </a:ext>
            </a:extLst>
          </p:cNvPr>
          <p:cNvSpPr/>
          <p:nvPr/>
        </p:nvSpPr>
        <p:spPr>
          <a:xfrm>
            <a:off x="9695544" y="4464333"/>
            <a:ext cx="943428" cy="275771"/>
          </a:xfrm>
          <a:custGeom>
            <a:avLst/>
            <a:gdLst>
              <a:gd name="connsiteX0" fmla="*/ 0 w 943428"/>
              <a:gd name="connsiteY0" fmla="*/ 275771 h 275771"/>
              <a:gd name="connsiteX1" fmla="*/ 452845 w 943428"/>
              <a:gd name="connsiteY1" fmla="*/ 143401 h 275771"/>
              <a:gd name="connsiteX2" fmla="*/ 943428 w 943428"/>
              <a:gd name="connsiteY2" fmla="*/ 0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3428" h="275771" extrusionOk="0">
                <a:moveTo>
                  <a:pt x="0" y="275771"/>
                </a:moveTo>
                <a:cubicBezTo>
                  <a:pt x="135584" y="200465"/>
                  <a:pt x="263589" y="233702"/>
                  <a:pt x="452845" y="143401"/>
                </a:cubicBezTo>
                <a:cubicBezTo>
                  <a:pt x="642101" y="53100"/>
                  <a:pt x="733564" y="123025"/>
                  <a:pt x="943428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tailEnd type="triangle"/>
            <a:extLst>
              <a:ext uri="{C807C97D-BFC1-408E-A445-0C87EB9F89A2}">
                <ask:lineSketchStyleProps xmlns:ask="http://schemas.microsoft.com/office/drawing/2018/sketchyshapes" sd="2666873507">
                  <a:custGeom>
                    <a:avLst/>
                    <a:gdLst>
                      <a:gd name="connsiteX0" fmla="*/ 0 w 972457"/>
                      <a:gd name="connsiteY0" fmla="*/ 275771 h 275771"/>
                      <a:gd name="connsiteX1" fmla="*/ 972457 w 972457"/>
                      <a:gd name="connsiteY1" fmla="*/ 0 h 275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72457" h="275771">
                        <a:moveTo>
                          <a:pt x="0" y="275771"/>
                        </a:moveTo>
                        <a:lnTo>
                          <a:pt x="972457" y="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6179362-85BF-474D-B1A5-4A3641A9A024}"/>
              </a:ext>
            </a:extLst>
          </p:cNvPr>
          <p:cNvSpPr/>
          <p:nvPr/>
        </p:nvSpPr>
        <p:spPr>
          <a:xfrm>
            <a:off x="9695544" y="4014390"/>
            <a:ext cx="319314" cy="667657"/>
          </a:xfrm>
          <a:custGeom>
            <a:avLst/>
            <a:gdLst>
              <a:gd name="connsiteX0" fmla="*/ 0 w 319314"/>
              <a:gd name="connsiteY0" fmla="*/ 667657 h 667657"/>
              <a:gd name="connsiteX1" fmla="*/ 162850 w 319314"/>
              <a:gd name="connsiteY1" fmla="*/ 327152 h 667657"/>
              <a:gd name="connsiteX2" fmla="*/ 319314 w 319314"/>
              <a:gd name="connsiteY2" fmla="*/ 0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314" h="667657" extrusionOk="0">
                <a:moveTo>
                  <a:pt x="0" y="667657"/>
                </a:moveTo>
                <a:cubicBezTo>
                  <a:pt x="55992" y="513293"/>
                  <a:pt x="92605" y="497142"/>
                  <a:pt x="162850" y="327152"/>
                </a:cubicBezTo>
                <a:cubicBezTo>
                  <a:pt x="233095" y="157163"/>
                  <a:pt x="284050" y="99304"/>
                  <a:pt x="319314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tailEnd type="triangle"/>
            <a:extLst>
              <a:ext uri="{C807C97D-BFC1-408E-A445-0C87EB9F89A2}">
                <ask:lineSketchStyleProps xmlns:ask="http://schemas.microsoft.com/office/drawing/2018/sketchyshapes" sd="3154574476">
                  <a:custGeom>
                    <a:avLst/>
                    <a:gdLst>
                      <a:gd name="connsiteX0" fmla="*/ 0 w 348343"/>
                      <a:gd name="connsiteY0" fmla="*/ 667657 h 667657"/>
                      <a:gd name="connsiteX1" fmla="*/ 348343 w 348343"/>
                      <a:gd name="connsiteY1" fmla="*/ 0 h 667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8343" h="667657">
                        <a:moveTo>
                          <a:pt x="0" y="667657"/>
                        </a:moveTo>
                        <a:lnTo>
                          <a:pt x="348343" y="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6C36876-73C6-4555-8973-0142D3116F74}"/>
              </a:ext>
            </a:extLst>
          </p:cNvPr>
          <p:cNvSpPr/>
          <p:nvPr/>
        </p:nvSpPr>
        <p:spPr>
          <a:xfrm>
            <a:off x="9615782" y="3108703"/>
            <a:ext cx="936104" cy="1486259"/>
          </a:xfrm>
          <a:custGeom>
            <a:avLst/>
            <a:gdLst>
              <a:gd name="connsiteX0" fmla="*/ 32073 w 936104"/>
              <a:gd name="connsiteY0" fmla="*/ 1486259 h 1486259"/>
              <a:gd name="connsiteX1" fmla="*/ 110008 w 936104"/>
              <a:gd name="connsiteY1" fmla="*/ 165459 h 1486259"/>
              <a:gd name="connsiteX2" fmla="*/ 936104 w 936104"/>
              <a:gd name="connsiteY2" fmla="*/ 63859 h 148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6104" h="1486259" extrusionOk="0">
                <a:moveTo>
                  <a:pt x="32073" y="1486259"/>
                </a:moveTo>
                <a:cubicBezTo>
                  <a:pt x="23056" y="963034"/>
                  <a:pt x="-62234" y="436228"/>
                  <a:pt x="110008" y="165459"/>
                </a:cubicBezTo>
                <a:cubicBezTo>
                  <a:pt x="287791" y="-55613"/>
                  <a:pt x="579420" y="84531"/>
                  <a:pt x="936104" y="63859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tailEnd type="triangle"/>
            <a:extLst>
              <a:ext uri="{C807C97D-BFC1-408E-A445-0C87EB9F89A2}">
                <ask:lineSketchStyleProps xmlns:ask="http://schemas.microsoft.com/office/drawing/2018/sketchyshapes" sd="4083241761">
                  <a:custGeom>
                    <a:avLst/>
                    <a:gdLst>
                      <a:gd name="connsiteX0" fmla="*/ 29867 w 871696"/>
                      <a:gd name="connsiteY0" fmla="*/ 1486259 h 1486259"/>
                      <a:gd name="connsiteX1" fmla="*/ 102439 w 871696"/>
                      <a:gd name="connsiteY1" fmla="*/ 165459 h 1486259"/>
                      <a:gd name="connsiteX2" fmla="*/ 871696 w 871696"/>
                      <a:gd name="connsiteY2" fmla="*/ 63859 h 148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1696" h="1486259">
                        <a:moveTo>
                          <a:pt x="29867" y="1486259"/>
                        </a:moveTo>
                        <a:cubicBezTo>
                          <a:pt x="-4000" y="944392"/>
                          <a:pt x="-37866" y="402525"/>
                          <a:pt x="102439" y="165459"/>
                        </a:cubicBezTo>
                        <a:cubicBezTo>
                          <a:pt x="242744" y="-71607"/>
                          <a:pt x="557220" y="-3874"/>
                          <a:pt x="871696" y="638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DAA5A9-7808-4E6B-B93E-B1BBA9EC7156}"/>
              </a:ext>
            </a:extLst>
          </p:cNvPr>
          <p:cNvSpPr txBox="1"/>
          <p:nvPr/>
        </p:nvSpPr>
        <p:spPr>
          <a:xfrm>
            <a:off x="5485973" y="5120751"/>
            <a:ext cx="2590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specify rust version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D0E8444-650C-40CA-BC97-0CF4B4D41E55}"/>
              </a:ext>
            </a:extLst>
          </p:cNvPr>
          <p:cNvSpPr/>
          <p:nvPr/>
        </p:nvSpPr>
        <p:spPr>
          <a:xfrm>
            <a:off x="5156200" y="5375159"/>
            <a:ext cx="182880" cy="6350"/>
          </a:xfrm>
          <a:custGeom>
            <a:avLst/>
            <a:gdLst>
              <a:gd name="connsiteX0" fmla="*/ 0 w 182880"/>
              <a:gd name="connsiteY0" fmla="*/ 6350 h 6350"/>
              <a:gd name="connsiteX1" fmla="*/ 182880 w 182880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" h="6350" fill="none" extrusionOk="0">
                <a:moveTo>
                  <a:pt x="0" y="6350"/>
                </a:moveTo>
                <a:cubicBezTo>
                  <a:pt x="51355" y="7394"/>
                  <a:pt x="135578" y="1473"/>
                  <a:pt x="182880" y="0"/>
                </a:cubicBezTo>
              </a:path>
              <a:path w="182880" h="6350" stroke="0" extrusionOk="0">
                <a:moveTo>
                  <a:pt x="0" y="6350"/>
                </a:moveTo>
                <a:cubicBezTo>
                  <a:pt x="55670" y="6160"/>
                  <a:pt x="102985" y="3602"/>
                  <a:pt x="182880" y="0"/>
                </a:cubicBezTo>
              </a:path>
            </a:pathLst>
          </a:custGeom>
          <a:ln w="31750">
            <a:solidFill>
              <a:schemeClr val="tx1"/>
            </a:solidFill>
            <a:tailEnd type="none"/>
            <a:extLst>
              <a:ext uri="{C807C97D-BFC1-408E-A445-0C87EB9F89A2}">
                <ask:lineSketchStyleProps xmlns:ask="http://schemas.microsoft.com/office/drawing/2018/sketchyshapes" sd="3336529615">
                  <a:custGeom>
                    <a:avLst/>
                    <a:gdLst>
                      <a:gd name="connsiteX0" fmla="*/ 0 w 323850"/>
                      <a:gd name="connsiteY0" fmla="*/ 6350 h 6350"/>
                      <a:gd name="connsiteX1" fmla="*/ 323850 w 323850"/>
                      <a:gd name="connsiteY1" fmla="*/ 0 h 6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3850" h="6350">
                        <a:moveTo>
                          <a:pt x="0" y="6350"/>
                        </a:moveTo>
                        <a:lnTo>
                          <a:pt x="323850" y="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FACD3C-F8D4-442C-A104-3A6EF5E1A2B1}"/>
              </a:ext>
            </a:extLst>
          </p:cNvPr>
          <p:cNvSpPr txBox="1"/>
          <p:nvPr/>
        </p:nvSpPr>
        <p:spPr>
          <a:xfrm>
            <a:off x="5485973" y="5487615"/>
            <a:ext cx="6040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specify package information and </a:t>
            </a:r>
            <a:r>
              <a:rPr lang="en-US" altLang="zh-CN" sz="2400"/>
              <a:t>dependencies</a:t>
            </a:r>
            <a:endParaRPr lang="en-US" sz="240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B70820C-BD98-44F2-AB00-D2CEC0E70BBE}"/>
              </a:ext>
            </a:extLst>
          </p:cNvPr>
          <p:cNvSpPr/>
          <p:nvPr/>
        </p:nvSpPr>
        <p:spPr>
          <a:xfrm>
            <a:off x="5156200" y="5742023"/>
            <a:ext cx="182880" cy="6350"/>
          </a:xfrm>
          <a:custGeom>
            <a:avLst/>
            <a:gdLst>
              <a:gd name="connsiteX0" fmla="*/ 0 w 182880"/>
              <a:gd name="connsiteY0" fmla="*/ 6350 h 6350"/>
              <a:gd name="connsiteX1" fmla="*/ 182880 w 182880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" h="6350" fill="none" extrusionOk="0">
                <a:moveTo>
                  <a:pt x="0" y="6350"/>
                </a:moveTo>
                <a:cubicBezTo>
                  <a:pt x="51355" y="7394"/>
                  <a:pt x="135578" y="1473"/>
                  <a:pt x="182880" y="0"/>
                </a:cubicBezTo>
              </a:path>
              <a:path w="182880" h="6350" stroke="0" extrusionOk="0">
                <a:moveTo>
                  <a:pt x="0" y="6350"/>
                </a:moveTo>
                <a:cubicBezTo>
                  <a:pt x="55670" y="6160"/>
                  <a:pt x="102985" y="3602"/>
                  <a:pt x="182880" y="0"/>
                </a:cubicBezTo>
              </a:path>
            </a:pathLst>
          </a:custGeom>
          <a:ln w="31750">
            <a:solidFill>
              <a:schemeClr val="tx1"/>
            </a:solidFill>
            <a:tailEnd type="none"/>
            <a:extLst>
              <a:ext uri="{C807C97D-BFC1-408E-A445-0C87EB9F89A2}">
                <ask:lineSketchStyleProps xmlns:ask="http://schemas.microsoft.com/office/drawing/2018/sketchyshapes" sd="3336529615">
                  <a:custGeom>
                    <a:avLst/>
                    <a:gdLst>
                      <a:gd name="connsiteX0" fmla="*/ 0 w 323850"/>
                      <a:gd name="connsiteY0" fmla="*/ 6350 h 6350"/>
                      <a:gd name="connsiteX1" fmla="*/ 323850 w 323850"/>
                      <a:gd name="connsiteY1" fmla="*/ 0 h 6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3850" h="6350">
                        <a:moveTo>
                          <a:pt x="0" y="6350"/>
                        </a:moveTo>
                        <a:lnTo>
                          <a:pt x="323850" y="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421C4-5E24-4ED7-9573-3D2EF76517D3}"/>
              </a:ext>
            </a:extLst>
          </p:cNvPr>
          <p:cNvSpPr txBox="1"/>
          <p:nvPr/>
        </p:nvSpPr>
        <p:spPr>
          <a:xfrm>
            <a:off x="5663952" y="1101989"/>
            <a:ext cx="5862586" cy="523220"/>
          </a:xfrm>
          <a:custGeom>
            <a:avLst/>
            <a:gdLst>
              <a:gd name="connsiteX0" fmla="*/ 0 w 5862586"/>
              <a:gd name="connsiteY0" fmla="*/ 0 h 523220"/>
              <a:gd name="connsiteX1" fmla="*/ 5862586 w 5862586"/>
              <a:gd name="connsiteY1" fmla="*/ 0 h 523220"/>
              <a:gd name="connsiteX2" fmla="*/ 5862586 w 5862586"/>
              <a:gd name="connsiteY2" fmla="*/ 523220 h 523220"/>
              <a:gd name="connsiteX3" fmla="*/ 0 w 5862586"/>
              <a:gd name="connsiteY3" fmla="*/ 523220 h 523220"/>
              <a:gd name="connsiteX4" fmla="*/ 0 w 5862586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2586" h="523220" fill="none" extrusionOk="0">
                <a:moveTo>
                  <a:pt x="0" y="0"/>
                </a:moveTo>
                <a:cubicBezTo>
                  <a:pt x="913250" y="-49533"/>
                  <a:pt x="4926432" y="-14809"/>
                  <a:pt x="5862586" y="0"/>
                </a:cubicBezTo>
                <a:cubicBezTo>
                  <a:pt x="5853885" y="72870"/>
                  <a:pt x="5841792" y="395050"/>
                  <a:pt x="5862586" y="523220"/>
                </a:cubicBezTo>
                <a:cubicBezTo>
                  <a:pt x="3703522" y="474989"/>
                  <a:pt x="2210055" y="607675"/>
                  <a:pt x="0" y="523220"/>
                </a:cubicBezTo>
                <a:cubicBezTo>
                  <a:pt x="14018" y="286322"/>
                  <a:pt x="26594" y="247663"/>
                  <a:pt x="0" y="0"/>
                </a:cubicBezTo>
                <a:close/>
              </a:path>
              <a:path w="5862586" h="523220" stroke="0" extrusionOk="0">
                <a:moveTo>
                  <a:pt x="0" y="0"/>
                </a:moveTo>
                <a:cubicBezTo>
                  <a:pt x="698990" y="118645"/>
                  <a:pt x="4428178" y="116012"/>
                  <a:pt x="5862586" y="0"/>
                </a:cubicBezTo>
                <a:cubicBezTo>
                  <a:pt x="5863067" y="165391"/>
                  <a:pt x="5850364" y="468476"/>
                  <a:pt x="5862586" y="523220"/>
                </a:cubicBezTo>
                <a:cubicBezTo>
                  <a:pt x="3865509" y="657820"/>
                  <a:pt x="1237096" y="366024"/>
                  <a:pt x="0" y="523220"/>
                </a:cubicBezTo>
                <a:cubicBezTo>
                  <a:pt x="428" y="301148"/>
                  <a:pt x="46848" y="10346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Fira Code" pitchFamily="1" charset="0"/>
              <a:buChar char="⌨"/>
            </a:pPr>
            <a:r>
              <a:rPr lang="en-US" sz="2800">
                <a:latin typeface="Fira Code" pitchFamily="1" charset="0"/>
                <a:ea typeface="Fira Code" pitchFamily="1" charset="0"/>
                <a:cs typeface="Fira Code" pitchFamily="1" charset="0"/>
              </a:rPr>
              <a:t>cd $REPOS/cmt2 &amp;&amp; ls –a</a:t>
            </a:r>
          </a:p>
        </p:txBody>
      </p:sp>
    </p:spTree>
    <p:extLst>
      <p:ext uri="{BB962C8B-B14F-4D97-AF65-F5344CB8AC3E}">
        <p14:creationId xmlns:p14="http://schemas.microsoft.com/office/powerpoint/2010/main" val="1454971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 animBg="1"/>
      <p:bldP spid="27" grpId="0" animBg="1"/>
      <p:bldP spid="27" grpId="1" animBg="1"/>
      <p:bldP spid="31" grpId="0"/>
      <p:bldP spid="33" grpId="0" animBg="1"/>
      <p:bldP spid="34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9" grpId="0" animBg="1"/>
      <p:bldP spid="51" grpId="0" animBg="1"/>
      <p:bldP spid="52" grpId="0"/>
      <p:bldP spid="52" grpId="1"/>
      <p:bldP spid="53" grpId="0" animBg="1"/>
      <p:bldP spid="53" grpId="1" animBg="1"/>
      <p:bldP spid="56" grpId="0"/>
      <p:bldP spid="56" grpId="1"/>
      <p:bldP spid="57" grpId="0" animBg="1"/>
      <p:bldP spid="57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6C33-EC41-4CF8-9331-E563A8D6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Hello</a:t>
            </a:r>
            <a:r>
              <a:rPr lang="en-US" sz="3200">
                <a:latin typeface="Fira Code" pitchFamily="1" charset="0"/>
                <a:ea typeface="Fira Code" pitchFamily="1" charset="0"/>
                <a:cs typeface="Fira Code" pitchFamily="1" charset="0"/>
              </a:rPr>
              <a:t> </a:t>
            </a:r>
            <a:r>
              <a:rPr lang="en-US">
                <a:ea typeface="Fira Code" pitchFamily="1" charset="0"/>
              </a:rPr>
              <a:t>Rust</a:t>
            </a:r>
            <a:r>
              <a:rPr lang="en-US" sz="3200">
                <a:latin typeface="Fira Code" pitchFamily="1" charset="0"/>
                <a:ea typeface="Fira Code" pitchFamily="1" charset="0"/>
                <a:cs typeface="Fira Code" pitchFamily="1" charset="0"/>
              </a:rPr>
              <a:t> </a:t>
            </a:r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World</a:t>
            </a:r>
            <a:r>
              <a:rPr lang="en-US" sz="3200">
                <a:latin typeface="Fira Code" pitchFamily="1" charset="0"/>
                <a:ea typeface="Fira Code" pitchFamily="1" charset="0"/>
                <a:cs typeface="Fira Code" pitchFamily="1" charset="0"/>
              </a:rPr>
              <a:t>!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91E48A9-9E21-4365-B967-3B5A9D6D8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67" y="2265576"/>
            <a:ext cx="6324600" cy="26289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EA5219-5653-4864-B752-0BAF0F5F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1AACE-6310-472E-8F93-605550AC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1784C2-2A5C-44DF-AA31-AD371A6830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2079C-49EC-4B5E-8E15-BD5117B5050C}"/>
              </a:ext>
            </a:extLst>
          </p:cNvPr>
          <p:cNvSpPr txBox="1"/>
          <p:nvPr/>
        </p:nvSpPr>
        <p:spPr>
          <a:xfrm>
            <a:off x="7104112" y="3725022"/>
            <a:ext cx="4810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cli</a:t>
            </a:r>
            <a:r>
              <a:rPr lang="en-US" altLang="zh-CN" sz="2800"/>
              <a:t>c</a:t>
            </a:r>
            <a:r>
              <a:rPr lang="en-US" sz="2800"/>
              <a:t>k [run] above </a:t>
            </a:r>
            <a:r>
              <a:rPr lang="en-US" sz="2400">
                <a:latin typeface="Fira Code" pitchFamily="1" charset="0"/>
                <a:ea typeface="Fira Code" pitchFamily="1" charset="0"/>
                <a:cs typeface="Fira Code" pitchFamily="1" charset="0"/>
              </a:rPr>
              <a:t>fn main</a:t>
            </a:r>
            <a:r>
              <a:rPr lang="en-US" sz="2800"/>
              <a:t>, or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2A4A3-2AAD-4203-88D5-F15034D91CFF}"/>
              </a:ext>
            </a:extLst>
          </p:cNvPr>
          <p:cNvSpPr txBox="1"/>
          <p:nvPr/>
        </p:nvSpPr>
        <p:spPr>
          <a:xfrm>
            <a:off x="539971" y="5191513"/>
            <a:ext cx="5268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Cargo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 Rust’s build system and package manager. </a:t>
            </a:r>
            <a:r>
              <a:rPr lang="en-US">
                <a:solidFill>
                  <a:srgbClr val="000000"/>
                </a:solidFill>
                <a:latin typeface="Open Sans" panose="020B0606030504020204" pitchFamily="34" charset="0"/>
              </a:rPr>
              <a:t>It’s easy-to-use! </a:t>
            </a:r>
          </a:p>
          <a:p>
            <a:r>
              <a:rPr lang="en-US" altLang="zh-CN">
                <a:solidFill>
                  <a:srgbClr val="000000"/>
                </a:solidFill>
                <a:latin typeface="Open Sans" panose="020B0606030504020204" pitchFamily="34" charset="0"/>
              </a:rPr>
              <a:t>M</a:t>
            </a:r>
            <a:r>
              <a:rPr lang="en-US">
                <a:solidFill>
                  <a:srgbClr val="000000"/>
                </a:solidFill>
                <a:latin typeface="Open Sans" panose="020B0606030504020204" pitchFamily="34" charset="0"/>
              </a:rPr>
              <a:t>ore user-friendly than sbt for Scala/Chisel!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F3597-9A6D-4E36-B0A6-04E75FC02006}"/>
              </a:ext>
            </a:extLst>
          </p:cNvPr>
          <p:cNvSpPr txBox="1"/>
          <p:nvPr/>
        </p:nvSpPr>
        <p:spPr>
          <a:xfrm>
            <a:off x="7104112" y="2112929"/>
            <a:ext cx="3582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create </a:t>
            </a:r>
            <a:r>
              <a:rPr lang="en-US" sz="2400">
                <a:latin typeface="Fira Code" pitchFamily="1" charset="0"/>
                <a:ea typeface="Fira Code" pitchFamily="1" charset="0"/>
                <a:cs typeface="Fira Code" pitchFamily="1" charset="0"/>
              </a:rPr>
              <a:t>hello.rs </a:t>
            </a:r>
            <a:r>
              <a:rPr lang="en-US" sz="2800"/>
              <a:t>file 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↑</a:t>
            </a:r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FA9BA-4123-4FAB-91E7-1B2D96519817}"/>
              </a:ext>
            </a:extLst>
          </p:cNvPr>
          <p:cNvSpPr txBox="1"/>
          <p:nvPr/>
        </p:nvSpPr>
        <p:spPr>
          <a:xfrm>
            <a:off x="2351584" y="1101989"/>
            <a:ext cx="9840416" cy="954107"/>
          </a:xfrm>
          <a:custGeom>
            <a:avLst/>
            <a:gdLst>
              <a:gd name="connsiteX0" fmla="*/ 0 w 9840416"/>
              <a:gd name="connsiteY0" fmla="*/ 0 h 954107"/>
              <a:gd name="connsiteX1" fmla="*/ 9840416 w 9840416"/>
              <a:gd name="connsiteY1" fmla="*/ 0 h 954107"/>
              <a:gd name="connsiteX2" fmla="*/ 9840416 w 9840416"/>
              <a:gd name="connsiteY2" fmla="*/ 954107 h 954107"/>
              <a:gd name="connsiteX3" fmla="*/ 0 w 9840416"/>
              <a:gd name="connsiteY3" fmla="*/ 954107 h 954107"/>
              <a:gd name="connsiteX4" fmla="*/ 0 w 9840416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0416" h="954107" fill="none" extrusionOk="0">
                <a:moveTo>
                  <a:pt x="0" y="0"/>
                </a:moveTo>
                <a:cubicBezTo>
                  <a:pt x="4266322" y="-52728"/>
                  <a:pt x="5342266" y="-50396"/>
                  <a:pt x="9840416" y="0"/>
                </a:cubicBezTo>
                <a:cubicBezTo>
                  <a:pt x="9828412" y="243347"/>
                  <a:pt x="9920403" y="510585"/>
                  <a:pt x="9840416" y="954107"/>
                </a:cubicBezTo>
                <a:cubicBezTo>
                  <a:pt x="8403883" y="931628"/>
                  <a:pt x="2122188" y="1024361"/>
                  <a:pt x="0" y="954107"/>
                </a:cubicBezTo>
                <a:cubicBezTo>
                  <a:pt x="36312" y="572351"/>
                  <a:pt x="-79454" y="437403"/>
                  <a:pt x="0" y="0"/>
                </a:cubicBezTo>
                <a:close/>
              </a:path>
              <a:path w="9840416" h="954107" stroke="0" extrusionOk="0">
                <a:moveTo>
                  <a:pt x="0" y="0"/>
                </a:moveTo>
                <a:cubicBezTo>
                  <a:pt x="3915173" y="-78112"/>
                  <a:pt x="7335328" y="-31176"/>
                  <a:pt x="9840416" y="0"/>
                </a:cubicBezTo>
                <a:cubicBezTo>
                  <a:pt x="9921648" y="317887"/>
                  <a:pt x="9763611" y="481010"/>
                  <a:pt x="9840416" y="954107"/>
                </a:cubicBezTo>
                <a:cubicBezTo>
                  <a:pt x="6618871" y="1053641"/>
                  <a:pt x="3645319" y="1066848"/>
                  <a:pt x="0" y="954107"/>
                </a:cubicBezTo>
                <a:cubicBezTo>
                  <a:pt x="22524" y="844661"/>
                  <a:pt x="-43590" y="45595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298807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/>
              <a:t>touch $REPOS/cmt2/crates/cmtc/examples/hello.rs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F4B3E1-FE96-475C-A7B4-01ED1CF553EC}"/>
              </a:ext>
            </a:extLst>
          </p:cNvPr>
          <p:cNvSpPr txBox="1"/>
          <p:nvPr/>
        </p:nvSpPr>
        <p:spPr>
          <a:xfrm>
            <a:off x="5808599" y="5103956"/>
            <a:ext cx="6173351" cy="523220"/>
          </a:xfrm>
          <a:custGeom>
            <a:avLst/>
            <a:gdLst>
              <a:gd name="connsiteX0" fmla="*/ 0 w 6173351"/>
              <a:gd name="connsiteY0" fmla="*/ 0 h 523220"/>
              <a:gd name="connsiteX1" fmla="*/ 6173351 w 6173351"/>
              <a:gd name="connsiteY1" fmla="*/ 0 h 523220"/>
              <a:gd name="connsiteX2" fmla="*/ 6173351 w 6173351"/>
              <a:gd name="connsiteY2" fmla="*/ 523220 h 523220"/>
              <a:gd name="connsiteX3" fmla="*/ 0 w 6173351"/>
              <a:gd name="connsiteY3" fmla="*/ 523220 h 523220"/>
              <a:gd name="connsiteX4" fmla="*/ 0 w 6173351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3351" h="523220" fill="none" extrusionOk="0">
                <a:moveTo>
                  <a:pt x="0" y="0"/>
                </a:moveTo>
                <a:cubicBezTo>
                  <a:pt x="2511804" y="106216"/>
                  <a:pt x="4121373" y="-142119"/>
                  <a:pt x="6173351" y="0"/>
                </a:cubicBezTo>
                <a:cubicBezTo>
                  <a:pt x="6157951" y="82701"/>
                  <a:pt x="6194799" y="415655"/>
                  <a:pt x="6173351" y="523220"/>
                </a:cubicBezTo>
                <a:cubicBezTo>
                  <a:pt x="5449931" y="493992"/>
                  <a:pt x="1419503" y="507526"/>
                  <a:pt x="0" y="523220"/>
                </a:cubicBezTo>
                <a:cubicBezTo>
                  <a:pt x="36609" y="397602"/>
                  <a:pt x="3510" y="217842"/>
                  <a:pt x="0" y="0"/>
                </a:cubicBezTo>
                <a:close/>
              </a:path>
              <a:path w="6173351" h="523220" stroke="0" extrusionOk="0">
                <a:moveTo>
                  <a:pt x="0" y="0"/>
                </a:moveTo>
                <a:cubicBezTo>
                  <a:pt x="1414767" y="-71603"/>
                  <a:pt x="4608729" y="126493"/>
                  <a:pt x="6173351" y="0"/>
                </a:cubicBezTo>
                <a:cubicBezTo>
                  <a:pt x="6201142" y="73152"/>
                  <a:pt x="6199967" y="375324"/>
                  <a:pt x="6173351" y="523220"/>
                </a:cubicBezTo>
                <a:cubicBezTo>
                  <a:pt x="3296658" y="568064"/>
                  <a:pt x="683667" y="366333"/>
                  <a:pt x="0" y="523220"/>
                </a:cubicBezTo>
                <a:cubicBezTo>
                  <a:pt x="-14841" y="305831"/>
                  <a:pt x="12605" y="1515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68373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/>
              <a:t>cargo run --example hello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40B54-E50A-4B8F-AFA6-B8789DF5D9E2}"/>
              </a:ext>
            </a:extLst>
          </p:cNvPr>
          <p:cNvSpPr txBox="1"/>
          <p:nvPr/>
        </p:nvSpPr>
        <p:spPr>
          <a:xfrm>
            <a:off x="7248128" y="4575073"/>
            <a:ext cx="335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a typeface="Fira Code" pitchFamily="1" charset="0"/>
                <a:cs typeface="Fira Code" pitchFamily="1" charset="0"/>
              </a:rPr>
              <a:t>under directory</a:t>
            </a:r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 $REPOS/cmts</a:t>
            </a:r>
          </a:p>
        </p:txBody>
      </p:sp>
    </p:spTree>
    <p:extLst>
      <p:ext uri="{BB962C8B-B14F-4D97-AF65-F5344CB8AC3E}">
        <p14:creationId xmlns:p14="http://schemas.microsoft.com/office/powerpoint/2010/main" val="3291827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343D6-62C9-4404-854F-1FB27D50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Hello</a:t>
            </a:r>
            <a:r>
              <a:rPr lang="en-US" sz="3200">
                <a:latin typeface="Fira Code" pitchFamily="1" charset="0"/>
                <a:ea typeface="Fira Code" pitchFamily="1" charset="0"/>
                <a:cs typeface="Fira Code" pitchFamily="1" charset="0"/>
              </a:rPr>
              <a:t> </a:t>
            </a:r>
            <a:r>
              <a:rPr lang="en-US" sz="4400">
                <a:latin typeface="Bahnschrift Condensed" panose="020B0502040204020203" pitchFamily="34" charset="0"/>
                <a:ea typeface="Fira Code" pitchFamily="1" charset="0"/>
                <a:cs typeface="Fira Code" pitchFamily="1" charset="0"/>
              </a:rPr>
              <a:t>cmt2</a:t>
            </a:r>
            <a:r>
              <a:rPr lang="en-US" sz="3200">
                <a:latin typeface="Fira Code" pitchFamily="1" charset="0"/>
                <a:ea typeface="Fira Code" pitchFamily="1" charset="0"/>
                <a:cs typeface="Fira Code" pitchFamily="1" charset="0"/>
              </a:rPr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52C1A-3510-4893-A49B-E121B796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193A9-1411-419C-9825-A3D6B508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F143B0E-AFC8-4BA4-A9CF-9F9C9F86B3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0EE5C-C1D2-41BE-B71C-60F3CC94EE8B}"/>
              </a:ext>
            </a:extLst>
          </p:cNvPr>
          <p:cNvSpPr txBox="1"/>
          <p:nvPr/>
        </p:nvSpPr>
        <p:spPr>
          <a:xfrm>
            <a:off x="7104112" y="1175060"/>
            <a:ext cx="4071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at the top of </a:t>
            </a:r>
            <a:r>
              <a:rPr lang="en-US" sz="2800">
                <a:latin typeface="Fira Code" pitchFamily="1" charset="0"/>
                <a:ea typeface="Fira Code" pitchFamily="1" charset="0"/>
                <a:cs typeface="Fira Code" pitchFamily="1" charset="0"/>
              </a:rPr>
              <a:t>hello.rs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F899DA-1095-45DE-9D4A-41CADA1E2C7C}"/>
              </a:ext>
            </a:extLst>
          </p:cNvPr>
          <p:cNvSpPr txBox="1"/>
          <p:nvPr/>
        </p:nvSpPr>
        <p:spPr>
          <a:xfrm>
            <a:off x="4975538" y="1821574"/>
            <a:ext cx="693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/>
              <a:t>use</a:t>
            </a:r>
            <a:r>
              <a:rPr lang="en-US" altLang="zh-CN" sz="2400"/>
              <a:t> clauses import cmt2’s eHDL and compiler features</a:t>
            </a:r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C12E75-7AD9-4FA7-8951-66B7BAE4A31F}"/>
              </a:ext>
            </a:extLst>
          </p:cNvPr>
          <p:cNvSpPr txBox="1"/>
          <p:nvPr/>
        </p:nvSpPr>
        <p:spPr>
          <a:xfrm>
            <a:off x="4975537" y="2619985"/>
            <a:ext cx="693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itfc_declare! </a:t>
            </a:r>
            <a:r>
              <a:rPr lang="en-US" altLang="zh-CN" sz="2400"/>
              <a:t>is a </a:t>
            </a:r>
            <a:r>
              <a:rPr lang="en-US" altLang="zh-CN" sz="2400" i="1"/>
              <a:t>macro</a:t>
            </a:r>
            <a:r>
              <a:rPr lang="en-US" altLang="zh-CN" sz="2400"/>
              <a:t> </a:t>
            </a:r>
          </a:p>
          <a:p>
            <a:r>
              <a:rPr lang="en-US" altLang="zh-CN" sz="2400" i="1"/>
              <a:t>macro</a:t>
            </a:r>
            <a:r>
              <a:rPr lang="en-US" altLang="zh-CN" sz="2400"/>
              <a:t> in Rust transforms code at the token-level</a:t>
            </a:r>
          </a:p>
          <a:p>
            <a:r>
              <a:rPr lang="en-US" altLang="zh-CN" sz="2400"/>
              <a:t>If curious, feel free to run (if have internet connection):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5E4129-C365-4A30-9390-485F9AACD560}"/>
              </a:ext>
            </a:extLst>
          </p:cNvPr>
          <p:cNvSpPr txBox="1"/>
          <p:nvPr/>
        </p:nvSpPr>
        <p:spPr>
          <a:xfrm>
            <a:off x="4975537" y="5601697"/>
            <a:ext cx="693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to see the transformed code!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7E72EC-D1B4-4901-8541-56EBB268C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3902"/>
          <a:stretch/>
        </p:blipFill>
        <p:spPr>
          <a:xfrm>
            <a:off x="567486" y="1711477"/>
            <a:ext cx="4403525" cy="3013668"/>
          </a:xfr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0C0A81-9788-42A4-8203-C2C9D07838F2}"/>
              </a:ext>
            </a:extLst>
          </p:cNvPr>
          <p:cNvSpPr/>
          <p:nvPr/>
        </p:nvSpPr>
        <p:spPr>
          <a:xfrm rot="21432512">
            <a:off x="3403759" y="1636996"/>
            <a:ext cx="3656246" cy="95603"/>
          </a:xfrm>
          <a:custGeom>
            <a:avLst/>
            <a:gdLst>
              <a:gd name="connsiteX0" fmla="*/ 2044931 w 2044931"/>
              <a:gd name="connsiteY0" fmla="*/ 0 h 16625"/>
              <a:gd name="connsiteX1" fmla="*/ 0 w 2044931"/>
              <a:gd name="connsiteY1" fmla="*/ 16625 h 1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4931" h="16625">
                <a:moveTo>
                  <a:pt x="2044931" y="0"/>
                </a:moveTo>
                <a:lnTo>
                  <a:pt x="0" y="16625"/>
                </a:lnTo>
              </a:path>
            </a:pathLst>
          </a:custGeom>
          <a:noFill/>
          <a:ln>
            <a:solidFill>
              <a:schemeClr val="accent6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6A26D-7F46-4ACE-AB8B-3F1E8AE5FB1D}"/>
              </a:ext>
            </a:extLst>
          </p:cNvPr>
          <p:cNvSpPr txBox="1"/>
          <p:nvPr/>
        </p:nvSpPr>
        <p:spPr>
          <a:xfrm>
            <a:off x="5087888" y="3913049"/>
            <a:ext cx="6940655" cy="1384995"/>
          </a:xfrm>
          <a:custGeom>
            <a:avLst/>
            <a:gdLst>
              <a:gd name="connsiteX0" fmla="*/ 0 w 6940655"/>
              <a:gd name="connsiteY0" fmla="*/ 0 h 1384995"/>
              <a:gd name="connsiteX1" fmla="*/ 6940655 w 6940655"/>
              <a:gd name="connsiteY1" fmla="*/ 0 h 1384995"/>
              <a:gd name="connsiteX2" fmla="*/ 6940655 w 6940655"/>
              <a:gd name="connsiteY2" fmla="*/ 1384995 h 1384995"/>
              <a:gd name="connsiteX3" fmla="*/ 0 w 6940655"/>
              <a:gd name="connsiteY3" fmla="*/ 1384995 h 1384995"/>
              <a:gd name="connsiteX4" fmla="*/ 0 w 6940655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0655" h="1384995" fill="none" extrusionOk="0">
                <a:moveTo>
                  <a:pt x="0" y="0"/>
                </a:moveTo>
                <a:cubicBezTo>
                  <a:pt x="1516829" y="106216"/>
                  <a:pt x="4464282" y="-142119"/>
                  <a:pt x="6940655" y="0"/>
                </a:cubicBezTo>
                <a:cubicBezTo>
                  <a:pt x="7010971" y="523467"/>
                  <a:pt x="6940257" y="1037736"/>
                  <a:pt x="6940655" y="1384995"/>
                </a:cubicBezTo>
                <a:cubicBezTo>
                  <a:pt x="4660221" y="1355767"/>
                  <a:pt x="1467909" y="1369301"/>
                  <a:pt x="0" y="1384995"/>
                </a:cubicBezTo>
                <a:cubicBezTo>
                  <a:pt x="11820" y="774500"/>
                  <a:pt x="22948" y="627659"/>
                  <a:pt x="0" y="0"/>
                </a:cubicBezTo>
                <a:close/>
              </a:path>
              <a:path w="6940655" h="1384995" stroke="0" extrusionOk="0">
                <a:moveTo>
                  <a:pt x="0" y="0"/>
                </a:moveTo>
                <a:cubicBezTo>
                  <a:pt x="713520" y="-71603"/>
                  <a:pt x="5636100" y="126493"/>
                  <a:pt x="6940655" y="0"/>
                </a:cubicBezTo>
                <a:cubicBezTo>
                  <a:pt x="6952410" y="212154"/>
                  <a:pt x="6890038" y="1091415"/>
                  <a:pt x="6940655" y="1384995"/>
                </a:cubicBezTo>
                <a:cubicBezTo>
                  <a:pt x="4475358" y="1429839"/>
                  <a:pt x="1414209" y="1228108"/>
                  <a:pt x="0" y="1384995"/>
                </a:cubicBezTo>
                <a:cubicBezTo>
                  <a:pt x="-48425" y="1186082"/>
                  <a:pt x="-70591" y="30853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68373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/>
              <a:t>cargo install cargo-expand</a:t>
            </a:r>
          </a:p>
          <a:p>
            <a:pPr marL="457200" indent="-457200">
              <a:buFont typeface="Fira Code" pitchFamily="1" charset="0"/>
              <a:buChar char="⌨"/>
            </a:pPr>
            <a:r>
              <a:rPr lang="en-US"/>
              <a:t>cd $REPOS/cmt2/crates/cmtc</a:t>
            </a:r>
          </a:p>
          <a:p>
            <a:pPr marL="457200" indent="-457200">
              <a:buFont typeface="Fira Code" pitchFamily="1" charset="0"/>
              <a:buChar char="⌨"/>
            </a:pPr>
            <a:r>
              <a:rPr lang="en-US"/>
              <a:t>cargo expand --example hello</a:t>
            </a:r>
          </a:p>
        </p:txBody>
      </p:sp>
    </p:spTree>
    <p:extLst>
      <p:ext uri="{BB962C8B-B14F-4D97-AF65-F5344CB8AC3E}">
        <p14:creationId xmlns:p14="http://schemas.microsoft.com/office/powerpoint/2010/main" val="722313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9" grpId="1"/>
      <p:bldP spid="24" grpId="0"/>
      <p:bldP spid="17" grpId="0" animBg="1"/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343D6-62C9-4404-854F-1FB27D50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Hello</a:t>
            </a:r>
            <a:r>
              <a:rPr lang="en-US" sz="3200">
                <a:latin typeface="Fira Code" pitchFamily="1" charset="0"/>
                <a:ea typeface="Fira Code" pitchFamily="1" charset="0"/>
                <a:cs typeface="Fira Code" pitchFamily="1" charset="0"/>
              </a:rPr>
              <a:t> </a:t>
            </a:r>
            <a:r>
              <a:rPr lang="en-US" sz="4400">
                <a:latin typeface="Bahnschrift Condensed" panose="020B0502040204020203" pitchFamily="34" charset="0"/>
                <a:ea typeface="Fira Code" pitchFamily="1" charset="0"/>
                <a:cs typeface="Fira Code" pitchFamily="1" charset="0"/>
              </a:rPr>
              <a:t>cmt2</a:t>
            </a:r>
            <a:r>
              <a:rPr lang="en-US" sz="3200">
                <a:latin typeface="Fira Code" pitchFamily="1" charset="0"/>
                <a:ea typeface="Fira Code" pitchFamily="1" charset="0"/>
                <a:cs typeface="Fira Code" pitchFamily="1" charset="0"/>
              </a:rPr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52C1A-3510-4893-A49B-E121B796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193A9-1411-419C-9825-A3D6B508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F143B0E-AFC8-4BA4-A9CF-9F9C9F86B3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C12E75-7AD9-4FA7-8951-66B7BAE4A31F}"/>
              </a:ext>
            </a:extLst>
          </p:cNvPr>
          <p:cNvSpPr txBox="1"/>
          <p:nvPr/>
        </p:nvSpPr>
        <p:spPr>
          <a:xfrm>
            <a:off x="4975537" y="2116890"/>
            <a:ext cx="6936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/>
              <a:t>macro</a:t>
            </a:r>
            <a:r>
              <a:rPr lang="en-US" altLang="zh-CN" sz="2400"/>
              <a:t> is an advanced feature in Rust!</a:t>
            </a:r>
          </a:p>
          <a:p>
            <a:r>
              <a:rPr lang="en-US" altLang="zh-CN" sz="2400"/>
              <a:t> </a:t>
            </a:r>
          </a:p>
          <a:p>
            <a:r>
              <a:rPr lang="en-US" altLang="zh-CN" sz="2400"/>
              <a:t>Please leave cmt2 developers to suffer</a:t>
            </a:r>
            <a:r>
              <a:rPr lang="zh-CN" altLang="en-US" sz="2400"/>
              <a:t>😂</a:t>
            </a:r>
            <a:endParaRPr lang="en-US" altLang="zh-CN" sz="2400"/>
          </a:p>
          <a:p>
            <a:r>
              <a:rPr lang="en-US" altLang="zh-CN" sz="2400"/>
              <a:t>and… just use them!</a:t>
            </a:r>
            <a:r>
              <a:rPr lang="zh-CN" altLang="en-US" sz="2400"/>
              <a:t>😁</a:t>
            </a:r>
            <a:endParaRPr lang="en-US" altLang="zh-CN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152F35-76E0-49BC-A9DD-1B1677EE4E2B}"/>
              </a:ext>
            </a:extLst>
          </p:cNvPr>
          <p:cNvSpPr/>
          <p:nvPr/>
        </p:nvSpPr>
        <p:spPr>
          <a:xfrm>
            <a:off x="6102896" y="5337369"/>
            <a:ext cx="3744416" cy="810184"/>
          </a:xfrm>
          <a:custGeom>
            <a:avLst/>
            <a:gdLst>
              <a:gd name="connsiteX0" fmla="*/ 0 w 3744416"/>
              <a:gd name="connsiteY0" fmla="*/ 0 h 810184"/>
              <a:gd name="connsiteX1" fmla="*/ 586625 w 3744416"/>
              <a:gd name="connsiteY1" fmla="*/ 0 h 810184"/>
              <a:gd name="connsiteX2" fmla="*/ 1098362 w 3744416"/>
              <a:gd name="connsiteY2" fmla="*/ 0 h 810184"/>
              <a:gd name="connsiteX3" fmla="*/ 1647543 w 3744416"/>
              <a:gd name="connsiteY3" fmla="*/ 0 h 810184"/>
              <a:gd name="connsiteX4" fmla="*/ 2309057 w 3744416"/>
              <a:gd name="connsiteY4" fmla="*/ 0 h 810184"/>
              <a:gd name="connsiteX5" fmla="*/ 2895682 w 3744416"/>
              <a:gd name="connsiteY5" fmla="*/ 0 h 810184"/>
              <a:gd name="connsiteX6" fmla="*/ 3744416 w 3744416"/>
              <a:gd name="connsiteY6" fmla="*/ 0 h 810184"/>
              <a:gd name="connsiteX7" fmla="*/ 3744416 w 3744416"/>
              <a:gd name="connsiteY7" fmla="*/ 413194 h 810184"/>
              <a:gd name="connsiteX8" fmla="*/ 3744416 w 3744416"/>
              <a:gd name="connsiteY8" fmla="*/ 810184 h 810184"/>
              <a:gd name="connsiteX9" fmla="*/ 3120347 w 3744416"/>
              <a:gd name="connsiteY9" fmla="*/ 810184 h 810184"/>
              <a:gd name="connsiteX10" fmla="*/ 2571166 w 3744416"/>
              <a:gd name="connsiteY10" fmla="*/ 810184 h 810184"/>
              <a:gd name="connsiteX11" fmla="*/ 1872208 w 3744416"/>
              <a:gd name="connsiteY11" fmla="*/ 810184 h 810184"/>
              <a:gd name="connsiteX12" fmla="*/ 1285583 w 3744416"/>
              <a:gd name="connsiteY12" fmla="*/ 810184 h 810184"/>
              <a:gd name="connsiteX13" fmla="*/ 773846 w 3744416"/>
              <a:gd name="connsiteY13" fmla="*/ 810184 h 810184"/>
              <a:gd name="connsiteX14" fmla="*/ 0 w 3744416"/>
              <a:gd name="connsiteY14" fmla="*/ 810184 h 810184"/>
              <a:gd name="connsiteX15" fmla="*/ 0 w 3744416"/>
              <a:gd name="connsiteY15" fmla="*/ 421296 h 810184"/>
              <a:gd name="connsiteX16" fmla="*/ 0 w 3744416"/>
              <a:gd name="connsiteY16" fmla="*/ 0 h 81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44416" h="810184" fill="none" extrusionOk="0">
                <a:moveTo>
                  <a:pt x="0" y="0"/>
                </a:moveTo>
                <a:cubicBezTo>
                  <a:pt x="292665" y="10551"/>
                  <a:pt x="352217" y="-275"/>
                  <a:pt x="586625" y="0"/>
                </a:cubicBezTo>
                <a:cubicBezTo>
                  <a:pt x="821033" y="275"/>
                  <a:pt x="962191" y="-15886"/>
                  <a:pt x="1098362" y="0"/>
                </a:cubicBezTo>
                <a:cubicBezTo>
                  <a:pt x="1234533" y="15886"/>
                  <a:pt x="1375548" y="14486"/>
                  <a:pt x="1647543" y="0"/>
                </a:cubicBezTo>
                <a:cubicBezTo>
                  <a:pt x="1919538" y="-14486"/>
                  <a:pt x="2126278" y="-10375"/>
                  <a:pt x="2309057" y="0"/>
                </a:cubicBezTo>
                <a:cubicBezTo>
                  <a:pt x="2491836" y="10375"/>
                  <a:pt x="2727719" y="3478"/>
                  <a:pt x="2895682" y="0"/>
                </a:cubicBezTo>
                <a:cubicBezTo>
                  <a:pt x="3063645" y="-3478"/>
                  <a:pt x="3497638" y="18236"/>
                  <a:pt x="3744416" y="0"/>
                </a:cubicBezTo>
                <a:cubicBezTo>
                  <a:pt x="3743779" y="193033"/>
                  <a:pt x="3729325" y="297606"/>
                  <a:pt x="3744416" y="413194"/>
                </a:cubicBezTo>
                <a:cubicBezTo>
                  <a:pt x="3759507" y="528782"/>
                  <a:pt x="3734434" y="727130"/>
                  <a:pt x="3744416" y="810184"/>
                </a:cubicBezTo>
                <a:cubicBezTo>
                  <a:pt x="3571014" y="782079"/>
                  <a:pt x="3290105" y="793061"/>
                  <a:pt x="3120347" y="810184"/>
                </a:cubicBezTo>
                <a:cubicBezTo>
                  <a:pt x="2950589" y="827307"/>
                  <a:pt x="2723416" y="795844"/>
                  <a:pt x="2571166" y="810184"/>
                </a:cubicBezTo>
                <a:cubicBezTo>
                  <a:pt x="2418916" y="824524"/>
                  <a:pt x="2174948" y="785173"/>
                  <a:pt x="1872208" y="810184"/>
                </a:cubicBezTo>
                <a:cubicBezTo>
                  <a:pt x="1569468" y="835195"/>
                  <a:pt x="1522659" y="816820"/>
                  <a:pt x="1285583" y="810184"/>
                </a:cubicBezTo>
                <a:cubicBezTo>
                  <a:pt x="1048508" y="803548"/>
                  <a:pt x="930465" y="798906"/>
                  <a:pt x="773846" y="810184"/>
                </a:cubicBezTo>
                <a:cubicBezTo>
                  <a:pt x="617227" y="821462"/>
                  <a:pt x="345014" y="842448"/>
                  <a:pt x="0" y="810184"/>
                </a:cubicBezTo>
                <a:cubicBezTo>
                  <a:pt x="-6398" y="708626"/>
                  <a:pt x="-17028" y="509092"/>
                  <a:pt x="0" y="421296"/>
                </a:cubicBezTo>
                <a:cubicBezTo>
                  <a:pt x="17028" y="333500"/>
                  <a:pt x="-20861" y="139457"/>
                  <a:pt x="0" y="0"/>
                </a:cubicBezTo>
                <a:close/>
              </a:path>
              <a:path w="3744416" h="810184" stroke="0" extrusionOk="0">
                <a:moveTo>
                  <a:pt x="0" y="0"/>
                </a:moveTo>
                <a:cubicBezTo>
                  <a:pt x="283494" y="16893"/>
                  <a:pt x="425067" y="-11737"/>
                  <a:pt x="586625" y="0"/>
                </a:cubicBezTo>
                <a:cubicBezTo>
                  <a:pt x="748183" y="11737"/>
                  <a:pt x="923774" y="-12613"/>
                  <a:pt x="1098362" y="0"/>
                </a:cubicBezTo>
                <a:cubicBezTo>
                  <a:pt x="1272950" y="12613"/>
                  <a:pt x="1647609" y="16571"/>
                  <a:pt x="1797320" y="0"/>
                </a:cubicBezTo>
                <a:cubicBezTo>
                  <a:pt x="1947031" y="-16571"/>
                  <a:pt x="2235439" y="-16093"/>
                  <a:pt x="2383945" y="0"/>
                </a:cubicBezTo>
                <a:cubicBezTo>
                  <a:pt x="2532451" y="16093"/>
                  <a:pt x="2793512" y="-8101"/>
                  <a:pt x="2970570" y="0"/>
                </a:cubicBezTo>
                <a:cubicBezTo>
                  <a:pt x="3147628" y="8101"/>
                  <a:pt x="3437978" y="-20304"/>
                  <a:pt x="3744416" y="0"/>
                </a:cubicBezTo>
                <a:cubicBezTo>
                  <a:pt x="3732759" y="193483"/>
                  <a:pt x="3759591" y="231890"/>
                  <a:pt x="3744416" y="388888"/>
                </a:cubicBezTo>
                <a:cubicBezTo>
                  <a:pt x="3729241" y="545886"/>
                  <a:pt x="3758825" y="659851"/>
                  <a:pt x="3744416" y="810184"/>
                </a:cubicBezTo>
                <a:cubicBezTo>
                  <a:pt x="3519486" y="796181"/>
                  <a:pt x="3427973" y="787892"/>
                  <a:pt x="3195235" y="810184"/>
                </a:cubicBezTo>
                <a:cubicBezTo>
                  <a:pt x="2962497" y="832476"/>
                  <a:pt x="2702273" y="809120"/>
                  <a:pt x="2571166" y="810184"/>
                </a:cubicBezTo>
                <a:cubicBezTo>
                  <a:pt x="2440059" y="811248"/>
                  <a:pt x="2116397" y="806380"/>
                  <a:pt x="1947096" y="810184"/>
                </a:cubicBezTo>
                <a:cubicBezTo>
                  <a:pt x="1777795" y="813989"/>
                  <a:pt x="1558099" y="830122"/>
                  <a:pt x="1360471" y="810184"/>
                </a:cubicBezTo>
                <a:cubicBezTo>
                  <a:pt x="1162843" y="790246"/>
                  <a:pt x="929392" y="820954"/>
                  <a:pt x="661513" y="810184"/>
                </a:cubicBezTo>
                <a:cubicBezTo>
                  <a:pt x="393634" y="799414"/>
                  <a:pt x="247374" y="809132"/>
                  <a:pt x="0" y="810184"/>
                </a:cubicBezTo>
                <a:cubicBezTo>
                  <a:pt x="-11626" y="677477"/>
                  <a:pt x="5851" y="553244"/>
                  <a:pt x="0" y="421296"/>
                </a:cubicBezTo>
                <a:cubicBezTo>
                  <a:pt x="-5851" y="289348"/>
                  <a:pt x="12947" y="18577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E0C6D-21EF-4439-A918-7F0EC4313A85}"/>
              </a:ext>
            </a:extLst>
          </p:cNvPr>
          <p:cNvSpPr txBox="1"/>
          <p:nvPr/>
        </p:nvSpPr>
        <p:spPr>
          <a:xfrm>
            <a:off x="5087888" y="3770613"/>
            <a:ext cx="7104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left code creates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module interface named </a:t>
            </a:r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A2B</a:t>
            </a:r>
            <a:r>
              <a:rPr lang="en-US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It has one input port </a:t>
            </a:r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a</a:t>
            </a:r>
            <a:r>
              <a:rPr lang="en-US"/>
              <a:t>, one output port </a:t>
            </a:r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b</a:t>
            </a:r>
            <a:r>
              <a:rPr lang="en-US"/>
              <a:t>, both of which have type </a:t>
            </a:r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T</a:t>
            </a:r>
            <a:r>
              <a:rPr lang="en-US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It exposes a method </a:t>
            </a:r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run</a:t>
            </a:r>
            <a:r>
              <a:rPr lang="en-US"/>
              <a:t> for external world to invoke!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37E619F-B964-45C7-B881-E19ED56F98FE}"/>
              </a:ext>
            </a:extLst>
          </p:cNvPr>
          <p:cNvSpPr/>
          <p:nvPr/>
        </p:nvSpPr>
        <p:spPr>
          <a:xfrm>
            <a:off x="5714974" y="5801013"/>
            <a:ext cx="365760" cy="2463"/>
          </a:xfrm>
          <a:custGeom>
            <a:avLst/>
            <a:gdLst>
              <a:gd name="connsiteX0" fmla="*/ 0 w 249382"/>
              <a:gd name="connsiteY0" fmla="*/ 0 h 2463"/>
              <a:gd name="connsiteX1" fmla="*/ 249382 w 249382"/>
              <a:gd name="connsiteY1" fmla="*/ 0 h 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382" h="2463">
                <a:moveTo>
                  <a:pt x="0" y="0"/>
                </a:moveTo>
                <a:cubicBezTo>
                  <a:pt x="83127" y="0"/>
                  <a:pt x="171797" y="5542"/>
                  <a:pt x="249382" y="0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B7F79E-0F6B-4CB4-8231-73F3E560FA82}"/>
              </a:ext>
            </a:extLst>
          </p:cNvPr>
          <p:cNvSpPr txBox="1"/>
          <p:nvPr/>
        </p:nvSpPr>
        <p:spPr>
          <a:xfrm>
            <a:off x="5435080" y="5437159"/>
            <a:ext cx="744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a:T</a:t>
            </a:r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080344D-CCE5-4CA1-9E0A-30F7F66A150D}"/>
              </a:ext>
            </a:extLst>
          </p:cNvPr>
          <p:cNvSpPr/>
          <p:nvPr/>
        </p:nvSpPr>
        <p:spPr>
          <a:xfrm>
            <a:off x="9906704" y="5801013"/>
            <a:ext cx="365760" cy="2463"/>
          </a:xfrm>
          <a:custGeom>
            <a:avLst/>
            <a:gdLst>
              <a:gd name="connsiteX0" fmla="*/ 0 w 249382"/>
              <a:gd name="connsiteY0" fmla="*/ 0 h 2463"/>
              <a:gd name="connsiteX1" fmla="*/ 249382 w 249382"/>
              <a:gd name="connsiteY1" fmla="*/ 0 h 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382" h="2463">
                <a:moveTo>
                  <a:pt x="0" y="0"/>
                </a:moveTo>
                <a:cubicBezTo>
                  <a:pt x="83127" y="0"/>
                  <a:pt x="171797" y="5542"/>
                  <a:pt x="249382" y="0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449173-55E9-448E-A935-D34B2B1045AD}"/>
              </a:ext>
            </a:extLst>
          </p:cNvPr>
          <p:cNvSpPr txBox="1"/>
          <p:nvPr/>
        </p:nvSpPr>
        <p:spPr>
          <a:xfrm>
            <a:off x="9899448" y="5437159"/>
            <a:ext cx="73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b:T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9B7EE6-1192-4E3A-9F71-BE5DF0A0E7CE}"/>
              </a:ext>
            </a:extLst>
          </p:cNvPr>
          <p:cNvSpPr/>
          <p:nvPr/>
        </p:nvSpPr>
        <p:spPr>
          <a:xfrm>
            <a:off x="6132871" y="5505590"/>
            <a:ext cx="3635538" cy="504056"/>
          </a:xfrm>
          <a:custGeom>
            <a:avLst/>
            <a:gdLst>
              <a:gd name="connsiteX0" fmla="*/ 0 w 3635538"/>
              <a:gd name="connsiteY0" fmla="*/ 84011 h 504056"/>
              <a:gd name="connsiteX1" fmla="*/ 84011 w 3635538"/>
              <a:gd name="connsiteY1" fmla="*/ 0 h 504056"/>
              <a:gd name="connsiteX2" fmla="*/ 708164 w 3635538"/>
              <a:gd name="connsiteY2" fmla="*/ 0 h 504056"/>
              <a:gd name="connsiteX3" fmla="*/ 1401667 w 3635538"/>
              <a:gd name="connsiteY3" fmla="*/ 0 h 504056"/>
              <a:gd name="connsiteX4" fmla="*/ 2025820 w 3635538"/>
              <a:gd name="connsiteY4" fmla="*/ 0 h 504056"/>
              <a:gd name="connsiteX5" fmla="*/ 2719323 w 3635538"/>
              <a:gd name="connsiteY5" fmla="*/ 0 h 504056"/>
              <a:gd name="connsiteX6" fmla="*/ 3551527 w 3635538"/>
              <a:gd name="connsiteY6" fmla="*/ 0 h 504056"/>
              <a:gd name="connsiteX7" fmla="*/ 3635538 w 3635538"/>
              <a:gd name="connsiteY7" fmla="*/ 84011 h 504056"/>
              <a:gd name="connsiteX8" fmla="*/ 3635538 w 3635538"/>
              <a:gd name="connsiteY8" fmla="*/ 420045 h 504056"/>
              <a:gd name="connsiteX9" fmla="*/ 3551527 w 3635538"/>
              <a:gd name="connsiteY9" fmla="*/ 504056 h 504056"/>
              <a:gd name="connsiteX10" fmla="*/ 2892699 w 3635538"/>
              <a:gd name="connsiteY10" fmla="*/ 504056 h 504056"/>
              <a:gd name="connsiteX11" fmla="*/ 2303221 w 3635538"/>
              <a:gd name="connsiteY11" fmla="*/ 504056 h 504056"/>
              <a:gd name="connsiteX12" fmla="*/ 1575043 w 3635538"/>
              <a:gd name="connsiteY12" fmla="*/ 504056 h 504056"/>
              <a:gd name="connsiteX13" fmla="*/ 950890 w 3635538"/>
              <a:gd name="connsiteY13" fmla="*/ 504056 h 504056"/>
              <a:gd name="connsiteX14" fmla="*/ 84011 w 3635538"/>
              <a:gd name="connsiteY14" fmla="*/ 504056 h 504056"/>
              <a:gd name="connsiteX15" fmla="*/ 0 w 3635538"/>
              <a:gd name="connsiteY15" fmla="*/ 420045 h 504056"/>
              <a:gd name="connsiteX16" fmla="*/ 0 w 3635538"/>
              <a:gd name="connsiteY16" fmla="*/ 84011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35538" h="504056" fill="none" extrusionOk="0">
                <a:moveTo>
                  <a:pt x="0" y="84011"/>
                </a:moveTo>
                <a:cubicBezTo>
                  <a:pt x="-2473" y="42035"/>
                  <a:pt x="45151" y="5602"/>
                  <a:pt x="84011" y="0"/>
                </a:cubicBezTo>
                <a:cubicBezTo>
                  <a:pt x="377098" y="19262"/>
                  <a:pt x="409376" y="-12634"/>
                  <a:pt x="708164" y="0"/>
                </a:cubicBezTo>
                <a:cubicBezTo>
                  <a:pt x="1006952" y="12634"/>
                  <a:pt x="1119037" y="-32502"/>
                  <a:pt x="1401667" y="0"/>
                </a:cubicBezTo>
                <a:cubicBezTo>
                  <a:pt x="1684297" y="32502"/>
                  <a:pt x="1817071" y="-8101"/>
                  <a:pt x="2025820" y="0"/>
                </a:cubicBezTo>
                <a:cubicBezTo>
                  <a:pt x="2234569" y="8101"/>
                  <a:pt x="2392312" y="2677"/>
                  <a:pt x="2719323" y="0"/>
                </a:cubicBezTo>
                <a:cubicBezTo>
                  <a:pt x="3046334" y="-2677"/>
                  <a:pt x="3236339" y="28077"/>
                  <a:pt x="3551527" y="0"/>
                </a:cubicBezTo>
                <a:cubicBezTo>
                  <a:pt x="3599991" y="-6356"/>
                  <a:pt x="3640934" y="43448"/>
                  <a:pt x="3635538" y="84011"/>
                </a:cubicBezTo>
                <a:cubicBezTo>
                  <a:pt x="3647394" y="176035"/>
                  <a:pt x="3631823" y="313590"/>
                  <a:pt x="3635538" y="420045"/>
                </a:cubicBezTo>
                <a:cubicBezTo>
                  <a:pt x="3634996" y="455190"/>
                  <a:pt x="3603811" y="507764"/>
                  <a:pt x="3551527" y="504056"/>
                </a:cubicBezTo>
                <a:cubicBezTo>
                  <a:pt x="3338959" y="499458"/>
                  <a:pt x="3180967" y="489194"/>
                  <a:pt x="2892699" y="504056"/>
                </a:cubicBezTo>
                <a:cubicBezTo>
                  <a:pt x="2604431" y="518918"/>
                  <a:pt x="2447133" y="501319"/>
                  <a:pt x="2303221" y="504056"/>
                </a:cubicBezTo>
                <a:cubicBezTo>
                  <a:pt x="2159309" y="506793"/>
                  <a:pt x="1897306" y="473908"/>
                  <a:pt x="1575043" y="504056"/>
                </a:cubicBezTo>
                <a:cubicBezTo>
                  <a:pt x="1252780" y="534204"/>
                  <a:pt x="1168697" y="484149"/>
                  <a:pt x="950890" y="504056"/>
                </a:cubicBezTo>
                <a:cubicBezTo>
                  <a:pt x="733083" y="523963"/>
                  <a:pt x="362341" y="521165"/>
                  <a:pt x="84011" y="504056"/>
                </a:cubicBezTo>
                <a:cubicBezTo>
                  <a:pt x="39379" y="496349"/>
                  <a:pt x="-1801" y="466385"/>
                  <a:pt x="0" y="420045"/>
                </a:cubicBezTo>
                <a:cubicBezTo>
                  <a:pt x="13332" y="288517"/>
                  <a:pt x="11126" y="157185"/>
                  <a:pt x="0" y="84011"/>
                </a:cubicBezTo>
                <a:close/>
              </a:path>
              <a:path w="3635538" h="504056" stroke="0" extrusionOk="0">
                <a:moveTo>
                  <a:pt x="0" y="84011"/>
                </a:moveTo>
                <a:cubicBezTo>
                  <a:pt x="-8565" y="32330"/>
                  <a:pt x="32095" y="2071"/>
                  <a:pt x="84011" y="0"/>
                </a:cubicBezTo>
                <a:cubicBezTo>
                  <a:pt x="303676" y="-33698"/>
                  <a:pt x="501761" y="-20102"/>
                  <a:pt x="846865" y="0"/>
                </a:cubicBezTo>
                <a:cubicBezTo>
                  <a:pt x="1191969" y="20102"/>
                  <a:pt x="1310606" y="-20706"/>
                  <a:pt x="1505693" y="0"/>
                </a:cubicBezTo>
                <a:cubicBezTo>
                  <a:pt x="1700780" y="20706"/>
                  <a:pt x="1834526" y="-5720"/>
                  <a:pt x="2129845" y="0"/>
                </a:cubicBezTo>
                <a:cubicBezTo>
                  <a:pt x="2425164" y="5720"/>
                  <a:pt x="2636962" y="19302"/>
                  <a:pt x="2858024" y="0"/>
                </a:cubicBezTo>
                <a:cubicBezTo>
                  <a:pt x="3079086" y="-19302"/>
                  <a:pt x="3261682" y="5706"/>
                  <a:pt x="3551527" y="0"/>
                </a:cubicBezTo>
                <a:cubicBezTo>
                  <a:pt x="3603857" y="-9654"/>
                  <a:pt x="3626905" y="45200"/>
                  <a:pt x="3635538" y="84011"/>
                </a:cubicBezTo>
                <a:cubicBezTo>
                  <a:pt x="3646301" y="244754"/>
                  <a:pt x="3632770" y="345982"/>
                  <a:pt x="3635538" y="420045"/>
                </a:cubicBezTo>
                <a:cubicBezTo>
                  <a:pt x="3642767" y="468181"/>
                  <a:pt x="3592121" y="503117"/>
                  <a:pt x="3551527" y="504056"/>
                </a:cubicBezTo>
                <a:cubicBezTo>
                  <a:pt x="3209110" y="521631"/>
                  <a:pt x="3136419" y="496144"/>
                  <a:pt x="2858024" y="504056"/>
                </a:cubicBezTo>
                <a:cubicBezTo>
                  <a:pt x="2579629" y="511968"/>
                  <a:pt x="2461151" y="526485"/>
                  <a:pt x="2199196" y="504056"/>
                </a:cubicBezTo>
                <a:cubicBezTo>
                  <a:pt x="1937241" y="481627"/>
                  <a:pt x="1743846" y="524844"/>
                  <a:pt x="1436342" y="504056"/>
                </a:cubicBezTo>
                <a:cubicBezTo>
                  <a:pt x="1128838" y="483268"/>
                  <a:pt x="924578" y="526358"/>
                  <a:pt x="673489" y="504056"/>
                </a:cubicBezTo>
                <a:cubicBezTo>
                  <a:pt x="422400" y="481754"/>
                  <a:pt x="287067" y="493939"/>
                  <a:pt x="84011" y="504056"/>
                </a:cubicBezTo>
                <a:cubicBezTo>
                  <a:pt x="31053" y="497875"/>
                  <a:pt x="-4991" y="458982"/>
                  <a:pt x="0" y="420045"/>
                </a:cubicBezTo>
                <a:cubicBezTo>
                  <a:pt x="-8694" y="339643"/>
                  <a:pt x="-8491" y="156662"/>
                  <a:pt x="0" y="84011"/>
                </a:cubicBezTo>
                <a:close/>
              </a:path>
            </a:pathLst>
          </a:custGeom>
          <a:solidFill>
            <a:schemeClr val="bg1"/>
          </a:solidFill>
          <a:ln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method </a:t>
            </a:r>
            <a:r>
              <a:rPr lang="en-US">
                <a:solidFill>
                  <a:schemeClr val="tx1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run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1D8CD3-2B8C-4FF6-A21D-55CC570EE0EE}"/>
              </a:ext>
            </a:extLst>
          </p:cNvPr>
          <p:cNvSpPr txBox="1"/>
          <p:nvPr/>
        </p:nvSpPr>
        <p:spPr>
          <a:xfrm>
            <a:off x="8710331" y="4973664"/>
            <a:ext cx="744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A2B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148D48-2EED-498E-8E35-DAE77792172E}"/>
              </a:ext>
            </a:extLst>
          </p:cNvPr>
          <p:cNvSpPr txBox="1"/>
          <p:nvPr/>
        </p:nvSpPr>
        <p:spPr>
          <a:xfrm>
            <a:off x="7104112" y="1175060"/>
            <a:ext cx="4071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at the top of </a:t>
            </a:r>
            <a:r>
              <a:rPr lang="en-US" sz="2800">
                <a:latin typeface="Fira Code" pitchFamily="1" charset="0"/>
                <a:ea typeface="Fira Code" pitchFamily="1" charset="0"/>
                <a:cs typeface="Fira Code" pitchFamily="1" charset="0"/>
              </a:rPr>
              <a:t>hello.rs </a:t>
            </a:r>
          </a:p>
        </p:txBody>
      </p:sp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15DCE088-EB68-4234-B9E5-A60CA3FA1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902"/>
          <a:stretch/>
        </p:blipFill>
        <p:spPr>
          <a:xfrm>
            <a:off x="567486" y="1711477"/>
            <a:ext cx="4403525" cy="3013668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A41E426-771F-493A-8079-1AA248456126}"/>
              </a:ext>
            </a:extLst>
          </p:cNvPr>
          <p:cNvSpPr/>
          <p:nvPr/>
        </p:nvSpPr>
        <p:spPr>
          <a:xfrm rot="21432512">
            <a:off x="3403759" y="1636996"/>
            <a:ext cx="3656246" cy="95603"/>
          </a:xfrm>
          <a:custGeom>
            <a:avLst/>
            <a:gdLst>
              <a:gd name="connsiteX0" fmla="*/ 2044931 w 2044931"/>
              <a:gd name="connsiteY0" fmla="*/ 0 h 16625"/>
              <a:gd name="connsiteX1" fmla="*/ 0 w 2044931"/>
              <a:gd name="connsiteY1" fmla="*/ 16625 h 1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4931" h="16625">
                <a:moveTo>
                  <a:pt x="2044931" y="0"/>
                </a:moveTo>
                <a:lnTo>
                  <a:pt x="0" y="16625"/>
                </a:lnTo>
              </a:path>
            </a:pathLst>
          </a:custGeom>
          <a:noFill/>
          <a:ln>
            <a:solidFill>
              <a:schemeClr val="accent6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4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0"/>
                            </p:stCondLst>
                            <p:childTnLst>
                              <p:par>
                                <p:cTn id="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/>
      <p:bldP spid="25" grpId="0" animBg="1"/>
      <p:bldP spid="26" grpId="0"/>
      <p:bldP spid="10" grpId="0" animBg="1"/>
      <p:bldP spid="2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343D6-62C9-4404-854F-1FB27D50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Bahnschrift Condensed" panose="020B0502040204020203" pitchFamily="34" charset="0"/>
                <a:ea typeface="Fira Code" pitchFamily="1" charset="0"/>
                <a:cs typeface="Fira Code" pitchFamily="1" charset="0"/>
              </a:rPr>
              <a:t>cmt2</a:t>
            </a:r>
            <a:r>
              <a:rPr lang="en-US" sz="3600">
                <a:latin typeface="+mj-lt"/>
                <a:ea typeface="Fira Code" pitchFamily="1" charset="0"/>
                <a:cs typeface="Fira Code" pitchFamily="1" charset="0"/>
              </a:rPr>
              <a:t> </a:t>
            </a:r>
            <a:r>
              <a:rPr lang="en-US" sz="3600">
                <a:ea typeface="Fira Code" pitchFamily="1" charset="0"/>
              </a:rPr>
              <a:t>is rule-based HDL</a:t>
            </a:r>
            <a:endParaRPr lang="en-US" sz="3200">
              <a:ea typeface="Fira Code" pitchFamily="1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52C1A-3510-4893-A49B-E121B796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193A9-1411-419C-9825-A3D6B508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F143B0E-AFC8-4BA4-A9CF-9F9C9F86B3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152F35-76E0-49BC-A9DD-1B1677EE4E2B}"/>
              </a:ext>
            </a:extLst>
          </p:cNvPr>
          <p:cNvSpPr/>
          <p:nvPr/>
        </p:nvSpPr>
        <p:spPr>
          <a:xfrm>
            <a:off x="6102896" y="2213568"/>
            <a:ext cx="3744416" cy="810184"/>
          </a:xfrm>
          <a:custGeom>
            <a:avLst/>
            <a:gdLst>
              <a:gd name="connsiteX0" fmla="*/ 0 w 3744416"/>
              <a:gd name="connsiteY0" fmla="*/ 0 h 810184"/>
              <a:gd name="connsiteX1" fmla="*/ 586625 w 3744416"/>
              <a:gd name="connsiteY1" fmla="*/ 0 h 810184"/>
              <a:gd name="connsiteX2" fmla="*/ 1098362 w 3744416"/>
              <a:gd name="connsiteY2" fmla="*/ 0 h 810184"/>
              <a:gd name="connsiteX3" fmla="*/ 1647543 w 3744416"/>
              <a:gd name="connsiteY3" fmla="*/ 0 h 810184"/>
              <a:gd name="connsiteX4" fmla="*/ 2309057 w 3744416"/>
              <a:gd name="connsiteY4" fmla="*/ 0 h 810184"/>
              <a:gd name="connsiteX5" fmla="*/ 2895682 w 3744416"/>
              <a:gd name="connsiteY5" fmla="*/ 0 h 810184"/>
              <a:gd name="connsiteX6" fmla="*/ 3744416 w 3744416"/>
              <a:gd name="connsiteY6" fmla="*/ 0 h 810184"/>
              <a:gd name="connsiteX7" fmla="*/ 3744416 w 3744416"/>
              <a:gd name="connsiteY7" fmla="*/ 413194 h 810184"/>
              <a:gd name="connsiteX8" fmla="*/ 3744416 w 3744416"/>
              <a:gd name="connsiteY8" fmla="*/ 810184 h 810184"/>
              <a:gd name="connsiteX9" fmla="*/ 3120347 w 3744416"/>
              <a:gd name="connsiteY9" fmla="*/ 810184 h 810184"/>
              <a:gd name="connsiteX10" fmla="*/ 2571166 w 3744416"/>
              <a:gd name="connsiteY10" fmla="*/ 810184 h 810184"/>
              <a:gd name="connsiteX11" fmla="*/ 1872208 w 3744416"/>
              <a:gd name="connsiteY11" fmla="*/ 810184 h 810184"/>
              <a:gd name="connsiteX12" fmla="*/ 1285583 w 3744416"/>
              <a:gd name="connsiteY12" fmla="*/ 810184 h 810184"/>
              <a:gd name="connsiteX13" fmla="*/ 773846 w 3744416"/>
              <a:gd name="connsiteY13" fmla="*/ 810184 h 810184"/>
              <a:gd name="connsiteX14" fmla="*/ 0 w 3744416"/>
              <a:gd name="connsiteY14" fmla="*/ 810184 h 810184"/>
              <a:gd name="connsiteX15" fmla="*/ 0 w 3744416"/>
              <a:gd name="connsiteY15" fmla="*/ 421296 h 810184"/>
              <a:gd name="connsiteX16" fmla="*/ 0 w 3744416"/>
              <a:gd name="connsiteY16" fmla="*/ 0 h 81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44416" h="810184" fill="none" extrusionOk="0">
                <a:moveTo>
                  <a:pt x="0" y="0"/>
                </a:moveTo>
                <a:cubicBezTo>
                  <a:pt x="292665" y="10551"/>
                  <a:pt x="352217" y="-275"/>
                  <a:pt x="586625" y="0"/>
                </a:cubicBezTo>
                <a:cubicBezTo>
                  <a:pt x="821033" y="275"/>
                  <a:pt x="962191" y="-15886"/>
                  <a:pt x="1098362" y="0"/>
                </a:cubicBezTo>
                <a:cubicBezTo>
                  <a:pt x="1234533" y="15886"/>
                  <a:pt x="1375548" y="14486"/>
                  <a:pt x="1647543" y="0"/>
                </a:cubicBezTo>
                <a:cubicBezTo>
                  <a:pt x="1919538" y="-14486"/>
                  <a:pt x="2126278" y="-10375"/>
                  <a:pt x="2309057" y="0"/>
                </a:cubicBezTo>
                <a:cubicBezTo>
                  <a:pt x="2491836" y="10375"/>
                  <a:pt x="2727719" y="3478"/>
                  <a:pt x="2895682" y="0"/>
                </a:cubicBezTo>
                <a:cubicBezTo>
                  <a:pt x="3063645" y="-3478"/>
                  <a:pt x="3497638" y="18236"/>
                  <a:pt x="3744416" y="0"/>
                </a:cubicBezTo>
                <a:cubicBezTo>
                  <a:pt x="3743779" y="193033"/>
                  <a:pt x="3729325" y="297606"/>
                  <a:pt x="3744416" y="413194"/>
                </a:cubicBezTo>
                <a:cubicBezTo>
                  <a:pt x="3759507" y="528782"/>
                  <a:pt x="3734434" y="727130"/>
                  <a:pt x="3744416" y="810184"/>
                </a:cubicBezTo>
                <a:cubicBezTo>
                  <a:pt x="3571014" y="782079"/>
                  <a:pt x="3290105" y="793061"/>
                  <a:pt x="3120347" y="810184"/>
                </a:cubicBezTo>
                <a:cubicBezTo>
                  <a:pt x="2950589" y="827307"/>
                  <a:pt x="2723416" y="795844"/>
                  <a:pt x="2571166" y="810184"/>
                </a:cubicBezTo>
                <a:cubicBezTo>
                  <a:pt x="2418916" y="824524"/>
                  <a:pt x="2174948" y="785173"/>
                  <a:pt x="1872208" y="810184"/>
                </a:cubicBezTo>
                <a:cubicBezTo>
                  <a:pt x="1569468" y="835195"/>
                  <a:pt x="1522659" y="816820"/>
                  <a:pt x="1285583" y="810184"/>
                </a:cubicBezTo>
                <a:cubicBezTo>
                  <a:pt x="1048508" y="803548"/>
                  <a:pt x="930465" y="798906"/>
                  <a:pt x="773846" y="810184"/>
                </a:cubicBezTo>
                <a:cubicBezTo>
                  <a:pt x="617227" y="821462"/>
                  <a:pt x="345014" y="842448"/>
                  <a:pt x="0" y="810184"/>
                </a:cubicBezTo>
                <a:cubicBezTo>
                  <a:pt x="-6398" y="708626"/>
                  <a:pt x="-17028" y="509092"/>
                  <a:pt x="0" y="421296"/>
                </a:cubicBezTo>
                <a:cubicBezTo>
                  <a:pt x="17028" y="333500"/>
                  <a:pt x="-20861" y="139457"/>
                  <a:pt x="0" y="0"/>
                </a:cubicBezTo>
                <a:close/>
              </a:path>
              <a:path w="3744416" h="810184" stroke="0" extrusionOk="0">
                <a:moveTo>
                  <a:pt x="0" y="0"/>
                </a:moveTo>
                <a:cubicBezTo>
                  <a:pt x="283494" y="16893"/>
                  <a:pt x="425067" y="-11737"/>
                  <a:pt x="586625" y="0"/>
                </a:cubicBezTo>
                <a:cubicBezTo>
                  <a:pt x="748183" y="11737"/>
                  <a:pt x="923774" y="-12613"/>
                  <a:pt x="1098362" y="0"/>
                </a:cubicBezTo>
                <a:cubicBezTo>
                  <a:pt x="1272950" y="12613"/>
                  <a:pt x="1647609" y="16571"/>
                  <a:pt x="1797320" y="0"/>
                </a:cubicBezTo>
                <a:cubicBezTo>
                  <a:pt x="1947031" y="-16571"/>
                  <a:pt x="2235439" y="-16093"/>
                  <a:pt x="2383945" y="0"/>
                </a:cubicBezTo>
                <a:cubicBezTo>
                  <a:pt x="2532451" y="16093"/>
                  <a:pt x="2793512" y="-8101"/>
                  <a:pt x="2970570" y="0"/>
                </a:cubicBezTo>
                <a:cubicBezTo>
                  <a:pt x="3147628" y="8101"/>
                  <a:pt x="3437978" y="-20304"/>
                  <a:pt x="3744416" y="0"/>
                </a:cubicBezTo>
                <a:cubicBezTo>
                  <a:pt x="3732759" y="193483"/>
                  <a:pt x="3759591" y="231890"/>
                  <a:pt x="3744416" y="388888"/>
                </a:cubicBezTo>
                <a:cubicBezTo>
                  <a:pt x="3729241" y="545886"/>
                  <a:pt x="3758825" y="659851"/>
                  <a:pt x="3744416" y="810184"/>
                </a:cubicBezTo>
                <a:cubicBezTo>
                  <a:pt x="3519486" y="796181"/>
                  <a:pt x="3427973" y="787892"/>
                  <a:pt x="3195235" y="810184"/>
                </a:cubicBezTo>
                <a:cubicBezTo>
                  <a:pt x="2962497" y="832476"/>
                  <a:pt x="2702273" y="809120"/>
                  <a:pt x="2571166" y="810184"/>
                </a:cubicBezTo>
                <a:cubicBezTo>
                  <a:pt x="2440059" y="811248"/>
                  <a:pt x="2116397" y="806380"/>
                  <a:pt x="1947096" y="810184"/>
                </a:cubicBezTo>
                <a:cubicBezTo>
                  <a:pt x="1777795" y="813989"/>
                  <a:pt x="1558099" y="830122"/>
                  <a:pt x="1360471" y="810184"/>
                </a:cubicBezTo>
                <a:cubicBezTo>
                  <a:pt x="1162843" y="790246"/>
                  <a:pt x="929392" y="820954"/>
                  <a:pt x="661513" y="810184"/>
                </a:cubicBezTo>
                <a:cubicBezTo>
                  <a:pt x="393634" y="799414"/>
                  <a:pt x="247374" y="809132"/>
                  <a:pt x="0" y="810184"/>
                </a:cubicBezTo>
                <a:cubicBezTo>
                  <a:pt x="-11626" y="677477"/>
                  <a:pt x="5851" y="553244"/>
                  <a:pt x="0" y="421296"/>
                </a:cubicBezTo>
                <a:cubicBezTo>
                  <a:pt x="-5851" y="289348"/>
                  <a:pt x="12947" y="18577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37E619F-B964-45C7-B881-E19ED56F98FE}"/>
              </a:ext>
            </a:extLst>
          </p:cNvPr>
          <p:cNvSpPr/>
          <p:nvPr/>
        </p:nvSpPr>
        <p:spPr>
          <a:xfrm>
            <a:off x="5714974" y="2677212"/>
            <a:ext cx="365760" cy="2463"/>
          </a:xfrm>
          <a:custGeom>
            <a:avLst/>
            <a:gdLst>
              <a:gd name="connsiteX0" fmla="*/ 0 w 249382"/>
              <a:gd name="connsiteY0" fmla="*/ 0 h 2463"/>
              <a:gd name="connsiteX1" fmla="*/ 249382 w 249382"/>
              <a:gd name="connsiteY1" fmla="*/ 0 h 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382" h="2463">
                <a:moveTo>
                  <a:pt x="0" y="0"/>
                </a:moveTo>
                <a:cubicBezTo>
                  <a:pt x="83127" y="0"/>
                  <a:pt x="171797" y="5542"/>
                  <a:pt x="249382" y="0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B7F79E-0F6B-4CB4-8231-73F3E560FA82}"/>
              </a:ext>
            </a:extLst>
          </p:cNvPr>
          <p:cNvSpPr txBox="1"/>
          <p:nvPr/>
        </p:nvSpPr>
        <p:spPr>
          <a:xfrm>
            <a:off x="5435080" y="2313358"/>
            <a:ext cx="744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a:T</a:t>
            </a:r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080344D-CCE5-4CA1-9E0A-30F7F66A150D}"/>
              </a:ext>
            </a:extLst>
          </p:cNvPr>
          <p:cNvSpPr/>
          <p:nvPr/>
        </p:nvSpPr>
        <p:spPr>
          <a:xfrm>
            <a:off x="9906704" y="2677212"/>
            <a:ext cx="365760" cy="2463"/>
          </a:xfrm>
          <a:custGeom>
            <a:avLst/>
            <a:gdLst>
              <a:gd name="connsiteX0" fmla="*/ 0 w 249382"/>
              <a:gd name="connsiteY0" fmla="*/ 0 h 2463"/>
              <a:gd name="connsiteX1" fmla="*/ 249382 w 249382"/>
              <a:gd name="connsiteY1" fmla="*/ 0 h 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382" h="2463">
                <a:moveTo>
                  <a:pt x="0" y="0"/>
                </a:moveTo>
                <a:cubicBezTo>
                  <a:pt x="83127" y="0"/>
                  <a:pt x="171797" y="5542"/>
                  <a:pt x="249382" y="0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449173-55E9-448E-A935-D34B2B1045AD}"/>
              </a:ext>
            </a:extLst>
          </p:cNvPr>
          <p:cNvSpPr txBox="1"/>
          <p:nvPr/>
        </p:nvSpPr>
        <p:spPr>
          <a:xfrm>
            <a:off x="9899448" y="2313358"/>
            <a:ext cx="73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b:T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9B7EE6-1192-4E3A-9F71-BE5DF0A0E7CE}"/>
              </a:ext>
            </a:extLst>
          </p:cNvPr>
          <p:cNvSpPr/>
          <p:nvPr/>
        </p:nvSpPr>
        <p:spPr>
          <a:xfrm>
            <a:off x="6132871" y="2381789"/>
            <a:ext cx="3635538" cy="504056"/>
          </a:xfrm>
          <a:custGeom>
            <a:avLst/>
            <a:gdLst>
              <a:gd name="connsiteX0" fmla="*/ 0 w 3635538"/>
              <a:gd name="connsiteY0" fmla="*/ 84011 h 504056"/>
              <a:gd name="connsiteX1" fmla="*/ 84011 w 3635538"/>
              <a:gd name="connsiteY1" fmla="*/ 0 h 504056"/>
              <a:gd name="connsiteX2" fmla="*/ 708164 w 3635538"/>
              <a:gd name="connsiteY2" fmla="*/ 0 h 504056"/>
              <a:gd name="connsiteX3" fmla="*/ 1401667 w 3635538"/>
              <a:gd name="connsiteY3" fmla="*/ 0 h 504056"/>
              <a:gd name="connsiteX4" fmla="*/ 2025820 w 3635538"/>
              <a:gd name="connsiteY4" fmla="*/ 0 h 504056"/>
              <a:gd name="connsiteX5" fmla="*/ 2719323 w 3635538"/>
              <a:gd name="connsiteY5" fmla="*/ 0 h 504056"/>
              <a:gd name="connsiteX6" fmla="*/ 3551527 w 3635538"/>
              <a:gd name="connsiteY6" fmla="*/ 0 h 504056"/>
              <a:gd name="connsiteX7" fmla="*/ 3635538 w 3635538"/>
              <a:gd name="connsiteY7" fmla="*/ 84011 h 504056"/>
              <a:gd name="connsiteX8" fmla="*/ 3635538 w 3635538"/>
              <a:gd name="connsiteY8" fmla="*/ 420045 h 504056"/>
              <a:gd name="connsiteX9" fmla="*/ 3551527 w 3635538"/>
              <a:gd name="connsiteY9" fmla="*/ 504056 h 504056"/>
              <a:gd name="connsiteX10" fmla="*/ 2892699 w 3635538"/>
              <a:gd name="connsiteY10" fmla="*/ 504056 h 504056"/>
              <a:gd name="connsiteX11" fmla="*/ 2303221 w 3635538"/>
              <a:gd name="connsiteY11" fmla="*/ 504056 h 504056"/>
              <a:gd name="connsiteX12" fmla="*/ 1575043 w 3635538"/>
              <a:gd name="connsiteY12" fmla="*/ 504056 h 504056"/>
              <a:gd name="connsiteX13" fmla="*/ 950890 w 3635538"/>
              <a:gd name="connsiteY13" fmla="*/ 504056 h 504056"/>
              <a:gd name="connsiteX14" fmla="*/ 84011 w 3635538"/>
              <a:gd name="connsiteY14" fmla="*/ 504056 h 504056"/>
              <a:gd name="connsiteX15" fmla="*/ 0 w 3635538"/>
              <a:gd name="connsiteY15" fmla="*/ 420045 h 504056"/>
              <a:gd name="connsiteX16" fmla="*/ 0 w 3635538"/>
              <a:gd name="connsiteY16" fmla="*/ 84011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35538" h="504056" fill="none" extrusionOk="0">
                <a:moveTo>
                  <a:pt x="0" y="84011"/>
                </a:moveTo>
                <a:cubicBezTo>
                  <a:pt x="-2473" y="42035"/>
                  <a:pt x="45151" y="5602"/>
                  <a:pt x="84011" y="0"/>
                </a:cubicBezTo>
                <a:cubicBezTo>
                  <a:pt x="377098" y="19262"/>
                  <a:pt x="409376" y="-12634"/>
                  <a:pt x="708164" y="0"/>
                </a:cubicBezTo>
                <a:cubicBezTo>
                  <a:pt x="1006952" y="12634"/>
                  <a:pt x="1119037" y="-32502"/>
                  <a:pt x="1401667" y="0"/>
                </a:cubicBezTo>
                <a:cubicBezTo>
                  <a:pt x="1684297" y="32502"/>
                  <a:pt x="1817071" y="-8101"/>
                  <a:pt x="2025820" y="0"/>
                </a:cubicBezTo>
                <a:cubicBezTo>
                  <a:pt x="2234569" y="8101"/>
                  <a:pt x="2392312" y="2677"/>
                  <a:pt x="2719323" y="0"/>
                </a:cubicBezTo>
                <a:cubicBezTo>
                  <a:pt x="3046334" y="-2677"/>
                  <a:pt x="3236339" y="28077"/>
                  <a:pt x="3551527" y="0"/>
                </a:cubicBezTo>
                <a:cubicBezTo>
                  <a:pt x="3599991" y="-6356"/>
                  <a:pt x="3640934" y="43448"/>
                  <a:pt x="3635538" y="84011"/>
                </a:cubicBezTo>
                <a:cubicBezTo>
                  <a:pt x="3647394" y="176035"/>
                  <a:pt x="3631823" y="313590"/>
                  <a:pt x="3635538" y="420045"/>
                </a:cubicBezTo>
                <a:cubicBezTo>
                  <a:pt x="3634996" y="455190"/>
                  <a:pt x="3603811" y="507764"/>
                  <a:pt x="3551527" y="504056"/>
                </a:cubicBezTo>
                <a:cubicBezTo>
                  <a:pt x="3338959" y="499458"/>
                  <a:pt x="3180967" y="489194"/>
                  <a:pt x="2892699" y="504056"/>
                </a:cubicBezTo>
                <a:cubicBezTo>
                  <a:pt x="2604431" y="518918"/>
                  <a:pt x="2447133" y="501319"/>
                  <a:pt x="2303221" y="504056"/>
                </a:cubicBezTo>
                <a:cubicBezTo>
                  <a:pt x="2159309" y="506793"/>
                  <a:pt x="1897306" y="473908"/>
                  <a:pt x="1575043" y="504056"/>
                </a:cubicBezTo>
                <a:cubicBezTo>
                  <a:pt x="1252780" y="534204"/>
                  <a:pt x="1168697" y="484149"/>
                  <a:pt x="950890" y="504056"/>
                </a:cubicBezTo>
                <a:cubicBezTo>
                  <a:pt x="733083" y="523963"/>
                  <a:pt x="362341" y="521165"/>
                  <a:pt x="84011" y="504056"/>
                </a:cubicBezTo>
                <a:cubicBezTo>
                  <a:pt x="39379" y="496349"/>
                  <a:pt x="-1801" y="466385"/>
                  <a:pt x="0" y="420045"/>
                </a:cubicBezTo>
                <a:cubicBezTo>
                  <a:pt x="13332" y="288517"/>
                  <a:pt x="11126" y="157185"/>
                  <a:pt x="0" y="84011"/>
                </a:cubicBezTo>
                <a:close/>
              </a:path>
              <a:path w="3635538" h="504056" stroke="0" extrusionOk="0">
                <a:moveTo>
                  <a:pt x="0" y="84011"/>
                </a:moveTo>
                <a:cubicBezTo>
                  <a:pt x="-8565" y="32330"/>
                  <a:pt x="32095" y="2071"/>
                  <a:pt x="84011" y="0"/>
                </a:cubicBezTo>
                <a:cubicBezTo>
                  <a:pt x="303676" y="-33698"/>
                  <a:pt x="501761" y="-20102"/>
                  <a:pt x="846865" y="0"/>
                </a:cubicBezTo>
                <a:cubicBezTo>
                  <a:pt x="1191969" y="20102"/>
                  <a:pt x="1310606" y="-20706"/>
                  <a:pt x="1505693" y="0"/>
                </a:cubicBezTo>
                <a:cubicBezTo>
                  <a:pt x="1700780" y="20706"/>
                  <a:pt x="1834526" y="-5720"/>
                  <a:pt x="2129845" y="0"/>
                </a:cubicBezTo>
                <a:cubicBezTo>
                  <a:pt x="2425164" y="5720"/>
                  <a:pt x="2636962" y="19302"/>
                  <a:pt x="2858024" y="0"/>
                </a:cubicBezTo>
                <a:cubicBezTo>
                  <a:pt x="3079086" y="-19302"/>
                  <a:pt x="3261682" y="5706"/>
                  <a:pt x="3551527" y="0"/>
                </a:cubicBezTo>
                <a:cubicBezTo>
                  <a:pt x="3603857" y="-9654"/>
                  <a:pt x="3626905" y="45200"/>
                  <a:pt x="3635538" y="84011"/>
                </a:cubicBezTo>
                <a:cubicBezTo>
                  <a:pt x="3646301" y="244754"/>
                  <a:pt x="3632770" y="345982"/>
                  <a:pt x="3635538" y="420045"/>
                </a:cubicBezTo>
                <a:cubicBezTo>
                  <a:pt x="3642767" y="468181"/>
                  <a:pt x="3592121" y="503117"/>
                  <a:pt x="3551527" y="504056"/>
                </a:cubicBezTo>
                <a:cubicBezTo>
                  <a:pt x="3209110" y="521631"/>
                  <a:pt x="3136419" y="496144"/>
                  <a:pt x="2858024" y="504056"/>
                </a:cubicBezTo>
                <a:cubicBezTo>
                  <a:pt x="2579629" y="511968"/>
                  <a:pt x="2461151" y="526485"/>
                  <a:pt x="2199196" y="504056"/>
                </a:cubicBezTo>
                <a:cubicBezTo>
                  <a:pt x="1937241" y="481627"/>
                  <a:pt x="1743846" y="524844"/>
                  <a:pt x="1436342" y="504056"/>
                </a:cubicBezTo>
                <a:cubicBezTo>
                  <a:pt x="1128838" y="483268"/>
                  <a:pt x="924578" y="526358"/>
                  <a:pt x="673489" y="504056"/>
                </a:cubicBezTo>
                <a:cubicBezTo>
                  <a:pt x="422400" y="481754"/>
                  <a:pt x="287067" y="493939"/>
                  <a:pt x="84011" y="504056"/>
                </a:cubicBezTo>
                <a:cubicBezTo>
                  <a:pt x="31053" y="497875"/>
                  <a:pt x="-4991" y="458982"/>
                  <a:pt x="0" y="420045"/>
                </a:cubicBezTo>
                <a:cubicBezTo>
                  <a:pt x="-8694" y="339643"/>
                  <a:pt x="-8491" y="156662"/>
                  <a:pt x="0" y="84011"/>
                </a:cubicBezTo>
                <a:close/>
              </a:path>
            </a:pathLst>
          </a:custGeom>
          <a:solidFill>
            <a:schemeClr val="bg1"/>
          </a:solidFill>
          <a:ln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method </a:t>
            </a:r>
            <a:r>
              <a:rPr lang="en-US">
                <a:solidFill>
                  <a:schemeClr val="tx1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run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E6979-D00F-46EA-8FE4-12C772A03150}"/>
              </a:ext>
            </a:extLst>
          </p:cNvPr>
          <p:cNvSpPr txBox="1"/>
          <p:nvPr/>
        </p:nvSpPr>
        <p:spPr>
          <a:xfrm>
            <a:off x="5325667" y="3939953"/>
            <a:ext cx="65860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Hardware logic is organized as </a:t>
            </a:r>
            <a:r>
              <a:rPr lang="en-US" sz="2400" b="1"/>
              <a:t>rules</a:t>
            </a:r>
            <a:r>
              <a:rPr lang="en-US"/>
              <a:t> – the execution unit! </a:t>
            </a:r>
          </a:p>
          <a:p>
            <a:endParaRPr lang="en-US"/>
          </a:p>
          <a:p>
            <a:r>
              <a:rPr lang="en-US"/>
              <a:t>Don’t be afriad!</a:t>
            </a:r>
            <a:r>
              <a:rPr lang="zh-CN" altLang="en-US" sz="1800"/>
              <a:t>😁</a:t>
            </a:r>
            <a:endParaRPr lang="en-US"/>
          </a:p>
          <a:p>
            <a:r>
              <a:rPr lang="en-US"/>
              <a:t>Just consider one rule as a group of operations that execute together</a:t>
            </a:r>
          </a:p>
          <a:p>
            <a:endParaRPr lang="en-US"/>
          </a:p>
          <a:p>
            <a:r>
              <a:rPr lang="en-US"/>
              <a:t>In cmt2, we have two types of rules: </a:t>
            </a:r>
            <a:r>
              <a:rPr lang="en-US" i="1"/>
              <a:t>method</a:t>
            </a:r>
            <a:r>
              <a:rPr lang="en-US"/>
              <a:t> rules and </a:t>
            </a:r>
            <a:r>
              <a:rPr lang="en-US" i="1"/>
              <a:t>always</a:t>
            </a:r>
            <a:r>
              <a:rPr lang="en-US"/>
              <a:t>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/>
              <a:t>method</a:t>
            </a:r>
            <a:r>
              <a:rPr lang="en-US"/>
              <a:t> rule </a:t>
            </a:r>
            <a:r>
              <a:rPr lang="en-US" altLang="zh-CN"/>
              <a:t>need to </a:t>
            </a:r>
            <a:r>
              <a:rPr lang="en-US"/>
              <a:t>be invoked (Bluespec method)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/>
              <a:t>always</a:t>
            </a:r>
            <a:r>
              <a:rPr lang="en-US"/>
              <a:t> rule runs actively (Bluespec rule)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457670-2351-443B-AC31-9C3D9A8F305E}"/>
              </a:ext>
            </a:extLst>
          </p:cNvPr>
          <p:cNvSpPr txBox="1"/>
          <p:nvPr/>
        </p:nvSpPr>
        <p:spPr>
          <a:xfrm>
            <a:off x="8710331" y="1777710"/>
            <a:ext cx="744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A2B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C1BC7-AB94-4BA2-926C-D8EC61ECF67B}"/>
              </a:ext>
            </a:extLst>
          </p:cNvPr>
          <p:cNvSpPr txBox="1"/>
          <p:nvPr/>
        </p:nvSpPr>
        <p:spPr>
          <a:xfrm>
            <a:off x="7104112" y="1175060"/>
            <a:ext cx="4071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at the top of </a:t>
            </a:r>
            <a:r>
              <a:rPr lang="en-US" sz="2800">
                <a:latin typeface="Fira Code" pitchFamily="1" charset="0"/>
                <a:ea typeface="Fira Code" pitchFamily="1" charset="0"/>
                <a:cs typeface="Fira Code" pitchFamily="1" charset="0"/>
              </a:rPr>
              <a:t>hello.rs </a:t>
            </a:r>
          </a:p>
        </p:txBody>
      </p:sp>
      <p:pic>
        <p:nvPicPr>
          <p:cNvPr id="21" name="Content Placeholder 8">
            <a:extLst>
              <a:ext uri="{FF2B5EF4-FFF2-40B4-BE49-F238E27FC236}">
                <a16:creationId xmlns:a16="http://schemas.microsoft.com/office/drawing/2014/main" id="{2799C9D5-F5D7-4763-8C08-A83928977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902"/>
          <a:stretch/>
        </p:blipFill>
        <p:spPr>
          <a:xfrm>
            <a:off x="567486" y="1711477"/>
            <a:ext cx="4403525" cy="3013668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0B0494-63D7-4753-847F-6921F0685953}"/>
              </a:ext>
            </a:extLst>
          </p:cNvPr>
          <p:cNvSpPr/>
          <p:nvPr/>
        </p:nvSpPr>
        <p:spPr>
          <a:xfrm rot="21432512">
            <a:off x="3403759" y="1636996"/>
            <a:ext cx="3656246" cy="95603"/>
          </a:xfrm>
          <a:custGeom>
            <a:avLst/>
            <a:gdLst>
              <a:gd name="connsiteX0" fmla="*/ 2044931 w 2044931"/>
              <a:gd name="connsiteY0" fmla="*/ 0 h 16625"/>
              <a:gd name="connsiteX1" fmla="*/ 0 w 2044931"/>
              <a:gd name="connsiteY1" fmla="*/ 16625 h 1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4931" h="16625">
                <a:moveTo>
                  <a:pt x="2044931" y="0"/>
                </a:moveTo>
                <a:lnTo>
                  <a:pt x="0" y="16625"/>
                </a:lnTo>
              </a:path>
            </a:pathLst>
          </a:custGeom>
          <a:noFill/>
          <a:ln>
            <a:solidFill>
              <a:schemeClr val="accent6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13E7E-F0B5-4029-A6CE-C39B619DDCC7}"/>
              </a:ext>
            </a:extLst>
          </p:cNvPr>
          <p:cNvSpPr txBox="1"/>
          <p:nvPr/>
        </p:nvSpPr>
        <p:spPr>
          <a:xfrm>
            <a:off x="7847213" y="3269628"/>
            <a:ext cx="400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rule-based design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1D7119-7BEA-4158-B0ED-FE94D217051B}"/>
              </a:ext>
            </a:extLst>
          </p:cNvPr>
          <p:cNvSpPr txBox="1"/>
          <p:nvPr/>
        </p:nvSpPr>
        <p:spPr>
          <a:xfrm>
            <a:off x="5009757" y="3038796"/>
            <a:ext cx="2340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6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cmt2!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946236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E35B-874F-45B5-ABEC-73F27D15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Bahnschrift Condensed" panose="020B0502040204020203" pitchFamily="34" charset="0"/>
                <a:ea typeface="Fira Code" pitchFamily="1" charset="0"/>
                <a:cs typeface="Fira Code" pitchFamily="1" charset="0"/>
              </a:rPr>
              <a:t>cmt2</a:t>
            </a:r>
            <a:r>
              <a:rPr lang="en-US" sz="3600">
                <a:latin typeface="+mj-lt"/>
                <a:ea typeface="Fira Code" pitchFamily="1" charset="0"/>
                <a:cs typeface="Fira Code" pitchFamily="1" charset="0"/>
              </a:rPr>
              <a:t> </a:t>
            </a:r>
            <a:r>
              <a:rPr lang="en-US" sz="3600">
                <a:ea typeface="Fira Code" pitchFamily="1" charset="0"/>
              </a:rPr>
              <a:t>is rule-based HDL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FA07A-D150-4D6D-9B84-09711FD6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3335D-3241-4E87-A5BF-2AD96FAE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A79094-8D5B-429F-9695-9B0E35D58F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54FBD-F337-42A2-B57C-D3891B612344}"/>
              </a:ext>
            </a:extLst>
          </p:cNvPr>
          <p:cNvSpPr txBox="1"/>
          <p:nvPr/>
        </p:nvSpPr>
        <p:spPr>
          <a:xfrm>
            <a:off x="6312992" y="1841289"/>
            <a:ext cx="4062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following </a:t>
            </a:r>
            <a:r>
              <a:rPr lang="en-US" sz="2400">
                <a:latin typeface="Fira Code" pitchFamily="1" charset="0"/>
                <a:ea typeface="Fira Code" pitchFamily="1" charset="0"/>
                <a:cs typeface="Fira Code" pitchFamily="1" charset="0"/>
              </a:rPr>
              <a:t>itfc_declare!</a:t>
            </a:r>
            <a:endParaRPr lang="en-US" sz="2800">
              <a:latin typeface="Fira Code" pitchFamily="1" charset="0"/>
              <a:ea typeface="Fira Code" pitchFamily="1" charset="0"/>
              <a:cs typeface="Fira Code" pitchFamily="1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6EE98-010C-4258-89F9-439BD4986D5E}"/>
              </a:ext>
            </a:extLst>
          </p:cNvPr>
          <p:cNvSpPr txBox="1"/>
          <p:nvPr/>
        </p:nvSpPr>
        <p:spPr>
          <a:xfrm>
            <a:off x="5303912" y="2533368"/>
            <a:ext cx="5832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fn</a:t>
            </a:r>
            <a:r>
              <a:rPr lang="en-US" sz="2400"/>
              <a:t> starts a function! </a:t>
            </a:r>
          </a:p>
          <a:p>
            <a:endParaRPr lang="en-US" sz="2000"/>
          </a:p>
          <a:p>
            <a:r>
              <a:rPr lang="en-US" sz="2000"/>
              <a:t>The </a:t>
            </a:r>
            <a:r>
              <a:rPr lang="en-US" sz="2000">
                <a:latin typeface="Fira Code" pitchFamily="1" charset="0"/>
                <a:ea typeface="Fira Code" pitchFamily="1" charset="0"/>
                <a:cs typeface="Fira Code" pitchFamily="1" charset="0"/>
              </a:rPr>
              <a:t>#[module] </a:t>
            </a:r>
            <a:r>
              <a:rPr lang="en-US" sz="2000" i="1"/>
              <a:t>macro</a:t>
            </a:r>
            <a:r>
              <a:rPr lang="en-US" sz="2000"/>
              <a:t> transfoms the function </a:t>
            </a:r>
            <a:r>
              <a:rPr lang="en-US" sz="2000">
                <a:latin typeface="Fira Code" pitchFamily="1" charset="0"/>
                <a:ea typeface="Fira Code" pitchFamily="1" charset="0"/>
                <a:cs typeface="Fira Code" pitchFamily="1" charset="0"/>
              </a:rPr>
              <a:t>add1</a:t>
            </a:r>
            <a:r>
              <a:rPr lang="en-US" sz="2000"/>
              <a:t> to create a module of the interface </a:t>
            </a:r>
            <a:r>
              <a:rPr lang="en-US" sz="2000">
                <a:latin typeface="Fira Code" pitchFamily="1" charset="0"/>
                <a:ea typeface="Fira Code" pitchFamily="1" charset="0"/>
                <a:cs typeface="Fira Code" pitchFamily="1" charset="0"/>
              </a:rPr>
              <a:t>A2B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4B5E66-0C6A-407E-9E33-44597DC3AF64}"/>
              </a:ext>
            </a:extLst>
          </p:cNvPr>
          <p:cNvSpPr/>
          <p:nvPr/>
        </p:nvSpPr>
        <p:spPr>
          <a:xfrm>
            <a:off x="6192743" y="4710207"/>
            <a:ext cx="3744416" cy="810184"/>
          </a:xfrm>
          <a:custGeom>
            <a:avLst/>
            <a:gdLst>
              <a:gd name="connsiteX0" fmla="*/ 0 w 3744416"/>
              <a:gd name="connsiteY0" fmla="*/ 0 h 810184"/>
              <a:gd name="connsiteX1" fmla="*/ 586625 w 3744416"/>
              <a:gd name="connsiteY1" fmla="*/ 0 h 810184"/>
              <a:gd name="connsiteX2" fmla="*/ 1098362 w 3744416"/>
              <a:gd name="connsiteY2" fmla="*/ 0 h 810184"/>
              <a:gd name="connsiteX3" fmla="*/ 1647543 w 3744416"/>
              <a:gd name="connsiteY3" fmla="*/ 0 h 810184"/>
              <a:gd name="connsiteX4" fmla="*/ 2309057 w 3744416"/>
              <a:gd name="connsiteY4" fmla="*/ 0 h 810184"/>
              <a:gd name="connsiteX5" fmla="*/ 2895682 w 3744416"/>
              <a:gd name="connsiteY5" fmla="*/ 0 h 810184"/>
              <a:gd name="connsiteX6" fmla="*/ 3744416 w 3744416"/>
              <a:gd name="connsiteY6" fmla="*/ 0 h 810184"/>
              <a:gd name="connsiteX7" fmla="*/ 3744416 w 3744416"/>
              <a:gd name="connsiteY7" fmla="*/ 413194 h 810184"/>
              <a:gd name="connsiteX8" fmla="*/ 3744416 w 3744416"/>
              <a:gd name="connsiteY8" fmla="*/ 810184 h 810184"/>
              <a:gd name="connsiteX9" fmla="*/ 3120347 w 3744416"/>
              <a:gd name="connsiteY9" fmla="*/ 810184 h 810184"/>
              <a:gd name="connsiteX10" fmla="*/ 2571166 w 3744416"/>
              <a:gd name="connsiteY10" fmla="*/ 810184 h 810184"/>
              <a:gd name="connsiteX11" fmla="*/ 1872208 w 3744416"/>
              <a:gd name="connsiteY11" fmla="*/ 810184 h 810184"/>
              <a:gd name="connsiteX12" fmla="*/ 1285583 w 3744416"/>
              <a:gd name="connsiteY12" fmla="*/ 810184 h 810184"/>
              <a:gd name="connsiteX13" fmla="*/ 773846 w 3744416"/>
              <a:gd name="connsiteY13" fmla="*/ 810184 h 810184"/>
              <a:gd name="connsiteX14" fmla="*/ 0 w 3744416"/>
              <a:gd name="connsiteY14" fmla="*/ 810184 h 810184"/>
              <a:gd name="connsiteX15" fmla="*/ 0 w 3744416"/>
              <a:gd name="connsiteY15" fmla="*/ 421296 h 810184"/>
              <a:gd name="connsiteX16" fmla="*/ 0 w 3744416"/>
              <a:gd name="connsiteY16" fmla="*/ 0 h 81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44416" h="810184" fill="none" extrusionOk="0">
                <a:moveTo>
                  <a:pt x="0" y="0"/>
                </a:moveTo>
                <a:cubicBezTo>
                  <a:pt x="292665" y="10551"/>
                  <a:pt x="352217" y="-275"/>
                  <a:pt x="586625" y="0"/>
                </a:cubicBezTo>
                <a:cubicBezTo>
                  <a:pt x="821033" y="275"/>
                  <a:pt x="962191" y="-15886"/>
                  <a:pt x="1098362" y="0"/>
                </a:cubicBezTo>
                <a:cubicBezTo>
                  <a:pt x="1234533" y="15886"/>
                  <a:pt x="1375548" y="14486"/>
                  <a:pt x="1647543" y="0"/>
                </a:cubicBezTo>
                <a:cubicBezTo>
                  <a:pt x="1919538" y="-14486"/>
                  <a:pt x="2126278" y="-10375"/>
                  <a:pt x="2309057" y="0"/>
                </a:cubicBezTo>
                <a:cubicBezTo>
                  <a:pt x="2491836" y="10375"/>
                  <a:pt x="2727719" y="3478"/>
                  <a:pt x="2895682" y="0"/>
                </a:cubicBezTo>
                <a:cubicBezTo>
                  <a:pt x="3063645" y="-3478"/>
                  <a:pt x="3497638" y="18236"/>
                  <a:pt x="3744416" y="0"/>
                </a:cubicBezTo>
                <a:cubicBezTo>
                  <a:pt x="3743779" y="193033"/>
                  <a:pt x="3729325" y="297606"/>
                  <a:pt x="3744416" y="413194"/>
                </a:cubicBezTo>
                <a:cubicBezTo>
                  <a:pt x="3759507" y="528782"/>
                  <a:pt x="3734434" y="727130"/>
                  <a:pt x="3744416" y="810184"/>
                </a:cubicBezTo>
                <a:cubicBezTo>
                  <a:pt x="3571014" y="782079"/>
                  <a:pt x="3290105" y="793061"/>
                  <a:pt x="3120347" y="810184"/>
                </a:cubicBezTo>
                <a:cubicBezTo>
                  <a:pt x="2950589" y="827307"/>
                  <a:pt x="2723416" y="795844"/>
                  <a:pt x="2571166" y="810184"/>
                </a:cubicBezTo>
                <a:cubicBezTo>
                  <a:pt x="2418916" y="824524"/>
                  <a:pt x="2174948" y="785173"/>
                  <a:pt x="1872208" y="810184"/>
                </a:cubicBezTo>
                <a:cubicBezTo>
                  <a:pt x="1569468" y="835195"/>
                  <a:pt x="1522659" y="816820"/>
                  <a:pt x="1285583" y="810184"/>
                </a:cubicBezTo>
                <a:cubicBezTo>
                  <a:pt x="1048508" y="803548"/>
                  <a:pt x="930465" y="798906"/>
                  <a:pt x="773846" y="810184"/>
                </a:cubicBezTo>
                <a:cubicBezTo>
                  <a:pt x="617227" y="821462"/>
                  <a:pt x="345014" y="842448"/>
                  <a:pt x="0" y="810184"/>
                </a:cubicBezTo>
                <a:cubicBezTo>
                  <a:pt x="-6398" y="708626"/>
                  <a:pt x="-17028" y="509092"/>
                  <a:pt x="0" y="421296"/>
                </a:cubicBezTo>
                <a:cubicBezTo>
                  <a:pt x="17028" y="333500"/>
                  <a:pt x="-20861" y="139457"/>
                  <a:pt x="0" y="0"/>
                </a:cubicBezTo>
                <a:close/>
              </a:path>
              <a:path w="3744416" h="810184" stroke="0" extrusionOk="0">
                <a:moveTo>
                  <a:pt x="0" y="0"/>
                </a:moveTo>
                <a:cubicBezTo>
                  <a:pt x="283494" y="16893"/>
                  <a:pt x="425067" y="-11737"/>
                  <a:pt x="586625" y="0"/>
                </a:cubicBezTo>
                <a:cubicBezTo>
                  <a:pt x="748183" y="11737"/>
                  <a:pt x="923774" y="-12613"/>
                  <a:pt x="1098362" y="0"/>
                </a:cubicBezTo>
                <a:cubicBezTo>
                  <a:pt x="1272950" y="12613"/>
                  <a:pt x="1647609" y="16571"/>
                  <a:pt x="1797320" y="0"/>
                </a:cubicBezTo>
                <a:cubicBezTo>
                  <a:pt x="1947031" y="-16571"/>
                  <a:pt x="2235439" y="-16093"/>
                  <a:pt x="2383945" y="0"/>
                </a:cubicBezTo>
                <a:cubicBezTo>
                  <a:pt x="2532451" y="16093"/>
                  <a:pt x="2793512" y="-8101"/>
                  <a:pt x="2970570" y="0"/>
                </a:cubicBezTo>
                <a:cubicBezTo>
                  <a:pt x="3147628" y="8101"/>
                  <a:pt x="3437978" y="-20304"/>
                  <a:pt x="3744416" y="0"/>
                </a:cubicBezTo>
                <a:cubicBezTo>
                  <a:pt x="3732759" y="193483"/>
                  <a:pt x="3759591" y="231890"/>
                  <a:pt x="3744416" y="388888"/>
                </a:cubicBezTo>
                <a:cubicBezTo>
                  <a:pt x="3729241" y="545886"/>
                  <a:pt x="3758825" y="659851"/>
                  <a:pt x="3744416" y="810184"/>
                </a:cubicBezTo>
                <a:cubicBezTo>
                  <a:pt x="3519486" y="796181"/>
                  <a:pt x="3427973" y="787892"/>
                  <a:pt x="3195235" y="810184"/>
                </a:cubicBezTo>
                <a:cubicBezTo>
                  <a:pt x="2962497" y="832476"/>
                  <a:pt x="2702273" y="809120"/>
                  <a:pt x="2571166" y="810184"/>
                </a:cubicBezTo>
                <a:cubicBezTo>
                  <a:pt x="2440059" y="811248"/>
                  <a:pt x="2116397" y="806380"/>
                  <a:pt x="1947096" y="810184"/>
                </a:cubicBezTo>
                <a:cubicBezTo>
                  <a:pt x="1777795" y="813989"/>
                  <a:pt x="1558099" y="830122"/>
                  <a:pt x="1360471" y="810184"/>
                </a:cubicBezTo>
                <a:cubicBezTo>
                  <a:pt x="1162843" y="790246"/>
                  <a:pt x="929392" y="820954"/>
                  <a:pt x="661513" y="810184"/>
                </a:cubicBezTo>
                <a:cubicBezTo>
                  <a:pt x="393634" y="799414"/>
                  <a:pt x="247374" y="809132"/>
                  <a:pt x="0" y="810184"/>
                </a:cubicBezTo>
                <a:cubicBezTo>
                  <a:pt x="-11626" y="677477"/>
                  <a:pt x="5851" y="553244"/>
                  <a:pt x="0" y="421296"/>
                </a:cubicBezTo>
                <a:cubicBezTo>
                  <a:pt x="-5851" y="289348"/>
                  <a:pt x="12947" y="18577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849367B-13A7-4B08-928F-68DAEB124464}"/>
              </a:ext>
            </a:extLst>
          </p:cNvPr>
          <p:cNvSpPr/>
          <p:nvPr/>
        </p:nvSpPr>
        <p:spPr>
          <a:xfrm>
            <a:off x="5804821" y="5173851"/>
            <a:ext cx="365760" cy="2463"/>
          </a:xfrm>
          <a:custGeom>
            <a:avLst/>
            <a:gdLst>
              <a:gd name="connsiteX0" fmla="*/ 0 w 249382"/>
              <a:gd name="connsiteY0" fmla="*/ 0 h 2463"/>
              <a:gd name="connsiteX1" fmla="*/ 249382 w 249382"/>
              <a:gd name="connsiteY1" fmla="*/ 0 h 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382" h="2463">
                <a:moveTo>
                  <a:pt x="0" y="0"/>
                </a:moveTo>
                <a:cubicBezTo>
                  <a:pt x="83127" y="0"/>
                  <a:pt x="171797" y="5542"/>
                  <a:pt x="249382" y="0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07D9F2-E343-4CA2-A3FE-32B4ED0F354C}"/>
              </a:ext>
            </a:extLst>
          </p:cNvPr>
          <p:cNvSpPr txBox="1"/>
          <p:nvPr/>
        </p:nvSpPr>
        <p:spPr>
          <a:xfrm>
            <a:off x="5524927" y="4809997"/>
            <a:ext cx="744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a:T</a:t>
            </a:r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8EF5BE2-40C8-4AD0-956C-92261190731C}"/>
              </a:ext>
            </a:extLst>
          </p:cNvPr>
          <p:cNvSpPr/>
          <p:nvPr/>
        </p:nvSpPr>
        <p:spPr>
          <a:xfrm>
            <a:off x="9996551" y="5173851"/>
            <a:ext cx="365760" cy="2463"/>
          </a:xfrm>
          <a:custGeom>
            <a:avLst/>
            <a:gdLst>
              <a:gd name="connsiteX0" fmla="*/ 0 w 249382"/>
              <a:gd name="connsiteY0" fmla="*/ 0 h 2463"/>
              <a:gd name="connsiteX1" fmla="*/ 249382 w 249382"/>
              <a:gd name="connsiteY1" fmla="*/ 0 h 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382" h="2463">
                <a:moveTo>
                  <a:pt x="0" y="0"/>
                </a:moveTo>
                <a:cubicBezTo>
                  <a:pt x="83127" y="0"/>
                  <a:pt x="171797" y="5542"/>
                  <a:pt x="249382" y="0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666A0F-8BA0-4032-8C87-2EF5429011FA}"/>
              </a:ext>
            </a:extLst>
          </p:cNvPr>
          <p:cNvSpPr txBox="1"/>
          <p:nvPr/>
        </p:nvSpPr>
        <p:spPr>
          <a:xfrm>
            <a:off x="9989295" y="4809997"/>
            <a:ext cx="73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b:T</a:t>
            </a:r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F997BC-A6C1-4859-A724-FA8EC516EC4A}"/>
              </a:ext>
            </a:extLst>
          </p:cNvPr>
          <p:cNvSpPr/>
          <p:nvPr/>
        </p:nvSpPr>
        <p:spPr>
          <a:xfrm>
            <a:off x="6222718" y="4878428"/>
            <a:ext cx="3635538" cy="504056"/>
          </a:xfrm>
          <a:custGeom>
            <a:avLst/>
            <a:gdLst>
              <a:gd name="connsiteX0" fmla="*/ 0 w 3635538"/>
              <a:gd name="connsiteY0" fmla="*/ 84011 h 504056"/>
              <a:gd name="connsiteX1" fmla="*/ 84011 w 3635538"/>
              <a:gd name="connsiteY1" fmla="*/ 0 h 504056"/>
              <a:gd name="connsiteX2" fmla="*/ 708164 w 3635538"/>
              <a:gd name="connsiteY2" fmla="*/ 0 h 504056"/>
              <a:gd name="connsiteX3" fmla="*/ 1401667 w 3635538"/>
              <a:gd name="connsiteY3" fmla="*/ 0 h 504056"/>
              <a:gd name="connsiteX4" fmla="*/ 2025820 w 3635538"/>
              <a:gd name="connsiteY4" fmla="*/ 0 h 504056"/>
              <a:gd name="connsiteX5" fmla="*/ 2719323 w 3635538"/>
              <a:gd name="connsiteY5" fmla="*/ 0 h 504056"/>
              <a:gd name="connsiteX6" fmla="*/ 3551527 w 3635538"/>
              <a:gd name="connsiteY6" fmla="*/ 0 h 504056"/>
              <a:gd name="connsiteX7" fmla="*/ 3635538 w 3635538"/>
              <a:gd name="connsiteY7" fmla="*/ 84011 h 504056"/>
              <a:gd name="connsiteX8" fmla="*/ 3635538 w 3635538"/>
              <a:gd name="connsiteY8" fmla="*/ 420045 h 504056"/>
              <a:gd name="connsiteX9" fmla="*/ 3551527 w 3635538"/>
              <a:gd name="connsiteY9" fmla="*/ 504056 h 504056"/>
              <a:gd name="connsiteX10" fmla="*/ 2892699 w 3635538"/>
              <a:gd name="connsiteY10" fmla="*/ 504056 h 504056"/>
              <a:gd name="connsiteX11" fmla="*/ 2303221 w 3635538"/>
              <a:gd name="connsiteY11" fmla="*/ 504056 h 504056"/>
              <a:gd name="connsiteX12" fmla="*/ 1575043 w 3635538"/>
              <a:gd name="connsiteY12" fmla="*/ 504056 h 504056"/>
              <a:gd name="connsiteX13" fmla="*/ 950890 w 3635538"/>
              <a:gd name="connsiteY13" fmla="*/ 504056 h 504056"/>
              <a:gd name="connsiteX14" fmla="*/ 84011 w 3635538"/>
              <a:gd name="connsiteY14" fmla="*/ 504056 h 504056"/>
              <a:gd name="connsiteX15" fmla="*/ 0 w 3635538"/>
              <a:gd name="connsiteY15" fmla="*/ 420045 h 504056"/>
              <a:gd name="connsiteX16" fmla="*/ 0 w 3635538"/>
              <a:gd name="connsiteY16" fmla="*/ 84011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35538" h="504056" fill="none" extrusionOk="0">
                <a:moveTo>
                  <a:pt x="0" y="84011"/>
                </a:moveTo>
                <a:cubicBezTo>
                  <a:pt x="-2473" y="42035"/>
                  <a:pt x="45151" y="5602"/>
                  <a:pt x="84011" y="0"/>
                </a:cubicBezTo>
                <a:cubicBezTo>
                  <a:pt x="377098" y="19262"/>
                  <a:pt x="409376" y="-12634"/>
                  <a:pt x="708164" y="0"/>
                </a:cubicBezTo>
                <a:cubicBezTo>
                  <a:pt x="1006952" y="12634"/>
                  <a:pt x="1119037" y="-32502"/>
                  <a:pt x="1401667" y="0"/>
                </a:cubicBezTo>
                <a:cubicBezTo>
                  <a:pt x="1684297" y="32502"/>
                  <a:pt x="1817071" y="-8101"/>
                  <a:pt x="2025820" y="0"/>
                </a:cubicBezTo>
                <a:cubicBezTo>
                  <a:pt x="2234569" y="8101"/>
                  <a:pt x="2392312" y="2677"/>
                  <a:pt x="2719323" y="0"/>
                </a:cubicBezTo>
                <a:cubicBezTo>
                  <a:pt x="3046334" y="-2677"/>
                  <a:pt x="3236339" y="28077"/>
                  <a:pt x="3551527" y="0"/>
                </a:cubicBezTo>
                <a:cubicBezTo>
                  <a:pt x="3599991" y="-6356"/>
                  <a:pt x="3640934" y="43448"/>
                  <a:pt x="3635538" y="84011"/>
                </a:cubicBezTo>
                <a:cubicBezTo>
                  <a:pt x="3647394" y="176035"/>
                  <a:pt x="3631823" y="313590"/>
                  <a:pt x="3635538" y="420045"/>
                </a:cubicBezTo>
                <a:cubicBezTo>
                  <a:pt x="3634996" y="455190"/>
                  <a:pt x="3603811" y="507764"/>
                  <a:pt x="3551527" y="504056"/>
                </a:cubicBezTo>
                <a:cubicBezTo>
                  <a:pt x="3338959" y="499458"/>
                  <a:pt x="3180967" y="489194"/>
                  <a:pt x="2892699" y="504056"/>
                </a:cubicBezTo>
                <a:cubicBezTo>
                  <a:pt x="2604431" y="518918"/>
                  <a:pt x="2447133" y="501319"/>
                  <a:pt x="2303221" y="504056"/>
                </a:cubicBezTo>
                <a:cubicBezTo>
                  <a:pt x="2159309" y="506793"/>
                  <a:pt x="1897306" y="473908"/>
                  <a:pt x="1575043" y="504056"/>
                </a:cubicBezTo>
                <a:cubicBezTo>
                  <a:pt x="1252780" y="534204"/>
                  <a:pt x="1168697" y="484149"/>
                  <a:pt x="950890" y="504056"/>
                </a:cubicBezTo>
                <a:cubicBezTo>
                  <a:pt x="733083" y="523963"/>
                  <a:pt x="362341" y="521165"/>
                  <a:pt x="84011" y="504056"/>
                </a:cubicBezTo>
                <a:cubicBezTo>
                  <a:pt x="39379" y="496349"/>
                  <a:pt x="-1801" y="466385"/>
                  <a:pt x="0" y="420045"/>
                </a:cubicBezTo>
                <a:cubicBezTo>
                  <a:pt x="13332" y="288517"/>
                  <a:pt x="11126" y="157185"/>
                  <a:pt x="0" y="84011"/>
                </a:cubicBezTo>
                <a:close/>
              </a:path>
              <a:path w="3635538" h="504056" stroke="0" extrusionOk="0">
                <a:moveTo>
                  <a:pt x="0" y="84011"/>
                </a:moveTo>
                <a:cubicBezTo>
                  <a:pt x="-8565" y="32330"/>
                  <a:pt x="32095" y="2071"/>
                  <a:pt x="84011" y="0"/>
                </a:cubicBezTo>
                <a:cubicBezTo>
                  <a:pt x="303676" y="-33698"/>
                  <a:pt x="501761" y="-20102"/>
                  <a:pt x="846865" y="0"/>
                </a:cubicBezTo>
                <a:cubicBezTo>
                  <a:pt x="1191969" y="20102"/>
                  <a:pt x="1310606" y="-20706"/>
                  <a:pt x="1505693" y="0"/>
                </a:cubicBezTo>
                <a:cubicBezTo>
                  <a:pt x="1700780" y="20706"/>
                  <a:pt x="1834526" y="-5720"/>
                  <a:pt x="2129845" y="0"/>
                </a:cubicBezTo>
                <a:cubicBezTo>
                  <a:pt x="2425164" y="5720"/>
                  <a:pt x="2636962" y="19302"/>
                  <a:pt x="2858024" y="0"/>
                </a:cubicBezTo>
                <a:cubicBezTo>
                  <a:pt x="3079086" y="-19302"/>
                  <a:pt x="3261682" y="5706"/>
                  <a:pt x="3551527" y="0"/>
                </a:cubicBezTo>
                <a:cubicBezTo>
                  <a:pt x="3603857" y="-9654"/>
                  <a:pt x="3626905" y="45200"/>
                  <a:pt x="3635538" y="84011"/>
                </a:cubicBezTo>
                <a:cubicBezTo>
                  <a:pt x="3646301" y="244754"/>
                  <a:pt x="3632770" y="345982"/>
                  <a:pt x="3635538" y="420045"/>
                </a:cubicBezTo>
                <a:cubicBezTo>
                  <a:pt x="3642767" y="468181"/>
                  <a:pt x="3592121" y="503117"/>
                  <a:pt x="3551527" y="504056"/>
                </a:cubicBezTo>
                <a:cubicBezTo>
                  <a:pt x="3209110" y="521631"/>
                  <a:pt x="3136419" y="496144"/>
                  <a:pt x="2858024" y="504056"/>
                </a:cubicBezTo>
                <a:cubicBezTo>
                  <a:pt x="2579629" y="511968"/>
                  <a:pt x="2461151" y="526485"/>
                  <a:pt x="2199196" y="504056"/>
                </a:cubicBezTo>
                <a:cubicBezTo>
                  <a:pt x="1937241" y="481627"/>
                  <a:pt x="1743846" y="524844"/>
                  <a:pt x="1436342" y="504056"/>
                </a:cubicBezTo>
                <a:cubicBezTo>
                  <a:pt x="1128838" y="483268"/>
                  <a:pt x="924578" y="526358"/>
                  <a:pt x="673489" y="504056"/>
                </a:cubicBezTo>
                <a:cubicBezTo>
                  <a:pt x="422400" y="481754"/>
                  <a:pt x="287067" y="493939"/>
                  <a:pt x="84011" y="504056"/>
                </a:cubicBezTo>
                <a:cubicBezTo>
                  <a:pt x="31053" y="497875"/>
                  <a:pt x="-4991" y="458982"/>
                  <a:pt x="0" y="420045"/>
                </a:cubicBezTo>
                <a:cubicBezTo>
                  <a:pt x="-8694" y="339643"/>
                  <a:pt x="-8491" y="156662"/>
                  <a:pt x="0" y="84011"/>
                </a:cubicBezTo>
                <a:close/>
              </a:path>
            </a:pathLst>
          </a:custGeom>
          <a:solidFill>
            <a:schemeClr val="bg1"/>
          </a:solidFill>
          <a:ln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method </a:t>
            </a:r>
            <a:r>
              <a:rPr lang="en-US">
                <a:solidFill>
                  <a:schemeClr val="tx1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run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36CA95-8C20-4DE3-9B1A-587A723C5148}"/>
              </a:ext>
            </a:extLst>
          </p:cNvPr>
          <p:cNvSpPr txBox="1"/>
          <p:nvPr/>
        </p:nvSpPr>
        <p:spPr>
          <a:xfrm>
            <a:off x="8800178" y="4274349"/>
            <a:ext cx="744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A2B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1FA98C-91A2-457E-B7C7-06F4C00C417A}"/>
              </a:ext>
            </a:extLst>
          </p:cNvPr>
          <p:cNvSpPr txBox="1"/>
          <p:nvPr/>
        </p:nvSpPr>
        <p:spPr>
          <a:xfrm>
            <a:off x="7995441" y="4274349"/>
            <a:ext cx="927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add1 of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F08C79-0D7F-4A97-BF85-658423415DFC}"/>
              </a:ext>
            </a:extLst>
          </p:cNvPr>
          <p:cNvSpPr txBox="1"/>
          <p:nvPr/>
        </p:nvSpPr>
        <p:spPr>
          <a:xfrm>
            <a:off x="5489754" y="423751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Fira Code" pitchFamily="1" charset="0"/>
                <a:ea typeface="Fira Code" pitchFamily="1" charset="0"/>
                <a:cs typeface="Fira Code" pitchFamily="1" charset="0"/>
              </a:rPr>
              <a:t>UInt(4)</a:t>
            </a:r>
            <a:endParaRPr lang="en-US">
              <a:latin typeface="Fira Code" pitchFamily="1" charset="0"/>
              <a:ea typeface="Fira Code" pitchFamily="1" charset="0"/>
              <a:cs typeface="Fira Code" pitchFamily="1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6E8296-3995-4A38-B4D9-3970C99553A4}"/>
              </a:ext>
            </a:extLst>
          </p:cNvPr>
          <p:cNvSpPr txBox="1"/>
          <p:nvPr/>
        </p:nvSpPr>
        <p:spPr>
          <a:xfrm>
            <a:off x="8839519" y="4930633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Fira Code" pitchFamily="1" charset="0"/>
                <a:ea typeface="Fira Code" pitchFamily="1" charset="0"/>
                <a:cs typeface="Fira Code" pitchFamily="1" charset="0"/>
              </a:rPr>
              <a:t>b=a+1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D039AEC-2D47-4E0B-A329-4CE8D898AC83}"/>
              </a:ext>
            </a:extLst>
          </p:cNvPr>
          <p:cNvSpPr/>
          <p:nvPr/>
        </p:nvSpPr>
        <p:spPr>
          <a:xfrm>
            <a:off x="5954216" y="4561486"/>
            <a:ext cx="16625" cy="282633"/>
          </a:xfrm>
          <a:custGeom>
            <a:avLst/>
            <a:gdLst>
              <a:gd name="connsiteX0" fmla="*/ 16625 w 16625"/>
              <a:gd name="connsiteY0" fmla="*/ 0 h 282633"/>
              <a:gd name="connsiteX1" fmla="*/ 0 w 16625"/>
              <a:gd name="connsiteY1" fmla="*/ 282633 h 28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25" h="282633" extrusionOk="0">
                <a:moveTo>
                  <a:pt x="16625" y="0"/>
                </a:moveTo>
                <a:cubicBezTo>
                  <a:pt x="14270" y="73966"/>
                  <a:pt x="10336" y="174072"/>
                  <a:pt x="0" y="282633"/>
                </a:cubicBezTo>
              </a:path>
            </a:pathLst>
          </a:custGeom>
          <a:noFill/>
          <a:ln w="15875">
            <a:prstDash val="sysDash"/>
            <a:tailEnd type="arrow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6625 w 16625"/>
                      <a:gd name="connsiteY0" fmla="*/ 0 h 282633"/>
                      <a:gd name="connsiteX1" fmla="*/ 0 w 16625"/>
                      <a:gd name="connsiteY1" fmla="*/ 282633 h 282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625" h="282633">
                        <a:moveTo>
                          <a:pt x="16625" y="0"/>
                        </a:moveTo>
                        <a:lnTo>
                          <a:pt x="0" y="282633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88BE55D-31AA-4264-A8EB-1135C6413CC7}"/>
              </a:ext>
            </a:extLst>
          </p:cNvPr>
          <p:cNvSpPr/>
          <p:nvPr/>
        </p:nvSpPr>
        <p:spPr>
          <a:xfrm>
            <a:off x="6635860" y="4246868"/>
            <a:ext cx="3724101" cy="547375"/>
          </a:xfrm>
          <a:custGeom>
            <a:avLst/>
            <a:gdLst>
              <a:gd name="connsiteX0" fmla="*/ 0 w 3724101"/>
              <a:gd name="connsiteY0" fmla="*/ 98487 h 547375"/>
              <a:gd name="connsiteX1" fmla="*/ 3059083 w 3724101"/>
              <a:gd name="connsiteY1" fmla="*/ 31986 h 547375"/>
              <a:gd name="connsiteX2" fmla="*/ 3724101 w 3724101"/>
              <a:gd name="connsiteY2" fmla="*/ 547375 h 54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4101" h="547375">
                <a:moveTo>
                  <a:pt x="0" y="98487"/>
                </a:moveTo>
                <a:cubicBezTo>
                  <a:pt x="1219200" y="27829"/>
                  <a:pt x="2438400" y="-42829"/>
                  <a:pt x="3059083" y="31986"/>
                </a:cubicBezTo>
                <a:cubicBezTo>
                  <a:pt x="3679766" y="106801"/>
                  <a:pt x="3701933" y="327088"/>
                  <a:pt x="3724101" y="547375"/>
                </a:cubicBezTo>
              </a:path>
            </a:pathLst>
          </a:custGeom>
          <a:noFill/>
          <a:ln w="15875">
            <a:prstDash val="sysDash"/>
            <a:tailEnd type="arrow"/>
            <a:extLst>
              <a:ext uri="{C807C97D-BFC1-408E-A445-0C87EB9F89A2}">
                <ask:lineSketchStyleProps xmlns:ask="http://schemas.microsoft.com/office/drawing/2018/sketchyshapes" sd="2844921812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DF06A3-828D-4E45-B99B-E8DC688F1CDE}"/>
              </a:ext>
            </a:extLst>
          </p:cNvPr>
          <p:cNvSpPr txBox="1"/>
          <p:nvPr/>
        </p:nvSpPr>
        <p:spPr>
          <a:xfrm>
            <a:off x="3647728" y="574633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Now, types are given, rules are filled -- Module is completely described! </a:t>
            </a:r>
          </a:p>
        </p:txBody>
      </p:sp>
      <p:pic>
        <p:nvPicPr>
          <p:cNvPr id="29" name="Content Placeholder 8">
            <a:extLst>
              <a:ext uri="{FF2B5EF4-FFF2-40B4-BE49-F238E27FC236}">
                <a16:creationId xmlns:a16="http://schemas.microsoft.com/office/drawing/2014/main" id="{03884AB9-BFBB-481E-9EE6-59D9D3ED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" t="36080" r="-144" b="27823"/>
          <a:stretch/>
        </p:blipFill>
        <p:spPr>
          <a:xfrm>
            <a:off x="573832" y="1688614"/>
            <a:ext cx="4403525" cy="3013668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707DF3C-BD1C-4509-89FF-42D7ECB5E86F}"/>
              </a:ext>
            </a:extLst>
          </p:cNvPr>
          <p:cNvSpPr/>
          <p:nvPr/>
        </p:nvSpPr>
        <p:spPr>
          <a:xfrm rot="337262">
            <a:off x="2667000" y="1936774"/>
            <a:ext cx="3619500" cy="114300"/>
          </a:xfrm>
          <a:custGeom>
            <a:avLst/>
            <a:gdLst>
              <a:gd name="connsiteX0" fmla="*/ 3619500 w 3619500"/>
              <a:gd name="connsiteY0" fmla="*/ 0 h 114300"/>
              <a:gd name="connsiteX1" fmla="*/ 3030039 w 3619500"/>
              <a:gd name="connsiteY1" fmla="*/ 18615 h 114300"/>
              <a:gd name="connsiteX2" fmla="*/ 2585357 w 3619500"/>
              <a:gd name="connsiteY2" fmla="*/ 32657 h 114300"/>
              <a:gd name="connsiteX3" fmla="*/ 2140676 w 3619500"/>
              <a:gd name="connsiteY3" fmla="*/ 46700 h 114300"/>
              <a:gd name="connsiteX4" fmla="*/ 1623604 w 3619500"/>
              <a:gd name="connsiteY4" fmla="*/ 63028 h 114300"/>
              <a:gd name="connsiteX5" fmla="*/ 1070338 w 3619500"/>
              <a:gd name="connsiteY5" fmla="*/ 80500 h 114300"/>
              <a:gd name="connsiteX6" fmla="*/ 661851 w 3619500"/>
              <a:gd name="connsiteY6" fmla="*/ 93399 h 114300"/>
              <a:gd name="connsiteX7" fmla="*/ 0 w 3619500"/>
              <a:gd name="connsiteY7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0" h="114300" fill="none" extrusionOk="0">
                <a:moveTo>
                  <a:pt x="3619500" y="0"/>
                </a:moveTo>
                <a:cubicBezTo>
                  <a:pt x="3327614" y="27093"/>
                  <a:pt x="3208717" y="-49015"/>
                  <a:pt x="3030039" y="18615"/>
                </a:cubicBezTo>
                <a:cubicBezTo>
                  <a:pt x="2851361" y="86244"/>
                  <a:pt x="2764205" y="-745"/>
                  <a:pt x="2585357" y="32657"/>
                </a:cubicBezTo>
                <a:cubicBezTo>
                  <a:pt x="2406509" y="66059"/>
                  <a:pt x="2281977" y="26433"/>
                  <a:pt x="2140676" y="46700"/>
                </a:cubicBezTo>
                <a:cubicBezTo>
                  <a:pt x="1999375" y="66967"/>
                  <a:pt x="1805300" y="33980"/>
                  <a:pt x="1623604" y="63028"/>
                </a:cubicBezTo>
                <a:cubicBezTo>
                  <a:pt x="1441908" y="92077"/>
                  <a:pt x="1306231" y="71769"/>
                  <a:pt x="1070338" y="80500"/>
                </a:cubicBezTo>
                <a:cubicBezTo>
                  <a:pt x="834445" y="89230"/>
                  <a:pt x="810431" y="73586"/>
                  <a:pt x="661851" y="93399"/>
                </a:cubicBezTo>
                <a:cubicBezTo>
                  <a:pt x="513271" y="113212"/>
                  <a:pt x="234850" y="68721"/>
                  <a:pt x="0" y="114300"/>
                </a:cubicBezTo>
              </a:path>
              <a:path w="3619500" h="114300" stroke="0" extrusionOk="0">
                <a:moveTo>
                  <a:pt x="3619500" y="0"/>
                </a:moveTo>
                <a:cubicBezTo>
                  <a:pt x="3414008" y="48576"/>
                  <a:pt x="3324205" y="-20482"/>
                  <a:pt x="3138624" y="15186"/>
                </a:cubicBezTo>
                <a:cubicBezTo>
                  <a:pt x="2953043" y="50853"/>
                  <a:pt x="2879143" y="-6244"/>
                  <a:pt x="2730137" y="28085"/>
                </a:cubicBezTo>
                <a:cubicBezTo>
                  <a:pt x="2581131" y="62414"/>
                  <a:pt x="2318707" y="16261"/>
                  <a:pt x="2140676" y="46700"/>
                </a:cubicBezTo>
                <a:cubicBezTo>
                  <a:pt x="1962645" y="77138"/>
                  <a:pt x="1782948" y="48969"/>
                  <a:pt x="1659799" y="61885"/>
                </a:cubicBezTo>
                <a:cubicBezTo>
                  <a:pt x="1536650" y="74801"/>
                  <a:pt x="1361389" y="70671"/>
                  <a:pt x="1178923" y="77071"/>
                </a:cubicBezTo>
                <a:cubicBezTo>
                  <a:pt x="996457" y="83471"/>
                  <a:pt x="714467" y="37243"/>
                  <a:pt x="589461" y="95685"/>
                </a:cubicBezTo>
                <a:cubicBezTo>
                  <a:pt x="464455" y="154127"/>
                  <a:pt x="214480" y="96646"/>
                  <a:pt x="0" y="114300"/>
                </a:cubicBezTo>
              </a:path>
            </a:pathLst>
          </a:custGeom>
          <a:ln w="25400">
            <a:tailEnd type="arrow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619500 w 3619500"/>
                      <a:gd name="connsiteY0" fmla="*/ 0 h 114300"/>
                      <a:gd name="connsiteX1" fmla="*/ 0 w 3619500"/>
                      <a:gd name="connsiteY1" fmla="*/ 114300 h 114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19500" h="114300">
                        <a:moveTo>
                          <a:pt x="3619500" y="0"/>
                        </a:moveTo>
                        <a:lnTo>
                          <a:pt x="0" y="11430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6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30" grpId="0" animBg="1"/>
      <p:bldP spid="3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9AA8-C110-4EB5-B85A-4B0D11DB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Bahnschrift Condensed" panose="020B0502040204020203" pitchFamily="34" charset="0"/>
              </a:rPr>
              <a:t>cmt2</a:t>
            </a:r>
            <a:r>
              <a:rPr lang="en-US"/>
              <a:t> generates SystemVerilog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597B0-D818-4AF2-B0C0-431D360BD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C0020-1B55-4FC2-9178-25997104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45C2D3-095E-4850-9470-270EE7D266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0642E-D998-4673-9176-489DE317DD35}"/>
              </a:ext>
            </a:extLst>
          </p:cNvPr>
          <p:cNvSpPr txBox="1"/>
          <p:nvPr/>
        </p:nvSpPr>
        <p:spPr>
          <a:xfrm>
            <a:off x="7249421" y="2387180"/>
            <a:ext cx="2928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following </a:t>
            </a:r>
            <a:r>
              <a:rPr lang="en-US" sz="2400">
                <a:latin typeface="Fira Code" pitchFamily="1" charset="0"/>
                <a:ea typeface="Fira Code" pitchFamily="1" charset="0"/>
                <a:cs typeface="Fira Code" pitchFamily="1" charset="0"/>
              </a:rPr>
              <a:t>fn add1</a:t>
            </a:r>
            <a:endParaRPr lang="en-US" sz="2800">
              <a:latin typeface="Fira Code" pitchFamily="1" charset="0"/>
              <a:ea typeface="Fira Code" pitchFamily="1" charset="0"/>
              <a:cs typeface="Fira Code" pitchFamily="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AB2E2-89E8-43EA-AD88-B004D221B140}"/>
              </a:ext>
            </a:extLst>
          </p:cNvPr>
          <p:cNvSpPr txBox="1"/>
          <p:nvPr/>
        </p:nvSpPr>
        <p:spPr>
          <a:xfrm>
            <a:off x="6322450" y="3234603"/>
            <a:ext cx="4917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The new</a:t>
            </a:r>
            <a:r>
              <a:rPr lang="zh-CN" altLang="en-US" sz="2000"/>
              <a:t> </a:t>
            </a:r>
            <a:r>
              <a:rPr lang="en-US" altLang="zh-CN" sz="2000">
                <a:latin typeface="Fira Code" pitchFamily="1" charset="0"/>
                <a:ea typeface="Fira Code" pitchFamily="1" charset="0"/>
                <a:cs typeface="Fira Code" pitchFamily="1" charset="0"/>
              </a:rPr>
              <a:t>main</a:t>
            </a:r>
            <a:r>
              <a:rPr lang="zh-CN" altLang="en-US" sz="2000"/>
              <a:t> </a:t>
            </a:r>
            <a:r>
              <a:rPr lang="en-US" altLang="zh-CN" sz="2000"/>
              <a:t>function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call</a:t>
            </a:r>
            <a:r>
              <a:rPr lang="zh-CN" altLang="en-US" sz="2000"/>
              <a:t> </a:t>
            </a:r>
            <a:r>
              <a:rPr lang="en-US" altLang="zh-CN" sz="2000">
                <a:latin typeface="Fira Code" pitchFamily="1" charset="0"/>
                <a:ea typeface="Fira Code" pitchFamily="1" charset="0"/>
                <a:cs typeface="Fira Code" pitchFamily="1" charset="0"/>
              </a:rPr>
              <a:t>elaborate</a:t>
            </a:r>
            <a:r>
              <a:rPr lang="en-US" altLang="zh-CN" sz="2000"/>
              <a:t> for the </a:t>
            </a:r>
            <a:r>
              <a:rPr lang="en-US" altLang="zh-CN" sz="2000">
                <a:latin typeface="Fira Code" pitchFamily="1" charset="0"/>
                <a:ea typeface="Fira Code" pitchFamily="1" charset="0"/>
                <a:cs typeface="Fira Code" pitchFamily="1" charset="0"/>
              </a:rPr>
              <a:t>add1</a:t>
            </a:r>
            <a:r>
              <a:rPr lang="en-US" altLang="zh-CN" sz="2000"/>
              <a:t> module</a:t>
            </a:r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A0206-CA40-4DAE-8C8F-F65A0FA63B61}"/>
              </a:ext>
            </a:extLst>
          </p:cNvPr>
          <p:cNvSpPr txBox="1"/>
          <p:nvPr/>
        </p:nvSpPr>
        <p:spPr>
          <a:xfrm>
            <a:off x="6404907" y="4371024"/>
            <a:ext cx="4810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cli</a:t>
            </a:r>
            <a:r>
              <a:rPr lang="en-US" altLang="zh-CN" sz="2800"/>
              <a:t>c</a:t>
            </a:r>
            <a:r>
              <a:rPr lang="en-US" sz="2800"/>
              <a:t>k [run] above </a:t>
            </a:r>
            <a:r>
              <a:rPr lang="en-US" sz="2400">
                <a:latin typeface="Fira Code" pitchFamily="1" charset="0"/>
                <a:ea typeface="Fira Code" pitchFamily="1" charset="0"/>
                <a:cs typeface="Fira Code" pitchFamily="1" charset="0"/>
              </a:rPr>
              <a:t>fn main</a:t>
            </a:r>
            <a:r>
              <a:rPr lang="en-US" sz="2800"/>
              <a:t>, or …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271D0E86-403B-4CED-B4BA-59FF708BC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" t="68806" r="-144" b="8413"/>
          <a:stretch/>
        </p:blipFill>
        <p:spPr>
          <a:xfrm>
            <a:off x="573832" y="2478038"/>
            <a:ext cx="5536165" cy="239112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FC36E5-F74D-4369-B578-76AACA239FCC}"/>
              </a:ext>
            </a:extLst>
          </p:cNvPr>
          <p:cNvSpPr/>
          <p:nvPr/>
        </p:nvSpPr>
        <p:spPr>
          <a:xfrm>
            <a:off x="4562885" y="2623258"/>
            <a:ext cx="2651760" cy="114300"/>
          </a:xfrm>
          <a:custGeom>
            <a:avLst/>
            <a:gdLst>
              <a:gd name="connsiteX0" fmla="*/ 2651760 w 2651760"/>
              <a:gd name="connsiteY0" fmla="*/ 0 h 114300"/>
              <a:gd name="connsiteX1" fmla="*/ 2068373 w 2651760"/>
              <a:gd name="connsiteY1" fmla="*/ 25146 h 114300"/>
              <a:gd name="connsiteX2" fmla="*/ 1538021 w 2651760"/>
              <a:gd name="connsiteY2" fmla="*/ 48006 h 114300"/>
              <a:gd name="connsiteX3" fmla="*/ 1007669 w 2651760"/>
              <a:gd name="connsiteY3" fmla="*/ 70866 h 114300"/>
              <a:gd name="connsiteX4" fmla="*/ 530352 w 2651760"/>
              <a:gd name="connsiteY4" fmla="*/ 91440 h 114300"/>
              <a:gd name="connsiteX5" fmla="*/ 0 w 2651760"/>
              <a:gd name="connsiteY5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1760" h="114300" fill="none" extrusionOk="0">
                <a:moveTo>
                  <a:pt x="2651760" y="0"/>
                </a:moveTo>
                <a:cubicBezTo>
                  <a:pt x="2415768" y="39881"/>
                  <a:pt x="2261118" y="-5225"/>
                  <a:pt x="2068373" y="25146"/>
                </a:cubicBezTo>
                <a:cubicBezTo>
                  <a:pt x="1875628" y="55517"/>
                  <a:pt x="1668671" y="-6118"/>
                  <a:pt x="1538021" y="48006"/>
                </a:cubicBezTo>
                <a:cubicBezTo>
                  <a:pt x="1407371" y="102130"/>
                  <a:pt x="1263503" y="10481"/>
                  <a:pt x="1007669" y="70866"/>
                </a:cubicBezTo>
                <a:cubicBezTo>
                  <a:pt x="751835" y="131251"/>
                  <a:pt x="705679" y="51324"/>
                  <a:pt x="530352" y="91440"/>
                </a:cubicBezTo>
                <a:cubicBezTo>
                  <a:pt x="355025" y="131556"/>
                  <a:pt x="140818" y="50728"/>
                  <a:pt x="0" y="114300"/>
                </a:cubicBezTo>
              </a:path>
              <a:path w="2651760" h="114300" stroke="0" extrusionOk="0">
                <a:moveTo>
                  <a:pt x="2651760" y="0"/>
                </a:moveTo>
                <a:cubicBezTo>
                  <a:pt x="2504903" y="32518"/>
                  <a:pt x="2266407" y="-28216"/>
                  <a:pt x="2147926" y="21717"/>
                </a:cubicBezTo>
                <a:cubicBezTo>
                  <a:pt x="2029445" y="71650"/>
                  <a:pt x="1800122" y="-255"/>
                  <a:pt x="1697126" y="41148"/>
                </a:cubicBezTo>
                <a:cubicBezTo>
                  <a:pt x="1594130" y="82551"/>
                  <a:pt x="1231438" y="-7942"/>
                  <a:pt x="1113739" y="66294"/>
                </a:cubicBezTo>
                <a:cubicBezTo>
                  <a:pt x="996040" y="140530"/>
                  <a:pt x="782701" y="41568"/>
                  <a:pt x="609905" y="88011"/>
                </a:cubicBezTo>
                <a:cubicBezTo>
                  <a:pt x="437109" y="134454"/>
                  <a:pt x="128954" y="94206"/>
                  <a:pt x="0" y="114300"/>
                </a:cubicBezTo>
              </a:path>
            </a:pathLst>
          </a:custGeom>
          <a:ln w="25400">
            <a:tailEnd type="arrow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619500 w 3619500"/>
                      <a:gd name="connsiteY0" fmla="*/ 0 h 114300"/>
                      <a:gd name="connsiteX1" fmla="*/ 0 w 3619500"/>
                      <a:gd name="connsiteY1" fmla="*/ 114300 h 114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19500" h="114300">
                        <a:moveTo>
                          <a:pt x="3619500" y="0"/>
                        </a:moveTo>
                        <a:lnTo>
                          <a:pt x="0" y="11430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E5A49-FE0F-47B7-B2E6-AA9BFD97679B}"/>
              </a:ext>
            </a:extLst>
          </p:cNvPr>
          <p:cNvSpPr txBox="1"/>
          <p:nvPr/>
        </p:nvSpPr>
        <p:spPr>
          <a:xfrm>
            <a:off x="5663952" y="5097980"/>
            <a:ext cx="6120679" cy="954107"/>
          </a:xfrm>
          <a:custGeom>
            <a:avLst/>
            <a:gdLst>
              <a:gd name="connsiteX0" fmla="*/ 0 w 6120679"/>
              <a:gd name="connsiteY0" fmla="*/ 0 h 954107"/>
              <a:gd name="connsiteX1" fmla="*/ 6120679 w 6120679"/>
              <a:gd name="connsiteY1" fmla="*/ 0 h 954107"/>
              <a:gd name="connsiteX2" fmla="*/ 6120679 w 6120679"/>
              <a:gd name="connsiteY2" fmla="*/ 954107 h 954107"/>
              <a:gd name="connsiteX3" fmla="*/ 0 w 6120679"/>
              <a:gd name="connsiteY3" fmla="*/ 954107 h 954107"/>
              <a:gd name="connsiteX4" fmla="*/ 0 w 6120679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679" h="954107" fill="none" extrusionOk="0">
                <a:moveTo>
                  <a:pt x="0" y="0"/>
                </a:moveTo>
                <a:cubicBezTo>
                  <a:pt x="1388485" y="-86956"/>
                  <a:pt x="4130384" y="-19116"/>
                  <a:pt x="6120679" y="0"/>
                </a:cubicBezTo>
                <a:cubicBezTo>
                  <a:pt x="6104198" y="102934"/>
                  <a:pt x="6178861" y="744870"/>
                  <a:pt x="6120679" y="954107"/>
                </a:cubicBezTo>
                <a:cubicBezTo>
                  <a:pt x="3530349" y="874415"/>
                  <a:pt x="1879880" y="947980"/>
                  <a:pt x="0" y="954107"/>
                </a:cubicBezTo>
                <a:cubicBezTo>
                  <a:pt x="23141" y="845472"/>
                  <a:pt x="56763" y="217876"/>
                  <a:pt x="0" y="0"/>
                </a:cubicBezTo>
                <a:close/>
              </a:path>
              <a:path w="6120679" h="954107" stroke="0" extrusionOk="0">
                <a:moveTo>
                  <a:pt x="0" y="0"/>
                </a:moveTo>
                <a:cubicBezTo>
                  <a:pt x="1257624" y="58260"/>
                  <a:pt x="5045318" y="-159265"/>
                  <a:pt x="6120679" y="0"/>
                </a:cubicBezTo>
                <a:cubicBezTo>
                  <a:pt x="6172744" y="337796"/>
                  <a:pt x="6205796" y="786738"/>
                  <a:pt x="6120679" y="954107"/>
                </a:cubicBezTo>
                <a:cubicBezTo>
                  <a:pt x="4762440" y="890890"/>
                  <a:pt x="2442210" y="1051522"/>
                  <a:pt x="0" y="954107"/>
                </a:cubicBezTo>
                <a:cubicBezTo>
                  <a:pt x="49438" y="696191"/>
                  <a:pt x="39112" y="2941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936930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dk1"/>
                </a:solidFill>
                <a:latin typeface="Fira Code" pitchFamily="1" charset="0"/>
                <a:ea typeface="Fira Code" pitchFamily="1" charset="0"/>
                <a:cs typeface="Fira Code" pitchFamily="1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Fira Code" pitchFamily="1" charset="0"/>
              <a:buChar char="⌨"/>
            </a:pPr>
            <a:r>
              <a:rPr lang="en-US"/>
              <a:t>cargo run --example hello</a:t>
            </a:r>
          </a:p>
          <a:p>
            <a:pPr marL="457200" indent="-457200">
              <a:buFont typeface="Fira Code" pitchFamily="1" charset="0"/>
              <a:buChar char="⌨"/>
            </a:pPr>
            <a:r>
              <a:rPr lang="en-US"/>
              <a:t>cat add1.sv</a:t>
            </a:r>
          </a:p>
        </p:txBody>
      </p:sp>
    </p:spTree>
    <p:extLst>
      <p:ext uri="{BB962C8B-B14F-4D97-AF65-F5344CB8AC3E}">
        <p14:creationId xmlns:p14="http://schemas.microsoft.com/office/powerpoint/2010/main" val="2255786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41E4ED-749E-4C50-BB2A-E5E57C98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Show features by examples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D1C777-0F3E-4D4A-B875-C761DC7E8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A54F97-C10E-4AE6-87C8-82364FC72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52CF379-35E7-44A6-B238-E407EBC189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97AD42D-DEED-4E79-88B6-0CE213CD972E}"/>
              </a:ext>
            </a:extLst>
          </p:cNvPr>
          <p:cNvSpPr/>
          <p:nvPr/>
        </p:nvSpPr>
        <p:spPr>
          <a:xfrm>
            <a:off x="3794242" y="2164474"/>
            <a:ext cx="502742" cy="3860802"/>
          </a:xfrm>
          <a:custGeom>
            <a:avLst/>
            <a:gdLst>
              <a:gd name="connsiteX0" fmla="*/ 502742 w 502742"/>
              <a:gd name="connsiteY0" fmla="*/ 3860802 h 3860802"/>
              <a:gd name="connsiteX1" fmla="*/ 251371 w 502742"/>
              <a:gd name="connsiteY1" fmla="*/ 3818909 h 3860802"/>
              <a:gd name="connsiteX2" fmla="*/ 251371 w 502742"/>
              <a:gd name="connsiteY2" fmla="*/ 3166438 h 3860802"/>
              <a:gd name="connsiteX3" fmla="*/ 251371 w 502742"/>
              <a:gd name="connsiteY3" fmla="*/ 2569366 h 3860802"/>
              <a:gd name="connsiteX4" fmla="*/ 251371 w 502742"/>
              <a:gd name="connsiteY4" fmla="*/ 1972294 h 3860802"/>
              <a:gd name="connsiteX5" fmla="*/ 0 w 502742"/>
              <a:gd name="connsiteY5" fmla="*/ 1930401 h 3860802"/>
              <a:gd name="connsiteX6" fmla="*/ 251371 w 502742"/>
              <a:gd name="connsiteY6" fmla="*/ 1888508 h 3860802"/>
              <a:gd name="connsiteX7" fmla="*/ 251371 w 502742"/>
              <a:gd name="connsiteY7" fmla="*/ 1236037 h 3860802"/>
              <a:gd name="connsiteX8" fmla="*/ 251371 w 502742"/>
              <a:gd name="connsiteY8" fmla="*/ 657431 h 3860802"/>
              <a:gd name="connsiteX9" fmla="*/ 251371 w 502742"/>
              <a:gd name="connsiteY9" fmla="*/ 41893 h 3860802"/>
              <a:gd name="connsiteX10" fmla="*/ 502742 w 502742"/>
              <a:gd name="connsiteY10" fmla="*/ 0 h 3860802"/>
              <a:gd name="connsiteX11" fmla="*/ 502742 w 502742"/>
              <a:gd name="connsiteY11" fmla="*/ 604859 h 3860802"/>
              <a:gd name="connsiteX12" fmla="*/ 502742 w 502742"/>
              <a:gd name="connsiteY12" fmla="*/ 1248326 h 3860802"/>
              <a:gd name="connsiteX13" fmla="*/ 502742 w 502742"/>
              <a:gd name="connsiteY13" fmla="*/ 1891793 h 3860802"/>
              <a:gd name="connsiteX14" fmla="*/ 502742 w 502742"/>
              <a:gd name="connsiteY14" fmla="*/ 2535260 h 3860802"/>
              <a:gd name="connsiteX15" fmla="*/ 502742 w 502742"/>
              <a:gd name="connsiteY15" fmla="*/ 3217335 h 3860802"/>
              <a:gd name="connsiteX16" fmla="*/ 502742 w 502742"/>
              <a:gd name="connsiteY16" fmla="*/ 3860802 h 3860802"/>
              <a:gd name="connsiteX0" fmla="*/ 502742 w 502742"/>
              <a:gd name="connsiteY0" fmla="*/ 3860802 h 3860802"/>
              <a:gd name="connsiteX1" fmla="*/ 251371 w 502742"/>
              <a:gd name="connsiteY1" fmla="*/ 3818909 h 3860802"/>
              <a:gd name="connsiteX2" fmla="*/ 251371 w 502742"/>
              <a:gd name="connsiteY2" fmla="*/ 3203371 h 3860802"/>
              <a:gd name="connsiteX3" fmla="*/ 251371 w 502742"/>
              <a:gd name="connsiteY3" fmla="*/ 2624765 h 3860802"/>
              <a:gd name="connsiteX4" fmla="*/ 251371 w 502742"/>
              <a:gd name="connsiteY4" fmla="*/ 1972294 h 3860802"/>
              <a:gd name="connsiteX5" fmla="*/ 0 w 502742"/>
              <a:gd name="connsiteY5" fmla="*/ 1930401 h 3860802"/>
              <a:gd name="connsiteX6" fmla="*/ 251371 w 502742"/>
              <a:gd name="connsiteY6" fmla="*/ 1888508 h 3860802"/>
              <a:gd name="connsiteX7" fmla="*/ 251371 w 502742"/>
              <a:gd name="connsiteY7" fmla="*/ 1309902 h 3860802"/>
              <a:gd name="connsiteX8" fmla="*/ 251371 w 502742"/>
              <a:gd name="connsiteY8" fmla="*/ 694364 h 3860802"/>
              <a:gd name="connsiteX9" fmla="*/ 251371 w 502742"/>
              <a:gd name="connsiteY9" fmla="*/ 41893 h 3860802"/>
              <a:gd name="connsiteX10" fmla="*/ 502742 w 502742"/>
              <a:gd name="connsiteY10" fmla="*/ 0 h 38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742" h="3860802" stroke="0" extrusionOk="0">
                <a:moveTo>
                  <a:pt x="502742" y="3860802"/>
                </a:moveTo>
                <a:cubicBezTo>
                  <a:pt x="359384" y="3858008"/>
                  <a:pt x="249024" y="3842927"/>
                  <a:pt x="251371" y="3818909"/>
                </a:cubicBezTo>
                <a:cubicBezTo>
                  <a:pt x="255306" y="3657954"/>
                  <a:pt x="235572" y="3417810"/>
                  <a:pt x="251371" y="3166438"/>
                </a:cubicBezTo>
                <a:cubicBezTo>
                  <a:pt x="267170" y="2915066"/>
                  <a:pt x="228901" y="2818119"/>
                  <a:pt x="251371" y="2569366"/>
                </a:cubicBezTo>
                <a:cubicBezTo>
                  <a:pt x="273841" y="2320613"/>
                  <a:pt x="232465" y="2149250"/>
                  <a:pt x="251371" y="1972294"/>
                </a:cubicBezTo>
                <a:cubicBezTo>
                  <a:pt x="243167" y="1922731"/>
                  <a:pt x="143949" y="1911452"/>
                  <a:pt x="0" y="1930401"/>
                </a:cubicBezTo>
                <a:cubicBezTo>
                  <a:pt x="136208" y="1928683"/>
                  <a:pt x="253368" y="1908396"/>
                  <a:pt x="251371" y="1888508"/>
                </a:cubicBezTo>
                <a:cubicBezTo>
                  <a:pt x="240884" y="1730949"/>
                  <a:pt x="252262" y="1531242"/>
                  <a:pt x="251371" y="1236037"/>
                </a:cubicBezTo>
                <a:cubicBezTo>
                  <a:pt x="250480" y="940832"/>
                  <a:pt x="253827" y="822655"/>
                  <a:pt x="251371" y="657431"/>
                </a:cubicBezTo>
                <a:cubicBezTo>
                  <a:pt x="248915" y="492207"/>
                  <a:pt x="256092" y="249273"/>
                  <a:pt x="251371" y="41893"/>
                </a:cubicBezTo>
                <a:cubicBezTo>
                  <a:pt x="265464" y="30282"/>
                  <a:pt x="376035" y="18044"/>
                  <a:pt x="502742" y="0"/>
                </a:cubicBezTo>
                <a:cubicBezTo>
                  <a:pt x="509061" y="153675"/>
                  <a:pt x="515893" y="388645"/>
                  <a:pt x="502742" y="604859"/>
                </a:cubicBezTo>
                <a:cubicBezTo>
                  <a:pt x="489591" y="821073"/>
                  <a:pt x="498856" y="1091974"/>
                  <a:pt x="502742" y="1248326"/>
                </a:cubicBezTo>
                <a:cubicBezTo>
                  <a:pt x="506628" y="1404678"/>
                  <a:pt x="516275" y="1651757"/>
                  <a:pt x="502742" y="1891793"/>
                </a:cubicBezTo>
                <a:cubicBezTo>
                  <a:pt x="489209" y="2131829"/>
                  <a:pt x="504270" y="2248979"/>
                  <a:pt x="502742" y="2535260"/>
                </a:cubicBezTo>
                <a:cubicBezTo>
                  <a:pt x="501214" y="2821541"/>
                  <a:pt x="504734" y="2922778"/>
                  <a:pt x="502742" y="3217335"/>
                </a:cubicBezTo>
                <a:cubicBezTo>
                  <a:pt x="500750" y="3511892"/>
                  <a:pt x="530496" y="3591617"/>
                  <a:pt x="502742" y="3860802"/>
                </a:cubicBezTo>
                <a:close/>
              </a:path>
              <a:path w="502742" h="3860802" fill="none" extrusionOk="0">
                <a:moveTo>
                  <a:pt x="502742" y="3860802"/>
                </a:moveTo>
                <a:cubicBezTo>
                  <a:pt x="363238" y="3862911"/>
                  <a:pt x="250858" y="3840430"/>
                  <a:pt x="251371" y="3818909"/>
                </a:cubicBezTo>
                <a:cubicBezTo>
                  <a:pt x="234332" y="3578999"/>
                  <a:pt x="226246" y="3398969"/>
                  <a:pt x="251371" y="3203371"/>
                </a:cubicBezTo>
                <a:cubicBezTo>
                  <a:pt x="276496" y="3007773"/>
                  <a:pt x="257534" y="2827212"/>
                  <a:pt x="251371" y="2624765"/>
                </a:cubicBezTo>
                <a:cubicBezTo>
                  <a:pt x="245208" y="2422318"/>
                  <a:pt x="260205" y="2150245"/>
                  <a:pt x="251371" y="1972294"/>
                </a:cubicBezTo>
                <a:cubicBezTo>
                  <a:pt x="254116" y="1937176"/>
                  <a:pt x="112407" y="1929550"/>
                  <a:pt x="0" y="1930401"/>
                </a:cubicBezTo>
                <a:cubicBezTo>
                  <a:pt x="139625" y="1930629"/>
                  <a:pt x="253349" y="1911121"/>
                  <a:pt x="251371" y="1888508"/>
                </a:cubicBezTo>
                <a:cubicBezTo>
                  <a:pt x="242195" y="1599364"/>
                  <a:pt x="273663" y="1559395"/>
                  <a:pt x="251371" y="1309902"/>
                </a:cubicBezTo>
                <a:cubicBezTo>
                  <a:pt x="229079" y="1060409"/>
                  <a:pt x="260504" y="832355"/>
                  <a:pt x="251371" y="694364"/>
                </a:cubicBezTo>
                <a:cubicBezTo>
                  <a:pt x="242238" y="556373"/>
                  <a:pt x="273886" y="366687"/>
                  <a:pt x="251371" y="41893"/>
                </a:cubicBezTo>
                <a:cubicBezTo>
                  <a:pt x="241904" y="6095"/>
                  <a:pt x="354218" y="9625"/>
                  <a:pt x="502742" y="0"/>
                </a:cubicBezTo>
              </a:path>
              <a:path w="502742" h="3860802" fill="none" stroke="0" extrusionOk="0">
                <a:moveTo>
                  <a:pt x="502742" y="3860802"/>
                </a:moveTo>
                <a:cubicBezTo>
                  <a:pt x="358978" y="3863684"/>
                  <a:pt x="248619" y="3846967"/>
                  <a:pt x="251371" y="3818909"/>
                </a:cubicBezTo>
                <a:cubicBezTo>
                  <a:pt x="269746" y="3552902"/>
                  <a:pt x="239085" y="3373719"/>
                  <a:pt x="251371" y="3240303"/>
                </a:cubicBezTo>
                <a:cubicBezTo>
                  <a:pt x="263657" y="3106887"/>
                  <a:pt x="237257" y="2833818"/>
                  <a:pt x="251371" y="2606298"/>
                </a:cubicBezTo>
                <a:cubicBezTo>
                  <a:pt x="265485" y="2378779"/>
                  <a:pt x="261274" y="2161623"/>
                  <a:pt x="251371" y="1972294"/>
                </a:cubicBezTo>
                <a:cubicBezTo>
                  <a:pt x="258288" y="1946830"/>
                  <a:pt x="138548" y="1922837"/>
                  <a:pt x="0" y="1930401"/>
                </a:cubicBezTo>
                <a:cubicBezTo>
                  <a:pt x="142863" y="1931242"/>
                  <a:pt x="250071" y="1913265"/>
                  <a:pt x="251371" y="1888508"/>
                </a:cubicBezTo>
                <a:cubicBezTo>
                  <a:pt x="260962" y="1636540"/>
                  <a:pt x="224241" y="1511920"/>
                  <a:pt x="251371" y="1328368"/>
                </a:cubicBezTo>
                <a:cubicBezTo>
                  <a:pt x="278501" y="1144816"/>
                  <a:pt x="276669" y="917442"/>
                  <a:pt x="251371" y="694364"/>
                </a:cubicBezTo>
                <a:cubicBezTo>
                  <a:pt x="226073" y="471286"/>
                  <a:pt x="236368" y="332636"/>
                  <a:pt x="251371" y="41893"/>
                </a:cubicBezTo>
                <a:cubicBezTo>
                  <a:pt x="256375" y="21909"/>
                  <a:pt x="360750" y="694"/>
                  <a:pt x="502742" y="0"/>
                </a:cubicBezTo>
              </a:path>
            </a:pathLst>
          </a:custGeom>
          <a:ln w="50800">
            <a:solidFill>
              <a:schemeClr val="tx1"/>
            </a:solidFill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prstGeom prst="lef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F2DD15-F59D-463D-B4D4-3FE9966D233F}"/>
              </a:ext>
            </a:extLst>
          </p:cNvPr>
          <p:cNvSpPr txBox="1"/>
          <p:nvPr/>
        </p:nvSpPr>
        <p:spPr>
          <a:xfrm>
            <a:off x="4441693" y="5007124"/>
            <a:ext cx="619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software-like control description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67AB14-1DAD-4302-B5DE-86552DBA280B}"/>
              </a:ext>
            </a:extLst>
          </p:cNvPr>
          <p:cNvSpPr txBox="1"/>
          <p:nvPr/>
        </p:nvSpPr>
        <p:spPr>
          <a:xfrm>
            <a:off x="4441693" y="2326255"/>
            <a:ext cx="398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Rust-embedded HDL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2FCBB0-59E9-4D40-83D7-529FB58BF0CA}"/>
              </a:ext>
            </a:extLst>
          </p:cNvPr>
          <p:cNvSpPr txBox="1"/>
          <p:nvPr/>
        </p:nvSpPr>
        <p:spPr>
          <a:xfrm>
            <a:off x="4444618" y="3666689"/>
            <a:ext cx="400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rule-based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42DF7-E25E-45E1-8669-6AEE2F4456DE}"/>
              </a:ext>
            </a:extLst>
          </p:cNvPr>
          <p:cNvSpPr txBox="1"/>
          <p:nvPr/>
        </p:nvSpPr>
        <p:spPr>
          <a:xfrm>
            <a:off x="688029" y="1402926"/>
            <a:ext cx="3292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as the successor of</a:t>
            </a:r>
            <a:r>
              <a:rPr lang="zh-CN" altLang="en-US" sz="2800"/>
              <a:t> </a:t>
            </a:r>
            <a:r>
              <a:rPr lang="en-US" altLang="zh-CN" sz="2800"/>
              <a:t>…</a:t>
            </a:r>
            <a:endParaRPr lang="en-US" sz="2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F992E1-076F-4E30-A794-CB3263E179C6}"/>
              </a:ext>
            </a:extLst>
          </p:cNvPr>
          <p:cNvSpPr txBox="1"/>
          <p:nvPr/>
        </p:nvSpPr>
        <p:spPr>
          <a:xfrm>
            <a:off x="827354" y="1926146"/>
            <a:ext cx="299135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Cement (cmt1) </a:t>
            </a:r>
          </a:p>
          <a:p>
            <a:r>
              <a:rPr lang="en-US"/>
              <a:t>published at FPGA’24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40D25F-3925-4661-91C4-F66BCABD941F}"/>
              </a:ext>
            </a:extLst>
          </p:cNvPr>
          <p:cNvSpPr txBox="1"/>
          <p:nvPr/>
        </p:nvSpPr>
        <p:spPr>
          <a:xfrm>
            <a:off x="1325955" y="3463536"/>
            <a:ext cx="2340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60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cmt2!</a:t>
            </a:r>
            <a:endParaRPr lang="en-US" sz="6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497A6-2AF8-42B3-9D93-B7BA94AE9EF9}"/>
              </a:ext>
            </a:extLst>
          </p:cNvPr>
          <p:cNvSpPr txBox="1"/>
          <p:nvPr/>
        </p:nvSpPr>
        <p:spPr>
          <a:xfrm>
            <a:off x="10001949" y="2092761"/>
            <a:ext cx="17281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FIR</a:t>
            </a:r>
          </a:p>
          <a:p>
            <a:endParaRPr lang="en-US" sz="4000" b="1"/>
          </a:p>
          <a:p>
            <a:endParaRPr lang="en-US" sz="4000" b="1"/>
          </a:p>
          <a:p>
            <a:r>
              <a:rPr lang="en-US" sz="4000" b="1"/>
              <a:t>GEMM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4DEA22B-9A42-433E-9F06-59F201867E18}"/>
              </a:ext>
            </a:extLst>
          </p:cNvPr>
          <p:cNvSpPr/>
          <p:nvPr/>
        </p:nvSpPr>
        <p:spPr>
          <a:xfrm>
            <a:off x="8562109" y="2477193"/>
            <a:ext cx="1330036" cy="232756"/>
          </a:xfrm>
          <a:custGeom>
            <a:avLst/>
            <a:gdLst>
              <a:gd name="connsiteX0" fmla="*/ 1330036 w 1330036"/>
              <a:gd name="connsiteY0" fmla="*/ 0 h 232756"/>
              <a:gd name="connsiteX1" fmla="*/ 665018 w 1330036"/>
              <a:gd name="connsiteY1" fmla="*/ 182880 h 232756"/>
              <a:gd name="connsiteX2" fmla="*/ 0 w 1330036"/>
              <a:gd name="connsiteY2" fmla="*/ 232756 h 23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0036" h="232756" extrusionOk="0">
                <a:moveTo>
                  <a:pt x="1330036" y="0"/>
                </a:moveTo>
                <a:cubicBezTo>
                  <a:pt x="1065492" y="45599"/>
                  <a:pt x="865825" y="151918"/>
                  <a:pt x="665018" y="182880"/>
                </a:cubicBezTo>
                <a:cubicBezTo>
                  <a:pt x="488106" y="231096"/>
                  <a:pt x="167926" y="228923"/>
                  <a:pt x="0" y="232756"/>
                </a:cubicBezTo>
              </a:path>
            </a:pathLst>
          </a:custGeom>
          <a:noFill/>
          <a:ln w="31750">
            <a:tailEnd type="arrow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330036 w 1330036"/>
                      <a:gd name="connsiteY0" fmla="*/ 0 h 232756"/>
                      <a:gd name="connsiteX1" fmla="*/ 665018 w 1330036"/>
                      <a:gd name="connsiteY1" fmla="*/ 182880 h 232756"/>
                      <a:gd name="connsiteX2" fmla="*/ 0 w 1330036"/>
                      <a:gd name="connsiteY2" fmla="*/ 232756 h 232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0036" h="232756">
                        <a:moveTo>
                          <a:pt x="1330036" y="0"/>
                        </a:moveTo>
                        <a:cubicBezTo>
                          <a:pt x="1108363" y="72043"/>
                          <a:pt x="886691" y="144087"/>
                          <a:pt x="665018" y="182880"/>
                        </a:cubicBezTo>
                        <a:cubicBezTo>
                          <a:pt x="443345" y="221673"/>
                          <a:pt x="221672" y="227214"/>
                          <a:pt x="0" y="232756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C687DD-89F1-4F23-A053-D68C589DD5EC}"/>
              </a:ext>
            </a:extLst>
          </p:cNvPr>
          <p:cNvSpPr/>
          <p:nvPr/>
        </p:nvSpPr>
        <p:spPr>
          <a:xfrm>
            <a:off x="8379229" y="2660073"/>
            <a:ext cx="1612669" cy="1296785"/>
          </a:xfrm>
          <a:custGeom>
            <a:avLst/>
            <a:gdLst>
              <a:gd name="connsiteX0" fmla="*/ 1612669 w 1612669"/>
              <a:gd name="connsiteY0" fmla="*/ 0 h 1296785"/>
              <a:gd name="connsiteX1" fmla="*/ 731520 w 1612669"/>
              <a:gd name="connsiteY1" fmla="*/ 1124486 h 1296785"/>
              <a:gd name="connsiteX2" fmla="*/ 0 w 1612669"/>
              <a:gd name="connsiteY2" fmla="*/ 1274417 h 129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2669" h="1296785" extrusionOk="0">
                <a:moveTo>
                  <a:pt x="1612669" y="0"/>
                </a:moveTo>
                <a:cubicBezTo>
                  <a:pt x="1281762" y="454052"/>
                  <a:pt x="950084" y="944918"/>
                  <a:pt x="731520" y="1124486"/>
                </a:cubicBezTo>
                <a:cubicBezTo>
                  <a:pt x="458199" y="1319507"/>
                  <a:pt x="234689" y="1296470"/>
                  <a:pt x="0" y="1274417"/>
                </a:cubicBezTo>
              </a:path>
            </a:pathLst>
          </a:custGeom>
          <a:noFill/>
          <a:ln w="31750">
            <a:tailEnd type="arrow" w="lg" len="lg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1612669 w 1612669"/>
                      <a:gd name="connsiteY0" fmla="*/ 0 h 1437966"/>
                      <a:gd name="connsiteX1" fmla="*/ 731520 w 1612669"/>
                      <a:gd name="connsiteY1" fmla="*/ 1246909 h 1437966"/>
                      <a:gd name="connsiteX2" fmla="*/ 0 w 1612669"/>
                      <a:gd name="connsiteY2" fmla="*/ 1413163 h 1437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12669" h="1437966">
                        <a:moveTo>
                          <a:pt x="1612669" y="0"/>
                        </a:moveTo>
                        <a:cubicBezTo>
                          <a:pt x="1306483" y="505691"/>
                          <a:pt x="1000298" y="1011382"/>
                          <a:pt x="731520" y="1246909"/>
                        </a:cubicBezTo>
                        <a:cubicBezTo>
                          <a:pt x="462742" y="1482436"/>
                          <a:pt x="231371" y="1447799"/>
                          <a:pt x="0" y="1413163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A03C5E-1835-4798-B59B-0324F1AE37E7}"/>
              </a:ext>
            </a:extLst>
          </p:cNvPr>
          <p:cNvSpPr/>
          <p:nvPr/>
        </p:nvSpPr>
        <p:spPr>
          <a:xfrm>
            <a:off x="8611985" y="2959331"/>
            <a:ext cx="1346662" cy="1263534"/>
          </a:xfrm>
          <a:custGeom>
            <a:avLst/>
            <a:gdLst>
              <a:gd name="connsiteX0" fmla="*/ 1346662 w 1346662"/>
              <a:gd name="connsiteY0" fmla="*/ 1263534 h 1263534"/>
              <a:gd name="connsiteX1" fmla="*/ 631768 w 1346662"/>
              <a:gd name="connsiteY1" fmla="*/ 399011 h 1263534"/>
              <a:gd name="connsiteX2" fmla="*/ 0 w 1346662"/>
              <a:gd name="connsiteY2" fmla="*/ 0 h 126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6662" h="1263534" extrusionOk="0">
                <a:moveTo>
                  <a:pt x="1346662" y="1263534"/>
                </a:moveTo>
                <a:cubicBezTo>
                  <a:pt x="1111692" y="949587"/>
                  <a:pt x="864011" y="633094"/>
                  <a:pt x="631768" y="399011"/>
                </a:cubicBezTo>
                <a:cubicBezTo>
                  <a:pt x="383065" y="166047"/>
                  <a:pt x="218777" y="93952"/>
                  <a:pt x="0" y="0"/>
                </a:cubicBezTo>
              </a:path>
            </a:pathLst>
          </a:custGeom>
          <a:noFill/>
          <a:ln w="31750">
            <a:solidFill>
              <a:schemeClr val="accent2"/>
            </a:solidFill>
            <a:tailEnd type="arrow" w="lg" len="lg"/>
            <a:extLst>
              <a:ext uri="{C807C97D-BFC1-408E-A445-0C87EB9F89A2}">
                <ask:lineSketchStyleProps xmlns:ask="http://schemas.microsoft.com/office/drawing/2018/sketchyshapes" sd="697022472">
                  <a:custGeom>
                    <a:avLst/>
                    <a:gdLst>
                      <a:gd name="connsiteX0" fmla="*/ 1346662 w 1346662"/>
                      <a:gd name="connsiteY0" fmla="*/ 1263534 h 1263534"/>
                      <a:gd name="connsiteX1" fmla="*/ 631768 w 1346662"/>
                      <a:gd name="connsiteY1" fmla="*/ 399011 h 1263534"/>
                      <a:gd name="connsiteX2" fmla="*/ 0 w 1346662"/>
                      <a:gd name="connsiteY2" fmla="*/ 0 h 126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46662" h="1263534">
                        <a:moveTo>
                          <a:pt x="1346662" y="1263534"/>
                        </a:moveTo>
                        <a:cubicBezTo>
                          <a:pt x="1101437" y="936567"/>
                          <a:pt x="856212" y="609600"/>
                          <a:pt x="631768" y="399011"/>
                        </a:cubicBezTo>
                        <a:cubicBezTo>
                          <a:pt x="407324" y="188422"/>
                          <a:pt x="203662" y="94211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7BA476-734A-49CF-AA6C-AE5AFC8CBDDE}"/>
              </a:ext>
            </a:extLst>
          </p:cNvPr>
          <p:cNvSpPr/>
          <p:nvPr/>
        </p:nvSpPr>
        <p:spPr>
          <a:xfrm>
            <a:off x="8412480" y="4206240"/>
            <a:ext cx="1546167" cy="49876"/>
          </a:xfrm>
          <a:custGeom>
            <a:avLst/>
            <a:gdLst>
              <a:gd name="connsiteX0" fmla="*/ 1546167 w 1546167"/>
              <a:gd name="connsiteY0" fmla="*/ 49876 h 49876"/>
              <a:gd name="connsiteX1" fmla="*/ 1139841 w 1546167"/>
              <a:gd name="connsiteY1" fmla="*/ 41231 h 49876"/>
              <a:gd name="connsiteX2" fmla="*/ 764771 w 1546167"/>
              <a:gd name="connsiteY2" fmla="*/ 33251 h 49876"/>
              <a:gd name="connsiteX3" fmla="*/ 0 w 1546167"/>
              <a:gd name="connsiteY3" fmla="*/ 0 h 4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" h="49876" extrusionOk="0">
                <a:moveTo>
                  <a:pt x="1546167" y="49876"/>
                </a:moveTo>
                <a:cubicBezTo>
                  <a:pt x="1379725" y="29666"/>
                  <a:pt x="1249848" y="59780"/>
                  <a:pt x="1139841" y="41231"/>
                </a:cubicBezTo>
                <a:cubicBezTo>
                  <a:pt x="1029834" y="22682"/>
                  <a:pt x="842698" y="27803"/>
                  <a:pt x="764771" y="33251"/>
                </a:cubicBezTo>
                <a:cubicBezTo>
                  <a:pt x="548404" y="-13975"/>
                  <a:pt x="272544" y="-19455"/>
                  <a:pt x="0" y="0"/>
                </a:cubicBezTo>
              </a:path>
            </a:pathLst>
          </a:custGeom>
          <a:noFill/>
          <a:ln w="31750">
            <a:solidFill>
              <a:schemeClr val="accent2"/>
            </a:solidFill>
            <a:tailEnd type="arrow" w="lg" len="lg"/>
            <a:extLst>
              <a:ext uri="{C807C97D-BFC1-408E-A445-0C87EB9F89A2}">
                <ask:lineSketchStyleProps xmlns:ask="http://schemas.microsoft.com/office/drawing/2018/sketchyshapes" sd="2177963799">
                  <a:custGeom>
                    <a:avLst/>
                    <a:gdLst>
                      <a:gd name="connsiteX0" fmla="*/ 1546167 w 1546167"/>
                      <a:gd name="connsiteY0" fmla="*/ 49876 h 49876"/>
                      <a:gd name="connsiteX1" fmla="*/ 764771 w 1546167"/>
                      <a:gd name="connsiteY1" fmla="*/ 33251 h 49876"/>
                      <a:gd name="connsiteX2" fmla="*/ 0 w 1546167"/>
                      <a:gd name="connsiteY2" fmla="*/ 0 h 49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46167" h="49876">
                        <a:moveTo>
                          <a:pt x="1546167" y="49876"/>
                        </a:moveTo>
                        <a:lnTo>
                          <a:pt x="764771" y="33251"/>
                        </a:lnTo>
                        <a:cubicBezTo>
                          <a:pt x="507077" y="24938"/>
                          <a:pt x="253538" y="12469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04F9BB-3D3A-4005-B87D-8D6A0FE9A4D5}"/>
              </a:ext>
            </a:extLst>
          </p:cNvPr>
          <p:cNvSpPr/>
          <p:nvPr/>
        </p:nvSpPr>
        <p:spPr>
          <a:xfrm>
            <a:off x="9476509" y="4305993"/>
            <a:ext cx="432262" cy="847898"/>
          </a:xfrm>
          <a:custGeom>
            <a:avLst/>
            <a:gdLst>
              <a:gd name="connsiteX0" fmla="*/ 432262 w 432262"/>
              <a:gd name="connsiteY0" fmla="*/ 0 h 847898"/>
              <a:gd name="connsiteX1" fmla="*/ 133004 w 432262"/>
              <a:gd name="connsiteY1" fmla="*/ 432262 h 847898"/>
              <a:gd name="connsiteX2" fmla="*/ 0 w 432262"/>
              <a:gd name="connsiteY2" fmla="*/ 847898 h 84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262" h="847898" extrusionOk="0">
                <a:moveTo>
                  <a:pt x="432262" y="0"/>
                </a:moveTo>
                <a:cubicBezTo>
                  <a:pt x="323886" y="175684"/>
                  <a:pt x="174343" y="269646"/>
                  <a:pt x="133004" y="432262"/>
                </a:cubicBezTo>
                <a:cubicBezTo>
                  <a:pt x="56739" y="566869"/>
                  <a:pt x="52266" y="732531"/>
                  <a:pt x="0" y="847898"/>
                </a:cubicBezTo>
              </a:path>
            </a:pathLst>
          </a:custGeom>
          <a:noFill/>
          <a:ln w="31750">
            <a:solidFill>
              <a:schemeClr val="accent2"/>
            </a:solidFill>
            <a:tailEnd type="arrow" w="lg" len="lg"/>
            <a:extLst>
              <a:ext uri="{C807C97D-BFC1-408E-A445-0C87EB9F89A2}">
                <ask:lineSketchStyleProps xmlns:ask="http://schemas.microsoft.com/office/drawing/2018/sketchyshapes" sd="1733704057">
                  <a:custGeom>
                    <a:avLst/>
                    <a:gdLst>
                      <a:gd name="connsiteX0" fmla="*/ 432262 w 432262"/>
                      <a:gd name="connsiteY0" fmla="*/ 0 h 847898"/>
                      <a:gd name="connsiteX1" fmla="*/ 133004 w 432262"/>
                      <a:gd name="connsiteY1" fmla="*/ 432262 h 847898"/>
                      <a:gd name="connsiteX2" fmla="*/ 0 w 432262"/>
                      <a:gd name="connsiteY2" fmla="*/ 847898 h 84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2262" h="847898">
                        <a:moveTo>
                          <a:pt x="432262" y="0"/>
                        </a:moveTo>
                        <a:cubicBezTo>
                          <a:pt x="318655" y="145473"/>
                          <a:pt x="205048" y="290946"/>
                          <a:pt x="133004" y="432262"/>
                        </a:cubicBezTo>
                        <a:cubicBezTo>
                          <a:pt x="60960" y="573578"/>
                          <a:pt x="30480" y="710738"/>
                          <a:pt x="0" y="847898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4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41E4ED-749E-4C50-BB2A-E5E57C98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Finite Impulse Response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D1C777-0F3E-4D4A-B875-C761DC7E8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A54F97-C10E-4AE6-87C8-82364FC7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52CF379-35E7-44A6-B238-E407EBC189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4487C25-5A62-3CA2-4F1A-9F278FF19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13715" r="9949" b="12176"/>
          <a:stretch/>
        </p:blipFill>
        <p:spPr>
          <a:xfrm>
            <a:off x="6756807" y="1556792"/>
            <a:ext cx="4595778" cy="37726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629929C-2D15-A3F4-BD94-945F93253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4" y="2218076"/>
            <a:ext cx="4381500" cy="2390775"/>
          </a:xfrm>
          <a:prstGeom prst="rect">
            <a:avLst/>
          </a:prstGeom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13769030-C249-8840-D3C9-D46F401ED421}"/>
              </a:ext>
            </a:extLst>
          </p:cNvPr>
          <p:cNvSpPr/>
          <p:nvPr/>
        </p:nvSpPr>
        <p:spPr>
          <a:xfrm>
            <a:off x="7824192" y="2233612"/>
            <a:ext cx="1080120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F39BC9B-2D4A-8DF6-5D5B-22717E2ADC1C}"/>
              </a:ext>
            </a:extLst>
          </p:cNvPr>
          <p:cNvSpPr txBox="1"/>
          <p:nvPr/>
        </p:nvSpPr>
        <p:spPr>
          <a:xfrm>
            <a:off x="5411245" y="2153213"/>
            <a:ext cx="169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Type Parameter</a:t>
            </a:r>
            <a:endParaRPr lang="zh-CN" altLang="en-US" dirty="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F19466E-0E2A-7070-796E-57B4DD13B348}"/>
              </a:ext>
            </a:extLst>
          </p:cNvPr>
          <p:cNvSpPr/>
          <p:nvPr/>
        </p:nvSpPr>
        <p:spPr>
          <a:xfrm>
            <a:off x="9120336" y="2523014"/>
            <a:ext cx="540060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14F1000-7376-90AE-AA54-3DE0E89B4603}"/>
              </a:ext>
            </a:extLst>
          </p:cNvPr>
          <p:cNvSpPr txBox="1"/>
          <p:nvPr/>
        </p:nvSpPr>
        <p:spPr>
          <a:xfrm>
            <a:off x="9120336" y="1950411"/>
            <a:ext cx="203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Name of Interface/Module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25908C74-8A9D-195B-44F2-1BFB89F29E58}"/>
              </a:ext>
            </a:extLst>
          </p:cNvPr>
          <p:cNvSpPr/>
          <p:nvPr/>
        </p:nvSpPr>
        <p:spPr>
          <a:xfrm>
            <a:off x="8067219" y="3095616"/>
            <a:ext cx="2250250" cy="3333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7C0987E-F209-F35A-2A25-9A1F14B7DC74}"/>
              </a:ext>
            </a:extLst>
          </p:cNvPr>
          <p:cNvSpPr txBox="1"/>
          <p:nvPr/>
        </p:nvSpPr>
        <p:spPr>
          <a:xfrm>
            <a:off x="5411245" y="2836487"/>
            <a:ext cx="1693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An input port</a:t>
            </a:r>
          </a:p>
          <a:p>
            <a:pPr algn="ctr"/>
            <a:r>
              <a:rPr lang="en-US" altLang="zh-CN" dirty="0"/>
              <a:t>named “in_”</a:t>
            </a:r>
          </a:p>
          <a:p>
            <a:pPr algn="ctr"/>
            <a:r>
              <a:rPr lang="en-US" altLang="zh-CN" dirty="0"/>
              <a:t>of type T</a:t>
            </a:r>
            <a:endParaRPr lang="zh-CN" altLang="en-US" dirty="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608898E-EA05-0377-EC5F-F1E73D614874}"/>
              </a:ext>
            </a:extLst>
          </p:cNvPr>
          <p:cNvSpPr/>
          <p:nvPr/>
        </p:nvSpPr>
        <p:spPr>
          <a:xfrm>
            <a:off x="8088277" y="2755940"/>
            <a:ext cx="1584176" cy="3333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2504A9A-9031-EF5F-99FB-1CABCBA03711}"/>
              </a:ext>
            </a:extLst>
          </p:cNvPr>
          <p:cNvSpPr txBox="1"/>
          <p:nvPr/>
        </p:nvSpPr>
        <p:spPr>
          <a:xfrm>
            <a:off x="9652266" y="2737965"/>
            <a:ext cx="97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rename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F66AD03F-DD48-3482-7080-C19BC2DF967B}"/>
              </a:ext>
            </a:extLst>
          </p:cNvPr>
          <p:cNvSpPr/>
          <p:nvPr/>
        </p:nvSpPr>
        <p:spPr>
          <a:xfrm>
            <a:off x="8067219" y="3380248"/>
            <a:ext cx="2421269" cy="3333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0DEBFA25-8530-E0A0-BCC8-4C0549DDE5DA}"/>
              </a:ext>
            </a:extLst>
          </p:cNvPr>
          <p:cNvSpPr/>
          <p:nvPr/>
        </p:nvSpPr>
        <p:spPr>
          <a:xfrm>
            <a:off x="877355" y="2133680"/>
            <a:ext cx="792088" cy="68327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C4F0D12-5BC6-7E82-7DF7-794E30D4A8F4}"/>
              </a:ext>
            </a:extLst>
          </p:cNvPr>
          <p:cNvSpPr/>
          <p:nvPr/>
        </p:nvSpPr>
        <p:spPr>
          <a:xfrm>
            <a:off x="3287688" y="4077072"/>
            <a:ext cx="792088" cy="68327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FFD42B64-A7C0-5ACF-12F9-6BFF4B4FA728}"/>
              </a:ext>
            </a:extLst>
          </p:cNvPr>
          <p:cNvSpPr/>
          <p:nvPr/>
        </p:nvSpPr>
        <p:spPr>
          <a:xfrm>
            <a:off x="7809031" y="3954762"/>
            <a:ext cx="2421269" cy="3333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F239E6F-F8C9-A294-489C-73813A6C6BA7}"/>
              </a:ext>
            </a:extLst>
          </p:cNvPr>
          <p:cNvSpPr txBox="1"/>
          <p:nvPr/>
        </p:nvSpPr>
        <p:spPr>
          <a:xfrm>
            <a:off x="5411245" y="3722889"/>
            <a:ext cx="169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 method to input data</a:t>
            </a:r>
            <a:endParaRPr lang="zh-CN" altLang="en-US" dirty="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2364C269-ADF6-7AD0-A188-26DF72326836}"/>
              </a:ext>
            </a:extLst>
          </p:cNvPr>
          <p:cNvSpPr/>
          <p:nvPr/>
        </p:nvSpPr>
        <p:spPr>
          <a:xfrm>
            <a:off x="7809031" y="4239394"/>
            <a:ext cx="3111505" cy="33338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383B8A3-1203-ED6E-73CD-B3AE62FF56B3}"/>
              </a:ext>
            </a:extLst>
          </p:cNvPr>
          <p:cNvSpPr txBox="1"/>
          <p:nvPr/>
        </p:nvSpPr>
        <p:spPr>
          <a:xfrm>
            <a:off x="5411245" y="4202975"/>
            <a:ext cx="169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 method to output data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051309A-15FA-F20B-1980-689507B2DCDA}"/>
              </a:ext>
            </a:extLst>
          </p:cNvPr>
          <p:cNvSpPr txBox="1"/>
          <p:nvPr/>
        </p:nvSpPr>
        <p:spPr>
          <a:xfrm>
            <a:off x="628764" y="5768785"/>
            <a:ext cx="875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7-16</a:t>
            </a:r>
            <a:endParaRPr lang="zh-CN" altLang="en-US" dirty="0"/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D707F43F-7BE8-D660-1712-BB8861E037A4}"/>
              </a:ext>
            </a:extLst>
          </p:cNvPr>
          <p:cNvSpPr txBox="1"/>
          <p:nvPr/>
        </p:nvSpPr>
        <p:spPr>
          <a:xfrm>
            <a:off x="7104402" y="925014"/>
            <a:ext cx="398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Rust-embedded HDL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0A2922FD-F110-0936-79E3-91AD308E45D2}"/>
              </a:ext>
            </a:extLst>
          </p:cNvPr>
          <p:cNvSpPr txBox="1"/>
          <p:nvPr/>
        </p:nvSpPr>
        <p:spPr>
          <a:xfrm>
            <a:off x="9453892" y="-143501"/>
            <a:ext cx="2340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cmt2!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404586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/>
      <p:bldP spid="25" grpId="1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/>
      <p:bldP spid="39" grpId="1"/>
      <p:bldP spid="41" grpId="0" animBg="1"/>
      <p:bldP spid="4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C2D43-9216-974B-06C0-4DE863649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Example1: fixed length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7C234A8-EABB-46CA-67DB-40B52B56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CA8352-E405-D093-A15E-F08D1FA2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FABC3D1C-44DF-5FFF-C2F0-A70A00F37D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44ADA19-3941-52A3-1A8D-AC242802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6951" r="9178" b="51049"/>
          <a:stretch/>
        </p:blipFill>
        <p:spPr>
          <a:xfrm>
            <a:off x="3454400" y="1412776"/>
            <a:ext cx="5742636" cy="4176464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A88F18B8-E641-1936-9931-9145497AF853}"/>
              </a:ext>
            </a:extLst>
          </p:cNvPr>
          <p:cNvSpPr/>
          <p:nvPr/>
        </p:nvSpPr>
        <p:spPr>
          <a:xfrm>
            <a:off x="5020855" y="1920855"/>
            <a:ext cx="3691860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CD351F-64F8-A468-FD7C-90F01F61FD58}"/>
              </a:ext>
            </a:extLst>
          </p:cNvPr>
          <p:cNvSpPr txBox="1"/>
          <p:nvPr/>
        </p:nvSpPr>
        <p:spPr>
          <a:xfrm>
            <a:off x="5075475" y="1597442"/>
            <a:ext cx="327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Parameters: type &amp; coefficients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03E2BB9-A3E8-1ECD-0200-B9FEDB3072FD}"/>
              </a:ext>
            </a:extLst>
          </p:cNvPr>
          <p:cNvSpPr/>
          <p:nvPr/>
        </p:nvSpPr>
        <p:spPr>
          <a:xfrm>
            <a:off x="4300492" y="2198976"/>
            <a:ext cx="432048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EB6789F-5358-7DC0-6B0E-15ABE42182FD}"/>
              </a:ext>
            </a:extLst>
          </p:cNvPr>
          <p:cNvSpPr txBox="1"/>
          <p:nvPr/>
        </p:nvSpPr>
        <p:spPr>
          <a:xfrm>
            <a:off x="4873122" y="2151440"/>
            <a:ext cx="419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Return a module with interface type FIR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255D690-38BD-B8E4-F234-1044200A238C}"/>
              </a:ext>
            </a:extLst>
          </p:cNvPr>
          <p:cNvSpPr/>
          <p:nvPr/>
        </p:nvSpPr>
        <p:spPr>
          <a:xfrm>
            <a:off x="5146584" y="2459057"/>
            <a:ext cx="1314148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7A2B4BD-3E98-E460-EC7F-C4654645E177}"/>
              </a:ext>
            </a:extLst>
          </p:cNvPr>
          <p:cNvSpPr txBox="1"/>
          <p:nvPr/>
        </p:nvSpPr>
        <p:spPr>
          <a:xfrm>
            <a:off x="4062688" y="2641224"/>
            <a:ext cx="503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io! macro provides parameters and gets an io struct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3E41BAA-D129-F853-4481-DF1D84758A10}"/>
              </a:ext>
            </a:extLst>
          </p:cNvPr>
          <p:cNvSpPr/>
          <p:nvPr/>
        </p:nvSpPr>
        <p:spPr>
          <a:xfrm>
            <a:off x="5803658" y="2966714"/>
            <a:ext cx="1953218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E44DAD3-3D0A-26E8-1322-877B1F096FAA}"/>
              </a:ext>
            </a:extLst>
          </p:cNvPr>
          <p:cNvSpPr txBox="1"/>
          <p:nvPr/>
        </p:nvSpPr>
        <p:spPr>
          <a:xfrm>
            <a:off x="7781288" y="2926749"/>
            <a:ext cx="1391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instantiate a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Reg as submodule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002ED29-F659-32BC-E0FD-0BFC1C4CE54A}"/>
              </a:ext>
            </a:extLst>
          </p:cNvPr>
          <p:cNvSpPr/>
          <p:nvPr/>
        </p:nvSpPr>
        <p:spPr>
          <a:xfrm>
            <a:off x="4624630" y="3976907"/>
            <a:ext cx="1953218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FCE758F-895F-75F4-0A81-149DDB1A5281}"/>
              </a:ext>
            </a:extLst>
          </p:cNvPr>
          <p:cNvSpPr txBox="1"/>
          <p:nvPr/>
        </p:nvSpPr>
        <p:spPr>
          <a:xfrm>
            <a:off x="6606308" y="3812438"/>
            <a:ext cx="2404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implement a method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called “input”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1C00E3FE-9F9C-78C4-EF06-2E3BF7C13A1A}"/>
              </a:ext>
            </a:extLst>
          </p:cNvPr>
          <p:cNvSpPr/>
          <p:nvPr/>
        </p:nvSpPr>
        <p:spPr>
          <a:xfrm>
            <a:off x="4413092" y="4266309"/>
            <a:ext cx="967520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099107-2625-7CD6-A0E0-864EAB2757E8}"/>
              </a:ext>
            </a:extLst>
          </p:cNvPr>
          <p:cNvSpPr txBox="1"/>
          <p:nvPr/>
        </p:nvSpPr>
        <p:spPr>
          <a:xfrm>
            <a:off x="5474381" y="4201538"/>
            <a:ext cx="240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input of the method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45591A4-CD2C-F2BF-2370-E6EC4A5D3CBC}"/>
              </a:ext>
            </a:extLst>
          </p:cNvPr>
          <p:cNvSpPr/>
          <p:nvPr/>
        </p:nvSpPr>
        <p:spPr>
          <a:xfrm>
            <a:off x="4662824" y="4535371"/>
            <a:ext cx="1676480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0F1362D-8C77-03EA-3A0E-B22280B1A08E}"/>
              </a:ext>
            </a:extLst>
          </p:cNvPr>
          <p:cNvSpPr txBox="1"/>
          <p:nvPr/>
        </p:nvSpPr>
        <p:spPr>
          <a:xfrm>
            <a:off x="5008518" y="4802434"/>
            <a:ext cx="421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things to do after the method is invoked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reg %= xx is a syntax sugar for </a:t>
            </a:r>
            <a:r>
              <a:rPr lang="en-US" altLang="zh-CN" dirty="0" err="1">
                <a:solidFill>
                  <a:schemeClr val="bg1"/>
                </a:solidFill>
              </a:rPr>
              <a:t>reg.write</a:t>
            </a:r>
            <a:r>
              <a:rPr lang="en-US" altLang="zh-CN" dirty="0">
                <a:solidFill>
                  <a:schemeClr val="bg1"/>
                </a:solidFill>
              </a:rPr>
              <a:t>(xx)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3921C-7C57-A19C-5C19-9252809ADCAA}"/>
              </a:ext>
            </a:extLst>
          </p:cNvPr>
          <p:cNvSpPr txBox="1"/>
          <p:nvPr/>
        </p:nvSpPr>
        <p:spPr>
          <a:xfrm>
            <a:off x="628764" y="5768785"/>
            <a:ext cx="875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18-46</a:t>
            </a:r>
            <a:endParaRPr lang="zh-CN" altLang="en-US" dirty="0"/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ED77C95D-3BC0-C8B4-1685-B18CCFAE6EA3}"/>
              </a:ext>
            </a:extLst>
          </p:cNvPr>
          <p:cNvSpPr txBox="1"/>
          <p:nvPr/>
        </p:nvSpPr>
        <p:spPr>
          <a:xfrm>
            <a:off x="5106120" y="5551599"/>
            <a:ext cx="400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rule-based design</a:t>
            </a:r>
          </a:p>
        </p:txBody>
      </p:sp>
    </p:spTree>
    <p:extLst>
      <p:ext uri="{BB962C8B-B14F-4D97-AF65-F5344CB8AC3E}">
        <p14:creationId xmlns:p14="http://schemas.microsoft.com/office/powerpoint/2010/main" val="3898553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/>
      <p:bldP spid="12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711143-4D7D-46C1-9732-D3716D08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Domain-specific Language (DSL)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6AD397A-12F5-456C-B878-A20FC6BB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65216E-7486-414A-953B-1A89098C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9297"/>
            <a:ext cx="10972800" cy="648071"/>
          </a:xfrm>
        </p:spPr>
        <p:txBody>
          <a:bodyPr/>
          <a:lstStyle/>
          <a:p>
            <a:r>
              <a:rPr lang="en-US" altLang="zh-CN" dirty="0"/>
              <a:t>Let us look at:  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928BC5F-B918-471F-B547-2D4DBD6E811E}"/>
              </a:ext>
            </a:extLst>
          </p:cNvPr>
          <p:cNvSpPr txBox="1"/>
          <p:nvPr/>
        </p:nvSpPr>
        <p:spPr>
          <a:xfrm>
            <a:off x="609600" y="1556792"/>
            <a:ext cx="7646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Buffer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altLang="zh-C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00FF"/>
                </a:solidFill>
                <a:latin typeface="Consolas" panose="020B0609020204030204" pitchFamily="49" charset="0"/>
              </a:rPr>
              <a:t>M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dirty="0">
                <a:solidFill>
                  <a:srgbClr val="0000FF"/>
                </a:solidFill>
                <a:latin typeface="Consolas" panose="020B0609020204030204" pitchFamily="49" charset="0"/>
              </a:rPr>
              <a:t>S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00FF"/>
                </a:solidFill>
                <a:latin typeface="Consolas" panose="020B0609020204030204" pitchFamily="49" charset="0"/>
              </a:rPr>
              <a:t>N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Var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"i"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"j"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RDom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"k"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Func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Place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::</a:t>
            </a:r>
            <a:r>
              <a:rPr lang="en-US" altLang="zh-CN" dirty="0">
                <a:solidFill>
                  <a:srgbClr val="267F99"/>
                </a:solidFill>
                <a:latin typeface="Consolas" panose="020B0609020204030204" pitchFamily="49" charset="0"/>
              </a:rPr>
              <a:t>Device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sum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1080"/>
                </a:solidFill>
                <a:latin typeface="Consolas" panose="020B0609020204030204" pitchFamily="49" charset="0"/>
              </a:rPr>
              <a:t>k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));</a:t>
            </a:r>
          </a:p>
          <a:p>
            <a:b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altLang="zh-CN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set_bounds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00FF"/>
                </a:solidFill>
                <a:latin typeface="Consolas" panose="020B0609020204030204" pitchFamily="49" charset="0"/>
              </a:rPr>
              <a:t>M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 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dirty="0">
                <a:solidFill>
                  <a:srgbClr val="0000FF"/>
                </a:solidFill>
                <a:latin typeface="Consolas" panose="020B0609020204030204" pitchFamily="49" charset="0"/>
              </a:rPr>
              <a:t>S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b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get_host_target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();</a:t>
            </a:r>
          </a:p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altLang="zh-CN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set_feature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::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MLIR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compile_to_device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“</a:t>
            </a:r>
            <a:r>
              <a:rPr lang="en-US" altLang="zh-CN" dirty="0">
                <a:solidFill>
                  <a:srgbClr val="A31515"/>
                </a:solidFill>
                <a:latin typeface="Consolas" panose="020B0609020204030204" pitchFamily="49" charset="0"/>
              </a:rPr>
              <a:t>SCF_vanilla</a:t>
            </a:r>
            <a:r>
              <a:rPr lang="en-US" altLang="zh-CN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.mlir”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{}, </a:t>
            </a:r>
            <a:r>
              <a:rPr lang="en-US" altLang="zh-CN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1148411-AC2A-40CC-B287-09590413991D}"/>
              </a:ext>
            </a:extLst>
          </p:cNvPr>
          <p:cNvSpPr txBox="1"/>
          <p:nvPr/>
        </p:nvSpPr>
        <p:spPr>
          <a:xfrm>
            <a:off x="1055440" y="497485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Specification  </a:t>
            </a:r>
          </a:p>
          <a:p>
            <a:pPr algn="ctr"/>
            <a:r>
              <a:rPr lang="en-US" altLang="zh-CN" dirty="0">
                <a:latin typeface="Consolas" panose="020B0609020204030204" pitchFamily="49" charset="0"/>
              </a:rPr>
              <a:t>(</a:t>
            </a:r>
            <a:r>
              <a:rPr lang="en-US" altLang="zh-CN" dirty="0" err="1">
                <a:latin typeface="Consolas" panose="020B0609020204030204" pitchFamily="49" charset="0"/>
              </a:rPr>
              <a:t>Func</a:t>
            </a:r>
            <a:r>
              <a:rPr lang="en-US" altLang="zh-CN" dirty="0">
                <a:latin typeface="Consolas" panose="020B0609020204030204" pitchFamily="49" charset="0"/>
              </a:rPr>
              <a:t> exp_0,</a:t>
            </a:r>
          </a:p>
          <a:p>
            <a:pPr algn="ctr"/>
            <a:r>
              <a:rPr lang="en-US" altLang="zh-CN" sz="1800" dirty="0">
                <a:latin typeface="Consolas" panose="020B0609020204030204" pitchFamily="49" charset="0"/>
              </a:rPr>
              <a:t>popa/examples/</a:t>
            </a:r>
            <a:r>
              <a:rPr lang="en-US" altLang="zh-CN" dirty="0">
                <a:latin typeface="Consolas" panose="020B0609020204030204" pitchFamily="49" charset="0"/>
              </a:rPr>
              <a:t>tutorial.cpp)</a:t>
            </a:r>
            <a:endParaRPr lang="zh-CN" altLang="en-US" dirty="0">
              <a:latin typeface="Consolas" panose="020B0609020204030204" pitchFamily="49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553AF9-4BBC-4AD7-82C1-3084464FEE64}"/>
              </a:ext>
            </a:extLst>
          </p:cNvPr>
          <p:cNvSpPr txBox="1"/>
          <p:nvPr/>
        </p:nvSpPr>
        <p:spPr>
          <a:xfrm>
            <a:off x="5375920" y="155214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Declare input buffers</a:t>
            </a:r>
            <a:endParaRPr lang="zh-CN" altLang="en-US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E23CFF-B2B7-46F9-A564-9FC283B12A2E}"/>
              </a:ext>
            </a:extLst>
          </p:cNvPr>
          <p:cNvSpPr txBox="1"/>
          <p:nvPr/>
        </p:nvSpPr>
        <p:spPr>
          <a:xfrm>
            <a:off x="5375920" y="198419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Declare loop variables (k is an reduction loop)</a:t>
            </a:r>
            <a:endParaRPr lang="zh-CN" altLang="en-US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27493A6-5AA7-4374-86CA-727F00DCC00A}"/>
              </a:ext>
            </a:extLst>
          </p:cNvPr>
          <p:cNvSpPr txBox="1"/>
          <p:nvPr/>
        </p:nvSpPr>
        <p:spPr>
          <a:xfrm>
            <a:off x="5375920" y="251739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Define computations in a functional expression  </a:t>
            </a:r>
            <a:endParaRPr lang="zh-CN" altLang="en-US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182F82B-CE35-4ECD-A1B3-E0A0E8C7C5C4}"/>
              </a:ext>
            </a:extLst>
          </p:cNvPr>
          <p:cNvSpPr txBox="1"/>
          <p:nvPr/>
        </p:nvSpPr>
        <p:spPr>
          <a:xfrm>
            <a:off x="5375920" y="3231229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Specify loop schedules</a:t>
            </a:r>
          </a:p>
          <a:p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(How to optimize the computations)</a:t>
            </a:r>
            <a:endParaRPr lang="zh-CN" altLang="en-US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80B13C-D417-4EB7-B0B4-8E2DE20FFA70}"/>
              </a:ext>
            </a:extLst>
          </p:cNvPr>
          <p:cNvSpPr txBox="1"/>
          <p:nvPr/>
        </p:nvSpPr>
        <p:spPr>
          <a:xfrm>
            <a:off x="6168008" y="41490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Let us target MLIR</a:t>
            </a:r>
            <a:endParaRPr lang="zh-CN" altLang="en-US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08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0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3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316C-3D10-446B-6107-CA33EAD10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208E13-1DD1-6665-8AFA-03BB49BB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Example1: fixed length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B6A753-9E19-A502-B8F1-7300D3D3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F8BC8B-C7EA-EC01-78E0-52A47A3F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39D7E16-E206-63A0-C8FB-8A8124F089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BC7217D-BE72-70AC-0FD0-603387FA4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48250" r="9178" b="9750"/>
          <a:stretch/>
        </p:blipFill>
        <p:spPr>
          <a:xfrm>
            <a:off x="3454400" y="1412776"/>
            <a:ext cx="5742636" cy="4176464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579DFDB-6009-BB8B-93F8-A65031B73468}"/>
              </a:ext>
            </a:extLst>
          </p:cNvPr>
          <p:cNvSpPr/>
          <p:nvPr/>
        </p:nvSpPr>
        <p:spPr>
          <a:xfrm>
            <a:off x="4640820" y="1450085"/>
            <a:ext cx="1676480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28F5774-38F5-BA6D-5297-E086030ED70F}"/>
              </a:ext>
            </a:extLst>
          </p:cNvPr>
          <p:cNvSpPr txBox="1"/>
          <p:nvPr/>
        </p:nvSpPr>
        <p:spPr>
          <a:xfrm>
            <a:off x="6345760" y="1407104"/>
            <a:ext cx="2404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implement an always rule called “shift”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FEE34490-6F33-1449-93DD-91816C341045}"/>
              </a:ext>
            </a:extLst>
          </p:cNvPr>
          <p:cNvSpPr/>
          <p:nvPr/>
        </p:nvSpPr>
        <p:spPr>
          <a:xfrm>
            <a:off x="4575429" y="1966774"/>
            <a:ext cx="1676480" cy="521604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C651EE9-D44C-494E-1F4C-EFDFC3E73E41}"/>
              </a:ext>
            </a:extLst>
          </p:cNvPr>
          <p:cNvSpPr txBox="1"/>
          <p:nvPr/>
        </p:nvSpPr>
        <p:spPr>
          <a:xfrm>
            <a:off x="6345760" y="2053435"/>
            <a:ext cx="240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shift the registers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A6AD65E-0E62-BE39-ED95-714C2A555EA4}"/>
              </a:ext>
            </a:extLst>
          </p:cNvPr>
          <p:cNvSpPr/>
          <p:nvPr/>
        </p:nvSpPr>
        <p:spPr>
          <a:xfrm>
            <a:off x="4672951" y="3225920"/>
            <a:ext cx="1676480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3C3FE59-7F1C-DBE9-4EE5-92A424E083D7}"/>
              </a:ext>
            </a:extLst>
          </p:cNvPr>
          <p:cNvSpPr txBox="1"/>
          <p:nvPr/>
        </p:nvSpPr>
        <p:spPr>
          <a:xfrm>
            <a:off x="5578252" y="2808492"/>
            <a:ext cx="311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implement the output method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BFD197DC-6ABF-10D4-8580-DCB9F554822F}"/>
              </a:ext>
            </a:extLst>
          </p:cNvPr>
          <p:cNvSpPr/>
          <p:nvPr/>
        </p:nvSpPr>
        <p:spPr>
          <a:xfrm>
            <a:off x="4616300" y="3764122"/>
            <a:ext cx="576064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AB696E9-CA73-4ECE-E6F1-67FE5943B484}"/>
              </a:ext>
            </a:extLst>
          </p:cNvPr>
          <p:cNvSpPr txBox="1"/>
          <p:nvPr/>
        </p:nvSpPr>
        <p:spPr>
          <a:xfrm>
            <a:off x="5216884" y="3581428"/>
            <a:ext cx="311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return an expression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3B83CBD8-E6F4-1BCC-ECCC-24702FB59820}"/>
              </a:ext>
            </a:extLst>
          </p:cNvPr>
          <p:cNvSpPr/>
          <p:nvPr/>
        </p:nvSpPr>
        <p:spPr>
          <a:xfrm>
            <a:off x="4853588" y="4092448"/>
            <a:ext cx="2120202" cy="677551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2564233-1686-FF16-40BA-E8A48A95B325}"/>
              </a:ext>
            </a:extLst>
          </p:cNvPr>
          <p:cNvSpPr txBox="1"/>
          <p:nvPr/>
        </p:nvSpPr>
        <p:spPr>
          <a:xfrm>
            <a:off x="6976904" y="4231448"/>
            <a:ext cx="139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calculate FIR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52DE338A-607E-2627-6E27-7F6904C79E9B}"/>
              </a:ext>
            </a:extLst>
          </p:cNvPr>
          <p:cNvSpPr/>
          <p:nvPr/>
        </p:nvSpPr>
        <p:spPr>
          <a:xfrm>
            <a:off x="5715706" y="4454694"/>
            <a:ext cx="1137136" cy="36933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FA7B849-6D0A-07E8-FF0F-71EAE0EC545E}"/>
              </a:ext>
            </a:extLst>
          </p:cNvPr>
          <p:cNvSpPr txBox="1"/>
          <p:nvPr/>
        </p:nvSpPr>
        <p:spPr>
          <a:xfrm>
            <a:off x="4904332" y="4800893"/>
            <a:ext cx="295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convert software value a2 into hardware literal of type 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58F800-0734-EF1C-4BA7-835A5AF0FE70}"/>
              </a:ext>
            </a:extLst>
          </p:cNvPr>
          <p:cNvSpPr txBox="1"/>
          <p:nvPr/>
        </p:nvSpPr>
        <p:spPr>
          <a:xfrm>
            <a:off x="628764" y="5768785"/>
            <a:ext cx="875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18-46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6967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3" grpId="0"/>
      <p:bldP spid="33" grpId="1"/>
      <p:bldP spid="34" grpId="0" animBg="1"/>
      <p:bldP spid="34" grpId="1" animBg="1"/>
      <p:bldP spid="35" grpId="0"/>
      <p:bldP spid="35" grpId="1"/>
      <p:bldP spid="36" grpId="0" animBg="1"/>
      <p:bldP spid="3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23B498-8D81-0C12-E10F-BC9CDE56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Example2: arbitrary length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98BADD16-0845-232D-2C82-BA6A63E6F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6124" r="10567" b="53777"/>
          <a:stretch/>
        </p:blipFill>
        <p:spPr>
          <a:xfrm>
            <a:off x="3408773" y="1140633"/>
            <a:ext cx="5288113" cy="4585602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4C02D4D-154C-A2F4-AD91-2A5EB0E4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ACACE72-7869-8815-68ED-5E6DDA59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0B518804-86BF-9871-D118-CFD620644C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846810-0B30-4E21-0948-F9E7D9AE26DC}"/>
              </a:ext>
            </a:extLst>
          </p:cNvPr>
          <p:cNvSpPr txBox="1"/>
          <p:nvPr/>
        </p:nvSpPr>
        <p:spPr>
          <a:xfrm>
            <a:off x="5494423" y="1333852"/>
            <a:ext cx="255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An array of coefficients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0431B24-F4F2-747E-D591-DC981C38DB2B}"/>
              </a:ext>
            </a:extLst>
          </p:cNvPr>
          <p:cNvSpPr/>
          <p:nvPr/>
        </p:nvSpPr>
        <p:spPr>
          <a:xfrm>
            <a:off x="6277683" y="1725922"/>
            <a:ext cx="988376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ECE1A70-BD8A-9E32-C62C-239EBA19A9E5}"/>
              </a:ext>
            </a:extLst>
          </p:cNvPr>
          <p:cNvSpPr/>
          <p:nvPr/>
        </p:nvSpPr>
        <p:spPr>
          <a:xfrm>
            <a:off x="7795408" y="1703184"/>
            <a:ext cx="432048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696334-6C9F-5DCA-4454-5601D30FA61B}"/>
              </a:ext>
            </a:extLst>
          </p:cNvPr>
          <p:cNvSpPr txBox="1"/>
          <p:nvPr/>
        </p:nvSpPr>
        <p:spPr>
          <a:xfrm>
            <a:off x="7021375" y="1972931"/>
            <a:ext cx="160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Still returns FIR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C0E4553-0A79-B996-7F1D-DFB21B407B30}"/>
              </a:ext>
            </a:extLst>
          </p:cNvPr>
          <p:cNvSpPr/>
          <p:nvPr/>
        </p:nvSpPr>
        <p:spPr>
          <a:xfrm>
            <a:off x="4088735" y="2748979"/>
            <a:ext cx="3421912" cy="120163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8FE251-DE8E-4816-241B-CFCE5EA85F6C}"/>
              </a:ext>
            </a:extLst>
          </p:cNvPr>
          <p:cNvSpPr txBox="1"/>
          <p:nvPr/>
        </p:nvSpPr>
        <p:spPr>
          <a:xfrm>
            <a:off x="7423621" y="2921107"/>
            <a:ext cx="13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Instantiate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a vector of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Regs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0928634-C72B-2433-41B1-6B3E50FDE347}"/>
              </a:ext>
            </a:extLst>
          </p:cNvPr>
          <p:cNvSpPr/>
          <p:nvPr/>
        </p:nvSpPr>
        <p:spPr>
          <a:xfrm>
            <a:off x="4660022" y="4682352"/>
            <a:ext cx="2520280" cy="31214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34AB294-B9AE-F9E6-90B6-31BFB6C3C034}"/>
              </a:ext>
            </a:extLst>
          </p:cNvPr>
          <p:cNvSpPr txBox="1"/>
          <p:nvPr/>
        </p:nvSpPr>
        <p:spPr>
          <a:xfrm>
            <a:off x="7180302" y="4477879"/>
            <a:ext cx="13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Input to the first reg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AB472F4-0FCE-ABAC-DDF4-F33D72318A4C}"/>
              </a:ext>
            </a:extLst>
          </p:cNvPr>
          <p:cNvSpPr txBox="1"/>
          <p:nvPr/>
        </p:nvSpPr>
        <p:spPr>
          <a:xfrm>
            <a:off x="8781623" y="5574175"/>
            <a:ext cx="294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48-78</a:t>
            </a:r>
            <a:endParaRPr lang="zh-CN" altLang="en-US" dirty="0"/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9B7299E2-004B-E1ED-BC64-4A059438D046}"/>
              </a:ext>
            </a:extLst>
          </p:cNvPr>
          <p:cNvSpPr txBox="1"/>
          <p:nvPr/>
        </p:nvSpPr>
        <p:spPr>
          <a:xfrm>
            <a:off x="4226596" y="5680819"/>
            <a:ext cx="398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Rust-embedded HDL</a:t>
            </a:r>
          </a:p>
        </p:txBody>
      </p:sp>
    </p:spTree>
    <p:extLst>
      <p:ext uri="{BB962C8B-B14F-4D97-AF65-F5344CB8AC3E}">
        <p14:creationId xmlns:p14="http://schemas.microsoft.com/office/powerpoint/2010/main" val="29846327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  <p:bldP spid="7" grpId="1" animBg="1"/>
      <p:bldP spid="9" grpId="0" animBg="1"/>
      <p:bldP spid="9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048F-A71C-A262-6CF3-DF3F148F3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79CFAC-0FF8-BC6F-EE45-AA21C887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Example2: arbitrary length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1F63B522-4B3A-3C43-B64B-C4DF68957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46105" r="10567" b="6178"/>
          <a:stretch/>
        </p:blipFill>
        <p:spPr>
          <a:xfrm>
            <a:off x="3359696" y="836713"/>
            <a:ext cx="5288113" cy="5456719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A3E025-1796-F69E-90E5-609D023A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2AAB4E-3178-6BB0-33F6-F68E0FD1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1912FE1-4FCD-1EDE-C3E0-DF32FAD14A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4D42333-F3F2-9339-82BC-629344DE8994}"/>
              </a:ext>
            </a:extLst>
          </p:cNvPr>
          <p:cNvSpPr/>
          <p:nvPr/>
        </p:nvSpPr>
        <p:spPr>
          <a:xfrm>
            <a:off x="4584080" y="1258066"/>
            <a:ext cx="3092432" cy="896494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299206-F354-D2C7-42D6-C645DE4497BA}"/>
              </a:ext>
            </a:extLst>
          </p:cNvPr>
          <p:cNvSpPr txBox="1"/>
          <p:nvPr/>
        </p:nvSpPr>
        <p:spPr>
          <a:xfrm>
            <a:off x="5394303" y="2113911"/>
            <a:ext cx="270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Generate n-1 shifts with a software for expression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6CE8CA1-3556-73EB-6494-BF4E3A87772E}"/>
              </a:ext>
            </a:extLst>
          </p:cNvPr>
          <p:cNvSpPr/>
          <p:nvPr/>
        </p:nvSpPr>
        <p:spPr>
          <a:xfrm>
            <a:off x="4584079" y="3522049"/>
            <a:ext cx="3211597" cy="1624796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C47C279-97A8-F9DC-7651-D6D03723F03E}"/>
              </a:ext>
            </a:extLst>
          </p:cNvPr>
          <p:cNvSpPr txBox="1"/>
          <p:nvPr/>
        </p:nvSpPr>
        <p:spPr>
          <a:xfrm>
            <a:off x="4364422" y="5118060"/>
            <a:ext cx="3756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Make a multiply accumulate expression with functional programming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7DC640-019E-1B32-86BB-4F5E24795DFE}"/>
              </a:ext>
            </a:extLst>
          </p:cNvPr>
          <p:cNvSpPr txBox="1"/>
          <p:nvPr/>
        </p:nvSpPr>
        <p:spPr>
          <a:xfrm>
            <a:off x="8781623" y="5574175"/>
            <a:ext cx="294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48-78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9693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  <p:bldP spid="19" grpId="1"/>
      <p:bldP spid="20" grpId="0" animBg="1"/>
      <p:bldP spid="2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4D304AFC-8111-C0F7-422A-D73B38F42A1F}"/>
              </a:ext>
            </a:extLst>
          </p:cNvPr>
          <p:cNvSpPr/>
          <p:nvPr/>
        </p:nvSpPr>
        <p:spPr>
          <a:xfrm>
            <a:off x="6663515" y="3616166"/>
            <a:ext cx="2468631" cy="5277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AB7241F-E91B-9D37-E15E-7A82FC7FDB8E}"/>
              </a:ext>
            </a:extLst>
          </p:cNvPr>
          <p:cNvSpPr/>
          <p:nvPr/>
        </p:nvSpPr>
        <p:spPr>
          <a:xfrm>
            <a:off x="6663515" y="4232774"/>
            <a:ext cx="2468631" cy="5277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1200E72-E6EB-D685-A7D8-85EB1AC212F1}"/>
              </a:ext>
            </a:extLst>
          </p:cNvPr>
          <p:cNvSpPr/>
          <p:nvPr/>
        </p:nvSpPr>
        <p:spPr>
          <a:xfrm>
            <a:off x="6663515" y="2999558"/>
            <a:ext cx="2468631" cy="5277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4EB9214-8BFD-1D65-77DD-FB55DEEC370E}"/>
              </a:ext>
            </a:extLst>
          </p:cNvPr>
          <p:cNvSpPr/>
          <p:nvPr/>
        </p:nvSpPr>
        <p:spPr>
          <a:xfrm>
            <a:off x="6663514" y="2394619"/>
            <a:ext cx="2468631" cy="5160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3B71BB3-BFE5-5786-DF5C-2C290624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Explanation on the last expression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CBF2-4102-AD13-1426-97A1B463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561438-FC35-8108-A780-FC7485A3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4C27C394-4366-08EA-02D9-7600174B83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FBD455F0-5434-EA47-6FA4-20E6DCCECCFB}"/>
              </a:ext>
            </a:extLst>
          </p:cNvPr>
          <p:cNvSpPr/>
          <p:nvPr/>
        </p:nvSpPr>
        <p:spPr>
          <a:xfrm>
            <a:off x="6950580" y="2464247"/>
            <a:ext cx="648072" cy="365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reg0</a:t>
            </a:r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9961DFD-64FA-7F1D-40AF-3E1B33493CB3}"/>
              </a:ext>
            </a:extLst>
          </p:cNvPr>
          <p:cNvSpPr/>
          <p:nvPr/>
        </p:nvSpPr>
        <p:spPr>
          <a:xfrm>
            <a:off x="6950580" y="3080856"/>
            <a:ext cx="648072" cy="365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reg1</a:t>
            </a:r>
            <a:endParaRPr lang="zh-CN" altLang="en-US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7E73FE05-3E52-F7EA-E163-83E5CBDCF8D7}"/>
              </a:ext>
            </a:extLst>
          </p:cNvPr>
          <p:cNvSpPr/>
          <p:nvPr/>
        </p:nvSpPr>
        <p:spPr>
          <a:xfrm>
            <a:off x="6950580" y="3697465"/>
            <a:ext cx="648072" cy="365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reg2</a:t>
            </a:r>
            <a:endParaRPr lang="zh-CN" altLang="en-US" dirty="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FCBBE9BB-3E13-DB4B-B5CB-672853E468F4}"/>
              </a:ext>
            </a:extLst>
          </p:cNvPr>
          <p:cNvSpPr/>
          <p:nvPr/>
        </p:nvSpPr>
        <p:spPr>
          <a:xfrm>
            <a:off x="6950580" y="4314075"/>
            <a:ext cx="648072" cy="365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reg3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98D7E4-B81B-3488-6044-475BAD90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64973" r="10432" b="11437"/>
          <a:stretch/>
        </p:blipFill>
        <p:spPr>
          <a:xfrm>
            <a:off x="655417" y="2204864"/>
            <a:ext cx="5078461" cy="25922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6E30C40-76E8-6162-E723-C277FB2E80C7}"/>
              </a:ext>
            </a:extLst>
          </p:cNvPr>
          <p:cNvSpPr txBox="1"/>
          <p:nvPr/>
        </p:nvSpPr>
        <p:spPr>
          <a:xfrm>
            <a:off x="6807048" y="1734541"/>
            <a:ext cx="93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2"/>
                </a:solidFill>
              </a:rPr>
              <a:t>regs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E35A1B2-8D7B-5D7C-6C71-7C1889C73CBB}"/>
              </a:ext>
            </a:extLst>
          </p:cNvPr>
          <p:cNvSpPr/>
          <p:nvPr/>
        </p:nvSpPr>
        <p:spPr>
          <a:xfrm>
            <a:off x="8140794" y="2464247"/>
            <a:ext cx="648072" cy="3651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a0</a:t>
            </a:r>
            <a:endParaRPr lang="zh-CN" alt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E4D90E6-FFD2-4F03-F174-9DAEE157BE63}"/>
              </a:ext>
            </a:extLst>
          </p:cNvPr>
          <p:cNvSpPr/>
          <p:nvPr/>
        </p:nvSpPr>
        <p:spPr>
          <a:xfrm>
            <a:off x="8140794" y="3080856"/>
            <a:ext cx="648072" cy="3651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a1</a:t>
            </a:r>
            <a:endParaRPr lang="zh-CN" altLang="en-US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03A6E15-00A7-701D-9B87-B8BD17183106}"/>
              </a:ext>
            </a:extLst>
          </p:cNvPr>
          <p:cNvSpPr/>
          <p:nvPr/>
        </p:nvSpPr>
        <p:spPr>
          <a:xfrm>
            <a:off x="8140794" y="3697465"/>
            <a:ext cx="648072" cy="3651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a2</a:t>
            </a:r>
            <a:endParaRPr lang="zh-CN" altLang="en-US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1438ADF-9EF4-7078-B3FD-6E83B1F5D382}"/>
              </a:ext>
            </a:extLst>
          </p:cNvPr>
          <p:cNvSpPr/>
          <p:nvPr/>
        </p:nvSpPr>
        <p:spPr>
          <a:xfrm>
            <a:off x="8140794" y="4314075"/>
            <a:ext cx="648072" cy="3651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a3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495317D-2630-7C7D-5757-7442FB7F5577}"/>
              </a:ext>
            </a:extLst>
          </p:cNvPr>
          <p:cNvSpPr txBox="1"/>
          <p:nvPr/>
        </p:nvSpPr>
        <p:spPr>
          <a:xfrm>
            <a:off x="7997262" y="1734541"/>
            <a:ext cx="93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</a:rPr>
              <a:t>a</a:t>
            </a:r>
            <a:endParaRPr lang="zh-CN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4DC735-90B2-EE8B-ACD8-1FF0DE249B99}"/>
              </a:ext>
            </a:extLst>
          </p:cNvPr>
          <p:cNvSpPr txBox="1"/>
          <p:nvPr/>
        </p:nvSpPr>
        <p:spPr>
          <a:xfrm>
            <a:off x="6138019" y="4774856"/>
            <a:ext cx="93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/>
              <a:t>iter</a:t>
            </a:r>
            <a:r>
              <a:rPr lang="en-US" altLang="zh-CN" sz="2400" b="1" dirty="0"/>
              <a:t>()</a:t>
            </a:r>
            <a:endParaRPr lang="zh-CN" altLang="en-US" sz="2400" b="1" dirty="0"/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12E42E1F-C2A8-F724-C7A1-B2E8556521FF}"/>
              </a:ext>
            </a:extLst>
          </p:cNvPr>
          <p:cNvSpPr/>
          <p:nvPr/>
        </p:nvSpPr>
        <p:spPr>
          <a:xfrm>
            <a:off x="7025253" y="4849386"/>
            <a:ext cx="498725" cy="3509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81781602-0552-67CC-35D1-8E5BBF874170}"/>
              </a:ext>
            </a:extLst>
          </p:cNvPr>
          <p:cNvSpPr/>
          <p:nvPr/>
        </p:nvSpPr>
        <p:spPr>
          <a:xfrm>
            <a:off x="8215467" y="4849386"/>
            <a:ext cx="498725" cy="35095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62AA01-08B2-3DC4-B44E-8D8CA9558BC0}"/>
              </a:ext>
            </a:extLst>
          </p:cNvPr>
          <p:cNvSpPr txBox="1"/>
          <p:nvPr/>
        </p:nvSpPr>
        <p:spPr>
          <a:xfrm>
            <a:off x="5871911" y="2415976"/>
            <a:ext cx="93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zip()</a:t>
            </a:r>
            <a:endParaRPr lang="zh-CN" altLang="en-US" sz="2400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011C8B8-0F09-281B-4101-B810E6E6C7EA}"/>
              </a:ext>
            </a:extLst>
          </p:cNvPr>
          <p:cNvSpPr txBox="1"/>
          <p:nvPr/>
        </p:nvSpPr>
        <p:spPr>
          <a:xfrm>
            <a:off x="581050" y="951287"/>
            <a:ext cx="709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 audiences that are not familiar with functional programming</a:t>
            </a:r>
            <a:endParaRPr lang="zh-CN" altLang="en-US" dirty="0"/>
          </a:p>
        </p:txBody>
      </p:sp>
      <p:sp>
        <p:nvSpPr>
          <p:cNvPr id="30" name="箭头: 下 29">
            <a:extLst>
              <a:ext uri="{FF2B5EF4-FFF2-40B4-BE49-F238E27FC236}">
                <a16:creationId xmlns:a16="http://schemas.microsoft.com/office/drawing/2014/main" id="{119099ED-784F-001F-15F8-F76EEEC27DA2}"/>
              </a:ext>
            </a:extLst>
          </p:cNvPr>
          <p:cNvSpPr/>
          <p:nvPr/>
        </p:nvSpPr>
        <p:spPr>
          <a:xfrm>
            <a:off x="7678585" y="4869160"/>
            <a:ext cx="398610" cy="82673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F0963BB-33BC-30AE-6107-1B8C81D45B9A}"/>
                  </a:ext>
                </a:extLst>
              </p:cNvPr>
              <p:cNvSpPr/>
              <p:nvPr/>
            </p:nvSpPr>
            <p:spPr>
              <a:xfrm>
                <a:off x="7682849" y="2496042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F0963BB-33BC-30AE-6107-1B8C81D45B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849" y="2496042"/>
                <a:ext cx="324035" cy="32403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EC559647-E9D1-A417-DBF2-C0FCEF00417A}"/>
                  </a:ext>
                </a:extLst>
              </p:cNvPr>
              <p:cNvSpPr/>
              <p:nvPr/>
            </p:nvSpPr>
            <p:spPr>
              <a:xfrm>
                <a:off x="7682849" y="3112022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EC559647-E9D1-A417-DBF2-C0FCEF0041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849" y="3112022"/>
                <a:ext cx="324035" cy="32403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18BAD5C7-94C2-D947-2D47-E0C722010C09}"/>
                  </a:ext>
                </a:extLst>
              </p:cNvPr>
              <p:cNvSpPr/>
              <p:nvPr/>
            </p:nvSpPr>
            <p:spPr>
              <a:xfrm>
                <a:off x="7682849" y="3718008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18BAD5C7-94C2-D947-2D47-E0C722010C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849" y="3718008"/>
                <a:ext cx="324035" cy="32403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EDB672D-F081-3187-42DA-5AE0908831A7}"/>
                  </a:ext>
                </a:extLst>
              </p:cNvPr>
              <p:cNvSpPr/>
              <p:nvPr/>
            </p:nvSpPr>
            <p:spPr>
              <a:xfrm>
                <a:off x="7682849" y="4334029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EDB672D-F081-3187-42DA-5AE0908831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849" y="4334029"/>
                <a:ext cx="324035" cy="32403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84A8BAFC-7AD7-E238-4C97-E8CEDDDB5DC4}"/>
              </a:ext>
            </a:extLst>
          </p:cNvPr>
          <p:cNvSpPr txBox="1"/>
          <p:nvPr/>
        </p:nvSpPr>
        <p:spPr>
          <a:xfrm>
            <a:off x="7430261" y="1953079"/>
            <a:ext cx="93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map()</a:t>
            </a:r>
            <a:endParaRPr lang="zh-CN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C33989DB-F454-1609-58AF-BB40A90CE6D5}"/>
                  </a:ext>
                </a:extLst>
              </p:cNvPr>
              <p:cNvSpPr/>
              <p:nvPr/>
            </p:nvSpPr>
            <p:spPr>
              <a:xfrm>
                <a:off x="9366211" y="3105562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C33989DB-F454-1609-58AF-BB40A90CE6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211" y="3105562"/>
                <a:ext cx="324035" cy="32403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379BFE6-13A8-4677-2491-4DE9AC169892}"/>
                  </a:ext>
                </a:extLst>
              </p:cNvPr>
              <p:cNvSpPr/>
              <p:nvPr/>
            </p:nvSpPr>
            <p:spPr>
              <a:xfrm>
                <a:off x="9366211" y="3724246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379BFE6-13A8-4677-2491-4DE9AC1698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211" y="3724246"/>
                <a:ext cx="324035" cy="32403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696B7FEE-D4EC-A01D-46B5-62EE449B2A3D}"/>
                  </a:ext>
                </a:extLst>
              </p:cNvPr>
              <p:cNvSpPr/>
              <p:nvPr/>
            </p:nvSpPr>
            <p:spPr>
              <a:xfrm>
                <a:off x="9366211" y="4339849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696B7FEE-D4EC-A01D-46B5-62EE449B2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211" y="4339849"/>
                <a:ext cx="324035" cy="32403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连接符: 肘形 39">
            <a:extLst>
              <a:ext uri="{FF2B5EF4-FFF2-40B4-BE49-F238E27FC236}">
                <a16:creationId xmlns:a16="http://schemas.microsoft.com/office/drawing/2014/main" id="{C78B6662-9735-8EDE-A99E-9F076651DA54}"/>
              </a:ext>
            </a:extLst>
          </p:cNvPr>
          <p:cNvCxnSpPr>
            <a:stCxn id="15" idx="3"/>
            <a:endCxn id="36" idx="0"/>
          </p:cNvCxnSpPr>
          <p:nvPr/>
        </p:nvCxnSpPr>
        <p:spPr>
          <a:xfrm>
            <a:off x="9132145" y="2652645"/>
            <a:ext cx="396084" cy="452917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D6273586-B2CE-00D9-54E3-A580D1A74315}"/>
              </a:ext>
            </a:extLst>
          </p:cNvPr>
          <p:cNvCxnSpPr>
            <a:stCxn id="21" idx="3"/>
            <a:endCxn id="36" idx="2"/>
          </p:cNvCxnSpPr>
          <p:nvPr/>
        </p:nvCxnSpPr>
        <p:spPr>
          <a:xfrm>
            <a:off x="9132146" y="3263419"/>
            <a:ext cx="234065" cy="41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EBB0DDFF-5104-9935-8364-CB3EF44F7D0D}"/>
              </a:ext>
            </a:extLst>
          </p:cNvPr>
          <p:cNvCxnSpPr>
            <a:cxnSpLocks/>
            <a:stCxn id="36" idx="4"/>
            <a:endCxn id="37" idx="0"/>
          </p:cNvCxnSpPr>
          <p:nvPr/>
        </p:nvCxnSpPr>
        <p:spPr>
          <a:xfrm>
            <a:off x="9528229" y="3429597"/>
            <a:ext cx="0" cy="2946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C07F7DBE-E2F0-600A-58C0-73EB3594BC96}"/>
              </a:ext>
            </a:extLst>
          </p:cNvPr>
          <p:cNvCxnSpPr>
            <a:cxnSpLocks/>
            <a:stCxn id="28" idx="3"/>
            <a:endCxn id="37" idx="2"/>
          </p:cNvCxnSpPr>
          <p:nvPr/>
        </p:nvCxnSpPr>
        <p:spPr>
          <a:xfrm>
            <a:off x="9132146" y="3880027"/>
            <a:ext cx="234065" cy="62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EF9A4A6F-CC3C-EC28-DE78-072D39CBFE45}"/>
              </a:ext>
            </a:extLst>
          </p:cNvPr>
          <p:cNvCxnSpPr>
            <a:cxnSpLocks/>
            <a:stCxn id="29" idx="3"/>
            <a:endCxn id="38" idx="2"/>
          </p:cNvCxnSpPr>
          <p:nvPr/>
        </p:nvCxnSpPr>
        <p:spPr>
          <a:xfrm>
            <a:off x="9132146" y="4496635"/>
            <a:ext cx="234065" cy="52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327527BC-7E38-EC32-AC5A-5F453959B203}"/>
              </a:ext>
            </a:extLst>
          </p:cNvPr>
          <p:cNvCxnSpPr>
            <a:cxnSpLocks/>
            <a:stCxn id="37" idx="4"/>
            <a:endCxn id="38" idx="0"/>
          </p:cNvCxnSpPr>
          <p:nvPr/>
        </p:nvCxnSpPr>
        <p:spPr>
          <a:xfrm>
            <a:off x="9528229" y="4048281"/>
            <a:ext cx="0" cy="2915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6EB14ADD-7049-DFE1-99C2-753C199B42FC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9528229" y="4663884"/>
            <a:ext cx="0" cy="3418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B4E68E17-749D-D765-DBED-48DC15CB73DD}"/>
              </a:ext>
            </a:extLst>
          </p:cNvPr>
          <p:cNvSpPr txBox="1"/>
          <p:nvPr/>
        </p:nvSpPr>
        <p:spPr>
          <a:xfrm>
            <a:off x="9674288" y="3611145"/>
            <a:ext cx="130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reduce()</a:t>
            </a:r>
            <a:endParaRPr lang="zh-CN" altLang="en-US" sz="2400" b="1" dirty="0"/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FA649EE4-96C1-323D-18BC-9D7EDF2D1684}"/>
              </a:ext>
            </a:extLst>
          </p:cNvPr>
          <p:cNvSpPr/>
          <p:nvPr/>
        </p:nvSpPr>
        <p:spPr>
          <a:xfrm>
            <a:off x="8738825" y="5032747"/>
            <a:ext cx="1628098" cy="36512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Option&lt;Sum&gt;</a:t>
            </a:r>
            <a:endParaRPr lang="zh-CN" altLang="en-US" dirty="0"/>
          </a:p>
        </p:txBody>
      </p: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4630A5C0-B6BF-F225-DD59-2DAA4563D965}"/>
              </a:ext>
            </a:extLst>
          </p:cNvPr>
          <p:cNvCxnSpPr>
            <a:cxnSpLocks/>
            <a:stCxn id="66" idx="2"/>
          </p:cNvCxnSpPr>
          <p:nvPr/>
        </p:nvCxnSpPr>
        <p:spPr>
          <a:xfrm>
            <a:off x="9552874" y="5397872"/>
            <a:ext cx="0" cy="340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A0D21EF1-7D68-F0DA-5CB7-F07649A3D8D2}"/>
              </a:ext>
            </a:extLst>
          </p:cNvPr>
          <p:cNvSpPr/>
          <p:nvPr/>
        </p:nvSpPr>
        <p:spPr>
          <a:xfrm>
            <a:off x="9206556" y="5738116"/>
            <a:ext cx="692635" cy="36512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Sum</a:t>
            </a:r>
            <a:endParaRPr lang="zh-CN" alt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A57A022C-ADC2-9E21-28A8-BE6860940047}"/>
              </a:ext>
            </a:extLst>
          </p:cNvPr>
          <p:cNvSpPr txBox="1"/>
          <p:nvPr/>
        </p:nvSpPr>
        <p:spPr>
          <a:xfrm>
            <a:off x="9715794" y="5289658"/>
            <a:ext cx="130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unwrap()</a:t>
            </a:r>
            <a:endParaRPr lang="zh-CN" altLang="en-US" sz="2400" b="1" dirty="0"/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F7B01234-E71A-F87B-3044-34449CC8FE40}"/>
              </a:ext>
            </a:extLst>
          </p:cNvPr>
          <p:cNvSpPr/>
          <p:nvPr/>
        </p:nvSpPr>
        <p:spPr>
          <a:xfrm>
            <a:off x="2007566" y="2999558"/>
            <a:ext cx="1208114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74FC74AC-01DA-FB24-2BE8-B53B123BE4EF}"/>
              </a:ext>
            </a:extLst>
          </p:cNvPr>
          <p:cNvSpPr/>
          <p:nvPr/>
        </p:nvSpPr>
        <p:spPr>
          <a:xfrm>
            <a:off x="3300684" y="2999558"/>
            <a:ext cx="707084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3D87BDDE-AA65-8FDF-E4DD-822FBDCD64F2}"/>
              </a:ext>
            </a:extLst>
          </p:cNvPr>
          <p:cNvSpPr/>
          <p:nvPr/>
        </p:nvSpPr>
        <p:spPr>
          <a:xfrm>
            <a:off x="2007566" y="3263418"/>
            <a:ext cx="2936306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3A5D1BED-526E-D418-508B-2D497F030BC4}"/>
              </a:ext>
            </a:extLst>
          </p:cNvPr>
          <p:cNvSpPr/>
          <p:nvPr/>
        </p:nvSpPr>
        <p:spPr>
          <a:xfrm>
            <a:off x="2007566" y="3521142"/>
            <a:ext cx="2216226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706E7207-FFE5-B703-C28E-E023D4EE7AF9}"/>
              </a:ext>
            </a:extLst>
          </p:cNvPr>
          <p:cNvSpPr/>
          <p:nvPr/>
        </p:nvSpPr>
        <p:spPr>
          <a:xfrm>
            <a:off x="2007566" y="3756722"/>
            <a:ext cx="1064098" cy="28940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693B73B2-CE2C-D755-0B1C-AE36DA466308}"/>
              </a:ext>
            </a:extLst>
          </p:cNvPr>
          <p:cNvSpPr txBox="1"/>
          <p:nvPr/>
        </p:nvSpPr>
        <p:spPr>
          <a:xfrm>
            <a:off x="1200543" y="4872497"/>
            <a:ext cx="398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Rust-embedded HDL</a:t>
            </a:r>
          </a:p>
        </p:txBody>
      </p:sp>
    </p:spTree>
    <p:extLst>
      <p:ext uri="{BB962C8B-B14F-4D97-AF65-F5344CB8AC3E}">
        <p14:creationId xmlns:p14="http://schemas.microsoft.com/office/powerpoint/2010/main" val="310070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1" grpId="0" animBg="1"/>
      <p:bldP spid="15" grpId="0" animBg="1"/>
      <p:bldP spid="16" grpId="0"/>
      <p:bldP spid="18" grpId="0" animBg="1"/>
      <p:bldP spid="19" grpId="0" animBg="1"/>
      <p:bldP spid="20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65" grpId="0"/>
      <p:bldP spid="66" grpId="0" animBg="1"/>
      <p:bldP spid="70" grpId="0" animBg="1"/>
      <p:bldP spid="71" grpId="0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01CAC8-0A30-C75A-FDE1-8A0699E8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Example3: adder tree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A3FBCD-1915-1430-E01C-FFBCEE47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61C7F9-A34A-7C8C-8D59-E921FB61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5466BECF-5839-34E8-2BA8-D1E7A1F0FE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38877E2-001F-A9BE-248D-BCDBB83B7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12201" r="11609" b="12201"/>
          <a:stretch/>
        </p:blipFill>
        <p:spPr>
          <a:xfrm>
            <a:off x="516230" y="1330016"/>
            <a:ext cx="4583204" cy="43419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35ABE31-536A-6BA9-2F32-09B39FF13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13250" r="8781" b="13250"/>
          <a:stretch/>
        </p:blipFill>
        <p:spPr>
          <a:xfrm>
            <a:off x="5099434" y="1330017"/>
            <a:ext cx="7049579" cy="431005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4CD8E88-660B-4D95-71D4-F86BE9FCBC72}"/>
              </a:ext>
            </a:extLst>
          </p:cNvPr>
          <p:cNvSpPr txBox="1"/>
          <p:nvPr/>
        </p:nvSpPr>
        <p:spPr>
          <a:xfrm>
            <a:off x="3803290" y="1298087"/>
            <a:ext cx="996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collect multiply results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6489715-0E8D-2512-DFB9-EC1B90451637}"/>
              </a:ext>
            </a:extLst>
          </p:cNvPr>
          <p:cNvSpPr/>
          <p:nvPr/>
        </p:nvSpPr>
        <p:spPr>
          <a:xfrm>
            <a:off x="1673382" y="2162060"/>
            <a:ext cx="3126473" cy="1338947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90133F1-A76E-73BE-4EE5-D83892DD49CB}"/>
              </a:ext>
            </a:extLst>
          </p:cNvPr>
          <p:cNvSpPr/>
          <p:nvPr/>
        </p:nvSpPr>
        <p:spPr>
          <a:xfrm>
            <a:off x="1868466" y="3682940"/>
            <a:ext cx="2736304" cy="898188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C16524-A23E-47BC-1751-CDFADF3B54ED}"/>
              </a:ext>
            </a:extLst>
          </p:cNvPr>
          <p:cNvSpPr txBox="1"/>
          <p:nvPr/>
        </p:nvSpPr>
        <p:spPr>
          <a:xfrm>
            <a:off x="2086248" y="4457283"/>
            <a:ext cx="24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generate an adder tree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6F5776D-4CCE-319C-427F-E2EE15A10640}"/>
              </a:ext>
            </a:extLst>
          </p:cNvPr>
          <p:cNvSpPr/>
          <p:nvPr/>
        </p:nvSpPr>
        <p:spPr>
          <a:xfrm>
            <a:off x="5709723" y="1596137"/>
            <a:ext cx="1072496" cy="353355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9DDB67-9B6C-28E6-B6E4-533E397C096A}"/>
              </a:ext>
            </a:extLst>
          </p:cNvPr>
          <p:cNvSpPr txBox="1"/>
          <p:nvPr/>
        </p:nvSpPr>
        <p:spPr>
          <a:xfrm>
            <a:off x="5268810" y="1239950"/>
            <a:ext cx="321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 </a:t>
            </a:r>
            <a:r>
              <a:rPr lang="en-US" altLang="zh-CN" dirty="0" err="1">
                <a:solidFill>
                  <a:schemeClr val="bg1"/>
                </a:solidFill>
              </a:rPr>
              <a:t>gen_fn</a:t>
            </a:r>
            <a:r>
              <a:rPr lang="en-US" altLang="zh-CN" dirty="0">
                <a:solidFill>
                  <a:schemeClr val="bg1"/>
                </a:solidFill>
              </a:rPr>
              <a:t> generates hardware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0B44E51-A4C3-52B7-5741-3667BACD1BB0}"/>
              </a:ext>
            </a:extLst>
          </p:cNvPr>
          <p:cNvSpPr/>
          <p:nvPr/>
        </p:nvSpPr>
        <p:spPr>
          <a:xfrm>
            <a:off x="8393120" y="1852770"/>
            <a:ext cx="1735328" cy="353355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9ADE9C6-0095-0095-4BD0-321D25CF7280}"/>
              </a:ext>
            </a:extLst>
          </p:cNvPr>
          <p:cNvSpPr txBox="1"/>
          <p:nvPr/>
        </p:nvSpPr>
        <p:spPr>
          <a:xfrm>
            <a:off x="7920541" y="1469775"/>
            <a:ext cx="283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Variables that will be added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976FB492-632E-F22A-50DE-A8B21CD2BF87}"/>
              </a:ext>
            </a:extLst>
          </p:cNvPr>
          <p:cNvSpPr/>
          <p:nvPr/>
        </p:nvSpPr>
        <p:spPr>
          <a:xfrm>
            <a:off x="10518618" y="1852770"/>
            <a:ext cx="617942" cy="353355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FF5B41-A800-BDB7-24E9-609C40BCE498}"/>
              </a:ext>
            </a:extLst>
          </p:cNvPr>
          <p:cNvSpPr txBox="1"/>
          <p:nvPr/>
        </p:nvSpPr>
        <p:spPr>
          <a:xfrm>
            <a:off x="10085505" y="2147745"/>
            <a:ext cx="200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The returned sum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F799F2E-585E-8301-D713-26DDC5B2F4D7}"/>
              </a:ext>
            </a:extLst>
          </p:cNvPr>
          <p:cNvSpPr/>
          <p:nvPr/>
        </p:nvSpPr>
        <p:spPr>
          <a:xfrm>
            <a:off x="5879976" y="2162060"/>
            <a:ext cx="5112567" cy="634091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0677AC-AD4E-E258-276E-735BB7DB2F67}"/>
              </a:ext>
            </a:extLst>
          </p:cNvPr>
          <p:cNvSpPr txBox="1"/>
          <p:nvPr/>
        </p:nvSpPr>
        <p:spPr>
          <a:xfrm>
            <a:off x="9392232" y="2687037"/>
            <a:ext cx="282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generate one pipeline reg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50FAB34-DA78-1BBC-3B58-8D1B2F987C3F}"/>
              </a:ext>
            </a:extLst>
          </p:cNvPr>
          <p:cNvSpPr/>
          <p:nvPr/>
        </p:nvSpPr>
        <p:spPr>
          <a:xfrm>
            <a:off x="5879976" y="2746568"/>
            <a:ext cx="5795794" cy="634091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834556B-EB5F-BBC9-F29D-1356AEC57A88}"/>
              </a:ext>
            </a:extLst>
          </p:cNvPr>
          <p:cNvSpPr txBox="1"/>
          <p:nvPr/>
        </p:nvSpPr>
        <p:spPr>
          <a:xfrm>
            <a:off x="9392232" y="3334805"/>
            <a:ext cx="2828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generate one pipeline reg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for the sum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06D4B0B-1CC7-FB15-FB07-C2346828469F}"/>
              </a:ext>
            </a:extLst>
          </p:cNvPr>
          <p:cNvSpPr/>
          <p:nvPr/>
        </p:nvSpPr>
        <p:spPr>
          <a:xfrm>
            <a:off x="6096000" y="3578808"/>
            <a:ext cx="5795794" cy="89563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203F0EB-040A-C1D1-F3F0-E57818B92EBB}"/>
              </a:ext>
            </a:extLst>
          </p:cNvPr>
          <p:cNvSpPr txBox="1"/>
          <p:nvPr/>
        </p:nvSpPr>
        <p:spPr>
          <a:xfrm>
            <a:off x="9811248" y="4385183"/>
            <a:ext cx="220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recursive to calculate the left part and the right part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6478A52-D887-EAAB-C806-D3E67A2598F5}"/>
              </a:ext>
            </a:extLst>
          </p:cNvPr>
          <p:cNvSpPr/>
          <p:nvPr/>
        </p:nvSpPr>
        <p:spPr>
          <a:xfrm>
            <a:off x="6096000" y="4441540"/>
            <a:ext cx="3458029" cy="385075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EA1639E-2287-BE9B-BB0C-836C2A611E8D}"/>
              </a:ext>
            </a:extLst>
          </p:cNvPr>
          <p:cNvSpPr txBox="1"/>
          <p:nvPr/>
        </p:nvSpPr>
        <p:spPr>
          <a:xfrm>
            <a:off x="6431994" y="4824892"/>
            <a:ext cx="2828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generate one pipeline reg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for the sum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088EC29-71B4-A910-B005-1DF6AA1242EA}"/>
              </a:ext>
            </a:extLst>
          </p:cNvPr>
          <p:cNvCxnSpPr>
            <a:cxnSpLocks/>
          </p:cNvCxnSpPr>
          <p:nvPr/>
        </p:nvCxnSpPr>
        <p:spPr>
          <a:xfrm flipV="1">
            <a:off x="4382592" y="1330016"/>
            <a:ext cx="716842" cy="2819064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9FE2174-1172-A546-54A5-435CCADFAFB6}"/>
              </a:ext>
            </a:extLst>
          </p:cNvPr>
          <p:cNvCxnSpPr>
            <a:cxnSpLocks/>
          </p:cNvCxnSpPr>
          <p:nvPr/>
        </p:nvCxnSpPr>
        <p:spPr>
          <a:xfrm>
            <a:off x="4374959" y="4262468"/>
            <a:ext cx="758288" cy="1355582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BD3C277B-9C90-B572-2C8D-82578BDEC317}"/>
              </a:ext>
            </a:extLst>
          </p:cNvPr>
          <p:cNvSpPr txBox="1"/>
          <p:nvPr/>
        </p:nvSpPr>
        <p:spPr>
          <a:xfrm>
            <a:off x="8781623" y="5640715"/>
            <a:ext cx="294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83-123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1878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  <p:bldP spid="7" grpId="1" animBg="1"/>
      <p:bldP spid="9" grpId="0" animBg="1"/>
      <p:bldP spid="9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4" grpId="0" animBg="1"/>
      <p:bldP spid="2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A02764-B105-A741-6AA9-923A316E9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Example: Testbench preparation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AD64B7D-00A2-A5E7-5E57-8C50792E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683550-B955-A6D2-D288-F2BB5F94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A9F5EE8-F86F-1C55-9124-960C0A310C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A52784-6579-4EBD-E980-29DF68AE7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6840" r="9015" b="67996"/>
          <a:stretch/>
        </p:blipFill>
        <p:spPr>
          <a:xfrm>
            <a:off x="2544005" y="1124744"/>
            <a:ext cx="7437578" cy="4536504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1065DABF-AD22-D742-A6D1-5B612F06DFC3}"/>
              </a:ext>
            </a:extLst>
          </p:cNvPr>
          <p:cNvSpPr/>
          <p:nvPr/>
        </p:nvSpPr>
        <p:spPr>
          <a:xfrm>
            <a:off x="3143672" y="1124744"/>
            <a:ext cx="2160240" cy="936104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5AA399-39D8-D37A-244B-4800255B7278}"/>
              </a:ext>
            </a:extLst>
          </p:cNvPr>
          <p:cNvSpPr txBox="1"/>
          <p:nvPr/>
        </p:nvSpPr>
        <p:spPr>
          <a:xfrm>
            <a:off x="5417518" y="1409994"/>
            <a:ext cx="309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the interface for the testbench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082C3BA-E0C5-0A4B-9E29-861A32888DF7}"/>
              </a:ext>
            </a:extLst>
          </p:cNvPr>
          <p:cNvSpPr/>
          <p:nvPr/>
        </p:nvSpPr>
        <p:spPr>
          <a:xfrm>
            <a:off x="5918628" y="2659944"/>
            <a:ext cx="1185483" cy="43362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24CD2A-AC18-9A07-580C-0D16DD84BD99}"/>
              </a:ext>
            </a:extLst>
          </p:cNvPr>
          <p:cNvSpPr txBox="1"/>
          <p:nvPr/>
        </p:nvSpPr>
        <p:spPr>
          <a:xfrm>
            <a:off x="5911231" y="2305240"/>
            <a:ext cx="259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pass the DUT into the TB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5DB61FB-8922-E288-947D-8DEDE33045DF}"/>
              </a:ext>
            </a:extLst>
          </p:cNvPr>
          <p:cNvSpPr/>
          <p:nvPr/>
        </p:nvSpPr>
        <p:spPr>
          <a:xfrm>
            <a:off x="3454400" y="3353743"/>
            <a:ext cx="3030105" cy="36933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F15C739-3F9E-A42D-E14B-CFF1BAA18337}"/>
              </a:ext>
            </a:extLst>
          </p:cNvPr>
          <p:cNvSpPr txBox="1"/>
          <p:nvPr/>
        </p:nvSpPr>
        <p:spPr>
          <a:xfrm>
            <a:off x="6618745" y="3327713"/>
            <a:ext cx="2779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tell the compiler this is a TB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7CA76B08-B75C-86C3-E0C6-A52B60566EFD}"/>
              </a:ext>
            </a:extLst>
          </p:cNvPr>
          <p:cNvSpPr/>
          <p:nvPr/>
        </p:nvSpPr>
        <p:spPr>
          <a:xfrm>
            <a:off x="3454400" y="3984450"/>
            <a:ext cx="3435698" cy="36933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DCBC76D-E63B-A661-4B15-3581F61EB2A7}"/>
              </a:ext>
            </a:extLst>
          </p:cNvPr>
          <p:cNvSpPr txBox="1"/>
          <p:nvPr/>
        </p:nvSpPr>
        <p:spPr>
          <a:xfrm>
            <a:off x="6776278" y="3716557"/>
            <a:ext cx="181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instantiate DUT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25331BE-DA03-5FBF-27C7-D899D75E80B9}"/>
              </a:ext>
            </a:extLst>
          </p:cNvPr>
          <p:cNvSpPr/>
          <p:nvPr/>
        </p:nvSpPr>
        <p:spPr>
          <a:xfrm>
            <a:off x="3457858" y="4320036"/>
            <a:ext cx="5590470" cy="36933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6F75085-FA2B-2327-856B-6768B1EE5B3B}"/>
              </a:ext>
            </a:extLst>
          </p:cNvPr>
          <p:cNvSpPr txBox="1"/>
          <p:nvPr/>
        </p:nvSpPr>
        <p:spPr>
          <a:xfrm>
            <a:off x="7020886" y="4060501"/>
            <a:ext cx="30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 cycle counter for simulation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652D3DB-2E3E-7627-5B6B-FB32DB641165}"/>
              </a:ext>
            </a:extLst>
          </p:cNvPr>
          <p:cNvSpPr/>
          <p:nvPr/>
        </p:nvSpPr>
        <p:spPr>
          <a:xfrm>
            <a:off x="3482734" y="4978056"/>
            <a:ext cx="4557481" cy="36933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03C6F9D-632E-96DF-CD19-3A9C7A0BF900}"/>
              </a:ext>
            </a:extLst>
          </p:cNvPr>
          <p:cNvSpPr txBox="1"/>
          <p:nvPr/>
        </p:nvSpPr>
        <p:spPr>
          <a:xfrm>
            <a:off x="6816064" y="4656446"/>
            <a:ext cx="293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 rust random generator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144634-5747-A423-D3BF-F3207FEB2650}"/>
              </a:ext>
            </a:extLst>
          </p:cNvPr>
          <p:cNvSpPr txBox="1"/>
          <p:nvPr/>
        </p:nvSpPr>
        <p:spPr>
          <a:xfrm>
            <a:off x="8781623" y="5640715"/>
            <a:ext cx="294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132-174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485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7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98A0-6C81-E806-0301-2A86E58C8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F3CEE-3EE6-00E7-C90F-FAB531D7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Example: Testbench inputs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0DF846-F51F-ED94-803E-2C957BDB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E3D447E-EAEE-3A9A-CA72-40FD2BF0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1935F0B-BD55-BE17-C15B-7A94D7940D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88FB31-B3A2-6C10-DFC5-8CF8C41F0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31555" r="9015" b="48074"/>
          <a:stretch/>
        </p:blipFill>
        <p:spPr>
          <a:xfrm>
            <a:off x="2544005" y="1592796"/>
            <a:ext cx="7437578" cy="367240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AD524884-66AD-A0D7-E1C8-76118970B33E}"/>
              </a:ext>
            </a:extLst>
          </p:cNvPr>
          <p:cNvSpPr/>
          <p:nvPr/>
        </p:nvSpPr>
        <p:spPr>
          <a:xfrm>
            <a:off x="3484510" y="1669192"/>
            <a:ext cx="1978106" cy="294275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4F5F396-3254-48A3-5143-5E255A5E3E1A}"/>
              </a:ext>
            </a:extLst>
          </p:cNvPr>
          <p:cNvSpPr txBox="1"/>
          <p:nvPr/>
        </p:nvSpPr>
        <p:spPr>
          <a:xfrm>
            <a:off x="5577488" y="1594135"/>
            <a:ext cx="197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make 10 inputs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EBA2197-533E-CE8F-F097-E671FFEFE12E}"/>
              </a:ext>
            </a:extLst>
          </p:cNvPr>
          <p:cNvSpPr/>
          <p:nvPr/>
        </p:nvSpPr>
        <p:spPr>
          <a:xfrm>
            <a:off x="3742720" y="1912472"/>
            <a:ext cx="3669537" cy="713409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F294B57-F236-96C2-AD37-4F3D0CB06EE1}"/>
              </a:ext>
            </a:extLst>
          </p:cNvPr>
          <p:cNvSpPr txBox="1"/>
          <p:nvPr/>
        </p:nvSpPr>
        <p:spPr>
          <a:xfrm>
            <a:off x="7456529" y="1790637"/>
            <a:ext cx="1978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make 10 always rules with different name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96358D7B-E17C-7834-629F-AE47A8FDFE36}"/>
              </a:ext>
            </a:extLst>
          </p:cNvPr>
          <p:cNvSpPr/>
          <p:nvPr/>
        </p:nvSpPr>
        <p:spPr>
          <a:xfrm>
            <a:off x="4021644" y="2610120"/>
            <a:ext cx="2506403" cy="369333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D79C4D8-AE3C-EE6C-89B3-34F9ED1598BF}"/>
              </a:ext>
            </a:extLst>
          </p:cNvPr>
          <p:cNvSpPr txBox="1"/>
          <p:nvPr/>
        </p:nvSpPr>
        <p:spPr>
          <a:xfrm>
            <a:off x="6423204" y="262783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rule guard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63EBF55-71C5-8F5D-AB20-C950930C80BD}"/>
              </a:ext>
            </a:extLst>
          </p:cNvPr>
          <p:cNvSpPr/>
          <p:nvPr/>
        </p:nvSpPr>
        <p:spPr>
          <a:xfrm>
            <a:off x="4248566" y="3207550"/>
            <a:ext cx="3316854" cy="759066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BD90CAB-96ED-0087-EEA2-A170218CFC4E}"/>
              </a:ext>
            </a:extLst>
          </p:cNvPr>
          <p:cNvSpPr txBox="1"/>
          <p:nvPr/>
        </p:nvSpPr>
        <p:spPr>
          <a:xfrm>
            <a:off x="7565420" y="3211094"/>
            <a:ext cx="193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generate an input,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call method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E67C9473-1C8E-DE35-C1A4-0C0D034A6A4C}"/>
              </a:ext>
            </a:extLst>
          </p:cNvPr>
          <p:cNvSpPr/>
          <p:nvPr/>
        </p:nvSpPr>
        <p:spPr>
          <a:xfrm>
            <a:off x="4321007" y="3939028"/>
            <a:ext cx="4211774" cy="34838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F248450-F310-BEC3-33E7-EE12FB908381}"/>
              </a:ext>
            </a:extLst>
          </p:cNvPr>
          <p:cNvSpPr txBox="1"/>
          <p:nvPr/>
        </p:nvSpPr>
        <p:spPr>
          <a:xfrm>
            <a:off x="6744072" y="4692176"/>
            <a:ext cx="178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print the input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B64820-4F28-C8CB-E209-3DB4484DAC37}"/>
              </a:ext>
            </a:extLst>
          </p:cNvPr>
          <p:cNvSpPr txBox="1"/>
          <p:nvPr/>
        </p:nvSpPr>
        <p:spPr>
          <a:xfrm>
            <a:off x="8781623" y="5640715"/>
            <a:ext cx="294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132-174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3740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25" grpId="0" animBg="1"/>
      <p:bldP spid="25" grpId="1" animBg="1"/>
      <p:bldP spid="26" grpId="0"/>
      <p:bldP spid="26" grpId="1"/>
      <p:bldP spid="27" grpId="0" animBg="1"/>
      <p:bldP spid="2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0C42E-6093-556D-3BDA-6AF884BCC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8AF28-1D79-C93C-B75D-C146B91C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Example: Testbench inputs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F6353F-8442-3D6D-6903-C3083EB5C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C68A26B-A890-6296-5488-EAA7635A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119CCC0-5E73-BF32-5D14-E9E2D61D81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D1335D-EF29-0A5A-8F2A-1DDE27D08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62511" r="9015" b="8530"/>
          <a:stretch/>
        </p:blipFill>
        <p:spPr>
          <a:xfrm>
            <a:off x="2544005" y="993646"/>
            <a:ext cx="7437578" cy="522057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D8E5A3C-BBC1-F6A2-30C9-8F55AB59058B}"/>
              </a:ext>
            </a:extLst>
          </p:cNvPr>
          <p:cNvSpPr/>
          <p:nvPr/>
        </p:nvSpPr>
        <p:spPr>
          <a:xfrm>
            <a:off x="3719736" y="1289487"/>
            <a:ext cx="2664296" cy="320339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14B8C5-638B-1113-64BA-33A5B0CB8809}"/>
              </a:ext>
            </a:extLst>
          </p:cNvPr>
          <p:cNvSpPr txBox="1"/>
          <p:nvPr/>
        </p:nvSpPr>
        <p:spPr>
          <a:xfrm>
            <a:off x="6437072" y="1244597"/>
            <a:ext cx="116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rule guard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BF3B926-0AE4-ED25-521E-F7ED63B09FC7}"/>
              </a:ext>
            </a:extLst>
          </p:cNvPr>
          <p:cNvSpPr/>
          <p:nvPr/>
        </p:nvSpPr>
        <p:spPr>
          <a:xfrm>
            <a:off x="4382592" y="1642797"/>
            <a:ext cx="5097784" cy="651007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095DE0E-5406-190E-3635-66FB278BB57D}"/>
              </a:ext>
            </a:extLst>
          </p:cNvPr>
          <p:cNvSpPr txBox="1"/>
          <p:nvPr/>
        </p:nvSpPr>
        <p:spPr>
          <a:xfrm>
            <a:off x="4382592" y="2292354"/>
            <a:ext cx="250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print during simulation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EA48584-2C16-A39B-F30C-4C0B114C832D}"/>
              </a:ext>
            </a:extLst>
          </p:cNvPr>
          <p:cNvSpPr/>
          <p:nvPr/>
        </p:nvSpPr>
        <p:spPr>
          <a:xfrm>
            <a:off x="7583698" y="1975343"/>
            <a:ext cx="1608646" cy="324754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06E893-2400-D021-34F9-D6B7AF24FADD}"/>
              </a:ext>
            </a:extLst>
          </p:cNvPr>
          <p:cNvSpPr txBox="1"/>
          <p:nvPr/>
        </p:nvSpPr>
        <p:spPr>
          <a:xfrm>
            <a:off x="7714493" y="2300097"/>
            <a:ext cx="134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call method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4974E52-E4E4-7D12-E8CF-5021A3B88469}"/>
              </a:ext>
            </a:extLst>
          </p:cNvPr>
          <p:cNvSpPr/>
          <p:nvPr/>
        </p:nvSpPr>
        <p:spPr>
          <a:xfrm>
            <a:off x="3706076" y="3189928"/>
            <a:ext cx="2664296" cy="1530498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81DE0F-58DF-5BFA-A0F1-B9A15224E0A9}"/>
              </a:ext>
            </a:extLst>
          </p:cNvPr>
          <p:cNvSpPr txBox="1"/>
          <p:nvPr/>
        </p:nvSpPr>
        <p:spPr>
          <a:xfrm>
            <a:off x="6365500" y="3619150"/>
            <a:ext cx="178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finish simulation at cycle 20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63D7727-C74E-5153-234C-63801910686A}"/>
              </a:ext>
            </a:extLst>
          </p:cNvPr>
          <p:cNvSpPr/>
          <p:nvPr/>
        </p:nvSpPr>
        <p:spPr>
          <a:xfrm>
            <a:off x="3719736" y="5529129"/>
            <a:ext cx="4392488" cy="335225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D79BD60-70A3-EDD7-1D5E-911DBC101F1E}"/>
              </a:ext>
            </a:extLst>
          </p:cNvPr>
          <p:cNvSpPr txBox="1"/>
          <p:nvPr/>
        </p:nvSpPr>
        <p:spPr>
          <a:xfrm>
            <a:off x="8091523" y="5215203"/>
            <a:ext cx="1284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increase cycle counter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0A46F1-DC04-0596-49A7-A1BD8F349CAA}"/>
              </a:ext>
            </a:extLst>
          </p:cNvPr>
          <p:cNvSpPr txBox="1"/>
          <p:nvPr/>
        </p:nvSpPr>
        <p:spPr>
          <a:xfrm>
            <a:off x="9966603" y="5373575"/>
            <a:ext cx="1659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132-174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0651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7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id="{40A0201A-4E31-F3E2-DEB9-80DFEC4CA227}"/>
              </a:ext>
            </a:extLst>
          </p:cNvPr>
          <p:cNvSpPr txBox="1"/>
          <p:nvPr/>
        </p:nvSpPr>
        <p:spPr>
          <a:xfrm>
            <a:off x="6996102" y="1458601"/>
            <a:ext cx="4817961" cy="1477328"/>
          </a:xfrm>
          <a:custGeom>
            <a:avLst/>
            <a:gdLst>
              <a:gd name="connsiteX0" fmla="*/ 0 w 4817961"/>
              <a:gd name="connsiteY0" fmla="*/ 0 h 1477328"/>
              <a:gd name="connsiteX1" fmla="*/ 4817961 w 4817961"/>
              <a:gd name="connsiteY1" fmla="*/ 0 h 1477328"/>
              <a:gd name="connsiteX2" fmla="*/ 4817961 w 4817961"/>
              <a:gd name="connsiteY2" fmla="*/ 1477328 h 1477328"/>
              <a:gd name="connsiteX3" fmla="*/ 0 w 4817961"/>
              <a:gd name="connsiteY3" fmla="*/ 1477328 h 1477328"/>
              <a:gd name="connsiteX4" fmla="*/ 0 w 4817961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961" h="1477328" extrusionOk="0">
                <a:moveTo>
                  <a:pt x="0" y="0"/>
                </a:moveTo>
                <a:cubicBezTo>
                  <a:pt x="1463994" y="-5264"/>
                  <a:pt x="2618213" y="84467"/>
                  <a:pt x="4817961" y="0"/>
                </a:cubicBezTo>
                <a:cubicBezTo>
                  <a:pt x="4706244" y="533042"/>
                  <a:pt x="4927187" y="968921"/>
                  <a:pt x="4817961" y="1477328"/>
                </a:cubicBezTo>
                <a:cubicBezTo>
                  <a:pt x="3957538" y="1583648"/>
                  <a:pt x="889848" y="1469679"/>
                  <a:pt x="0" y="1477328"/>
                </a:cubicBezTo>
                <a:cubicBezTo>
                  <a:pt x="-81312" y="864007"/>
                  <a:pt x="-38244" y="302446"/>
                  <a:pt x="0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Font typeface="Fira Code" panose="020B0809050000020004" pitchFamily="49" charset="0"/>
              <a:buChar char="⌨"/>
            </a:pPr>
            <a:r>
              <a:rPr lang="en-US" altLang="zh-CN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cd $REPOS/cmt2</a:t>
            </a:r>
          </a:p>
          <a:p>
            <a:pPr marL="285750" indent="-285750">
              <a:buFont typeface="Fira Code" panose="020B0809050000020004" pitchFamily="49" charset="0"/>
              <a:buChar char="⌨"/>
            </a:pPr>
            <a:r>
              <a:rPr lang="en-US" altLang="zh-CN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cargo run –-example fir</a:t>
            </a:r>
          </a:p>
          <a:p>
            <a:pPr marL="285750" indent="-285750">
              <a:buFont typeface="Fira Code" panose="020B0809050000020004" pitchFamily="49" charset="0"/>
              <a:buChar char="⌨"/>
            </a:pPr>
            <a:r>
              <a:rPr lang="en-US" altLang="zh-CN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cd ./tb/fir_tb1_ksim</a:t>
            </a:r>
          </a:p>
          <a:p>
            <a:pPr marL="285750" indent="-285750">
              <a:buFont typeface="Fira Code" panose="020B0809050000020004" pitchFamily="49" charset="0"/>
              <a:buChar char="⌨"/>
            </a:pPr>
            <a:r>
              <a:rPr lang="en-US" altLang="zh-CN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make all</a:t>
            </a:r>
          </a:p>
          <a:p>
            <a:pPr marL="285750" indent="-285750">
              <a:buFont typeface="Fira Code" panose="020B0809050000020004" pitchFamily="49" charset="0"/>
              <a:buChar char="⌨"/>
            </a:pPr>
            <a:r>
              <a:rPr lang="en-US" altLang="zh-CN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./FIR_s6</a:t>
            </a:r>
            <a:endParaRPr lang="zh-CN" altLang="en-US" dirty="0">
              <a:latin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E60FD7C-20DE-6B83-3B00-52322FA66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 Example: Elaboration &amp; Simulation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BAAD5B-633E-1491-670E-AC44E2092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89445C-7378-3B42-FC2B-73BCD910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140C1C4-B79B-6521-5240-80D2822D2C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B6A1F18-A549-E522-9157-8987E7C69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12201" r="8846" b="12201"/>
          <a:stretch/>
        </p:blipFill>
        <p:spPr>
          <a:xfrm>
            <a:off x="695400" y="1532789"/>
            <a:ext cx="5688631" cy="37924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777D6FD-AFD3-2A3A-22A1-80A33AC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858" y="3189322"/>
            <a:ext cx="2232248" cy="2720171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D6EF4266-48FD-3610-DC1F-6DEB0EEA8B48}"/>
              </a:ext>
            </a:extLst>
          </p:cNvPr>
          <p:cNvSpPr/>
          <p:nvPr/>
        </p:nvSpPr>
        <p:spPr>
          <a:xfrm>
            <a:off x="1207323" y="1700808"/>
            <a:ext cx="856229" cy="36004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BAFB45-58DB-DC52-D9A9-833B669F7207}"/>
              </a:ext>
            </a:extLst>
          </p:cNvPr>
          <p:cNvSpPr txBox="1"/>
          <p:nvPr/>
        </p:nvSpPr>
        <p:spPr>
          <a:xfrm>
            <a:off x="2099557" y="1458601"/>
            <a:ext cx="309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main function of Rust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8C00ABF-DC12-2722-8EB6-B80116B08807}"/>
              </a:ext>
            </a:extLst>
          </p:cNvPr>
          <p:cNvSpPr/>
          <p:nvPr/>
        </p:nvSpPr>
        <p:spPr>
          <a:xfrm>
            <a:off x="1343472" y="1955016"/>
            <a:ext cx="2304256" cy="36004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7CC1AD-2E57-5833-0928-187921C1FC90}"/>
              </a:ext>
            </a:extLst>
          </p:cNvPr>
          <p:cNvSpPr txBox="1"/>
          <p:nvPr/>
        </p:nvSpPr>
        <p:spPr>
          <a:xfrm>
            <a:off x="3634630" y="1935307"/>
            <a:ext cx="244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Type: 16-bit signed int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AC3FA7E-CAEE-047D-0057-510D8A1FD1F6}"/>
              </a:ext>
            </a:extLst>
          </p:cNvPr>
          <p:cNvSpPr/>
          <p:nvPr/>
        </p:nvSpPr>
        <p:spPr>
          <a:xfrm>
            <a:off x="1343472" y="2698245"/>
            <a:ext cx="3018882" cy="340931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EEDA22F-5512-7BC1-A551-EE0203981CA7}"/>
              </a:ext>
            </a:extLst>
          </p:cNvPr>
          <p:cNvSpPr txBox="1"/>
          <p:nvPr/>
        </p:nvSpPr>
        <p:spPr>
          <a:xfrm>
            <a:off x="4385705" y="2315056"/>
            <a:ext cx="188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Generate a FIR (first example)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2B30CAF-12E0-CAF7-B4D2-4AE2AB22B878}"/>
              </a:ext>
            </a:extLst>
          </p:cNvPr>
          <p:cNvSpPr/>
          <p:nvPr/>
        </p:nvSpPr>
        <p:spPr>
          <a:xfrm>
            <a:off x="1343472" y="2926857"/>
            <a:ext cx="3852428" cy="340931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B8A51F7-6CD4-A0DA-4A02-FEBBC71615A9}"/>
              </a:ext>
            </a:extLst>
          </p:cNvPr>
          <p:cNvSpPr txBox="1"/>
          <p:nvPr/>
        </p:nvSpPr>
        <p:spPr>
          <a:xfrm>
            <a:off x="3607034" y="3203856"/>
            <a:ext cx="301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Elaborate to generate SV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5786828-4873-E7D0-F2B5-4F07E1910850}"/>
              </a:ext>
            </a:extLst>
          </p:cNvPr>
          <p:cNvSpPr/>
          <p:nvPr/>
        </p:nvSpPr>
        <p:spPr>
          <a:xfrm>
            <a:off x="1311718" y="3643963"/>
            <a:ext cx="3018881" cy="512626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2A632D3-7BC5-A1DF-96AB-490A6A31F9AB}"/>
              </a:ext>
            </a:extLst>
          </p:cNvPr>
          <p:cNvSpPr txBox="1"/>
          <p:nvPr/>
        </p:nvSpPr>
        <p:spPr>
          <a:xfrm>
            <a:off x="3969036" y="3544787"/>
            <a:ext cx="245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Generate a TB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(FIR is regenerated here)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2AE5E8EB-9BDD-5A28-F9D8-3E7CB17E24FD}"/>
              </a:ext>
            </a:extLst>
          </p:cNvPr>
          <p:cNvSpPr/>
          <p:nvPr/>
        </p:nvSpPr>
        <p:spPr>
          <a:xfrm>
            <a:off x="1311718" y="4090209"/>
            <a:ext cx="4856290" cy="337782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3BE6198-BCF4-EE19-5226-4122501A061F}"/>
              </a:ext>
            </a:extLst>
          </p:cNvPr>
          <p:cNvSpPr txBox="1"/>
          <p:nvPr/>
        </p:nvSpPr>
        <p:spPr>
          <a:xfrm>
            <a:off x="3063052" y="4393469"/>
            <a:ext cx="3018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Elaborate to generate </a:t>
            </a:r>
            <a:r>
              <a:rPr lang="en-US" altLang="zh-CN" dirty="0" err="1">
                <a:solidFill>
                  <a:schemeClr val="bg1"/>
                </a:solidFill>
              </a:rPr>
              <a:t>Khronos</a:t>
            </a:r>
            <a:r>
              <a:rPr lang="en-US" altLang="zh-CN" dirty="0">
                <a:solidFill>
                  <a:schemeClr val="bg1"/>
                </a:solidFill>
              </a:rPr>
              <a:t> simulation environment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688D7C6A-2460-08B5-4D0D-9CC44B797FEB}"/>
              </a:ext>
            </a:extLst>
          </p:cNvPr>
          <p:cNvSpPr/>
          <p:nvPr/>
        </p:nvSpPr>
        <p:spPr>
          <a:xfrm>
            <a:off x="7336185" y="1732302"/>
            <a:ext cx="3616278" cy="337782"/>
          </a:xfrm>
          <a:prstGeom prst="round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F531C2B-E1EF-1C73-1E58-D0384E8954CB}"/>
              </a:ext>
            </a:extLst>
          </p:cNvPr>
          <p:cNvSpPr txBox="1"/>
          <p:nvPr/>
        </p:nvSpPr>
        <p:spPr>
          <a:xfrm>
            <a:off x="10784066" y="1716527"/>
            <a:ext cx="11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run Rust</a:t>
            </a:r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B8ED5CB5-34F2-5387-5E83-09DF25F5421E}"/>
              </a:ext>
            </a:extLst>
          </p:cNvPr>
          <p:cNvSpPr/>
          <p:nvPr/>
        </p:nvSpPr>
        <p:spPr>
          <a:xfrm>
            <a:off x="7336185" y="2018143"/>
            <a:ext cx="2858246" cy="563000"/>
          </a:xfrm>
          <a:prstGeom prst="round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0A9F018-5DAA-0937-49E7-7A9E3838AFF1}"/>
              </a:ext>
            </a:extLst>
          </p:cNvPr>
          <p:cNvSpPr txBox="1"/>
          <p:nvPr/>
        </p:nvSpPr>
        <p:spPr>
          <a:xfrm>
            <a:off x="10137385" y="2174367"/>
            <a:ext cx="142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run </a:t>
            </a:r>
            <a:r>
              <a:rPr lang="en-US" altLang="zh-CN" dirty="0" err="1"/>
              <a:t>Khronos</a:t>
            </a:r>
            <a:endParaRPr lang="zh-CN" altLang="en-US" dirty="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147B05F8-9009-B2B2-1D83-CE11BD593CD9}"/>
              </a:ext>
            </a:extLst>
          </p:cNvPr>
          <p:cNvSpPr/>
          <p:nvPr/>
        </p:nvSpPr>
        <p:spPr>
          <a:xfrm>
            <a:off x="7370999" y="2557525"/>
            <a:ext cx="1148891" cy="369332"/>
          </a:xfrm>
          <a:prstGeom prst="round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129DD91-2555-EBD3-0A58-D16605012959}"/>
              </a:ext>
            </a:extLst>
          </p:cNvPr>
          <p:cNvSpPr txBox="1"/>
          <p:nvPr/>
        </p:nvSpPr>
        <p:spPr>
          <a:xfrm>
            <a:off x="8398496" y="2594837"/>
            <a:ext cx="293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run the simulation program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443C3C4-624B-2D36-32E3-0FED754D0822}"/>
              </a:ext>
            </a:extLst>
          </p:cNvPr>
          <p:cNvSpPr txBox="1"/>
          <p:nvPr/>
        </p:nvSpPr>
        <p:spPr>
          <a:xfrm>
            <a:off x="8283498" y="590949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Possible Outputs</a:t>
            </a:r>
            <a:endParaRPr lang="zh-CN" altLang="en-US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F0DED2B-5FFD-BE39-B733-4347BDEFD369}"/>
              </a:ext>
            </a:extLst>
          </p:cNvPr>
          <p:cNvSpPr txBox="1"/>
          <p:nvPr/>
        </p:nvSpPr>
        <p:spPr>
          <a:xfrm>
            <a:off x="647346" y="5745331"/>
            <a:ext cx="441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./crates/cmtc/examples/fir.rs   line 176-204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313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7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3" grpId="0"/>
      <p:bldP spid="13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25" grpId="0" animBg="1"/>
      <p:bldP spid="25" grpId="1" animBg="1"/>
      <p:bldP spid="26" grpId="0"/>
      <p:bldP spid="26" grpId="1"/>
      <p:bldP spid="2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0CD6D66-34BB-D502-7A2C-3F562784A752}"/>
              </a:ext>
            </a:extLst>
          </p:cNvPr>
          <p:cNvSpPr/>
          <p:nvPr/>
        </p:nvSpPr>
        <p:spPr>
          <a:xfrm>
            <a:off x="1822897" y="1655278"/>
            <a:ext cx="3263006" cy="3600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DB3A89D-2861-BD43-E65F-3A3C55B68E3B}"/>
              </a:ext>
            </a:extLst>
          </p:cNvPr>
          <p:cNvSpPr/>
          <p:nvPr/>
        </p:nvSpPr>
        <p:spPr>
          <a:xfrm>
            <a:off x="3353129" y="2857258"/>
            <a:ext cx="745712" cy="11246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24E7DBA-07BB-9F86-924D-0D2EDB472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General Matrix Multiplication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B74432-E2D5-801C-4F65-0C2FA6FC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Yun (Eric) Liang @ Peking University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1CBB85-368D-8EF7-31AC-3231D149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E0C294F-B6D5-BCBB-5AAE-44B8593EF6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xxx@2024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F7DE5CC-6AF6-3CB0-4739-D645C0463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12178" r="8233" b="13265"/>
          <a:stretch/>
        </p:blipFill>
        <p:spPr>
          <a:xfrm>
            <a:off x="5568249" y="1556792"/>
            <a:ext cx="6048672" cy="36004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AE027C9-E159-1326-2D8E-7AF1CDEA399B}"/>
              </a:ext>
            </a:extLst>
          </p:cNvPr>
          <p:cNvSpPr/>
          <p:nvPr/>
        </p:nvSpPr>
        <p:spPr>
          <a:xfrm>
            <a:off x="3254489" y="1264082"/>
            <a:ext cx="942754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 Mem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04D7DE1-F764-7828-1F52-BA62EF211649}"/>
              </a:ext>
            </a:extLst>
          </p:cNvPr>
          <p:cNvSpPr/>
          <p:nvPr/>
        </p:nvSpPr>
        <p:spPr>
          <a:xfrm>
            <a:off x="1282837" y="2987427"/>
            <a:ext cx="1080120" cy="100811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 Mem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C2B1972-7CA5-E58F-DE44-D8B0DB265D44}"/>
              </a:ext>
            </a:extLst>
          </p:cNvPr>
          <p:cNvSpPr/>
          <p:nvPr/>
        </p:nvSpPr>
        <p:spPr>
          <a:xfrm>
            <a:off x="3228245" y="4873363"/>
            <a:ext cx="949013" cy="100811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 Mem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52928A96-F996-46DE-9CA6-931CC65A6BF5}"/>
                  </a:ext>
                </a:extLst>
              </p:cNvPr>
              <p:cNvSpPr/>
              <p:nvPr/>
            </p:nvSpPr>
            <p:spPr>
              <a:xfrm>
                <a:off x="3540753" y="2987427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52928A96-F996-46DE-9CA6-931CC65A6B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53" y="2987427"/>
                <a:ext cx="324035" cy="32403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C3E3E468-9C29-6DBB-ABEB-27A3472AA32D}"/>
                  </a:ext>
                </a:extLst>
              </p:cNvPr>
              <p:cNvSpPr/>
              <p:nvPr/>
            </p:nvSpPr>
            <p:spPr>
              <a:xfrm>
                <a:off x="3546501" y="3554944"/>
                <a:ext cx="324035" cy="324035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612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C3E3E468-9C29-6DBB-ABEB-27A3472AA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501" y="3554944"/>
                <a:ext cx="324035" cy="32403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57F508D-DF20-8D7B-5401-F64A717C748E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228245" y="2679637"/>
            <a:ext cx="359962" cy="355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42C81F8E-5F5F-35B3-884B-3ACC21C8E36E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3817334" y="2719795"/>
            <a:ext cx="281507" cy="3150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E0C1CEA-E737-A59C-BED0-BC996A883C47}"/>
              </a:ext>
            </a:extLst>
          </p:cNvPr>
          <p:cNvCxnSpPr>
            <a:stCxn id="12" idx="4"/>
            <a:endCxn id="13" idx="0"/>
          </p:cNvCxnSpPr>
          <p:nvPr/>
        </p:nvCxnSpPr>
        <p:spPr>
          <a:xfrm>
            <a:off x="3702771" y="3311462"/>
            <a:ext cx="5748" cy="2434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C20176D-43FC-796E-355B-E20D216B8113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3159757" y="3716961"/>
            <a:ext cx="386744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0FD9A3F3-1F99-6B11-341C-EF98108CECDF}"/>
              </a:ext>
            </a:extLst>
          </p:cNvPr>
          <p:cNvSpPr txBox="1"/>
          <p:nvPr/>
        </p:nvSpPr>
        <p:spPr>
          <a:xfrm>
            <a:off x="3353129" y="3977669"/>
            <a:ext cx="74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MAC</a:t>
            </a:r>
            <a:endParaRPr lang="zh-CN" altLang="en-US" b="1" dirty="0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C4DFB94B-C64D-13C8-E86F-DE9794446787}"/>
              </a:ext>
            </a:extLst>
          </p:cNvPr>
          <p:cNvSpPr/>
          <p:nvPr/>
        </p:nvSpPr>
        <p:spPr>
          <a:xfrm>
            <a:off x="2565623" y="3218910"/>
            <a:ext cx="526752" cy="54514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0983A915-3117-317E-4F31-BF194278BA5A}"/>
              </a:ext>
            </a:extLst>
          </p:cNvPr>
          <p:cNvSpPr/>
          <p:nvPr/>
        </p:nvSpPr>
        <p:spPr>
          <a:xfrm rot="5400000">
            <a:off x="3499212" y="2279968"/>
            <a:ext cx="417412" cy="54514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B823FAA-E1E6-0D85-DF40-3BFEC924E9FB}"/>
              </a:ext>
            </a:extLst>
          </p:cNvPr>
          <p:cNvSpPr/>
          <p:nvPr/>
        </p:nvSpPr>
        <p:spPr>
          <a:xfrm>
            <a:off x="4411789" y="2852988"/>
            <a:ext cx="540060" cy="112468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F</a:t>
            </a:r>
          </a:p>
          <a:p>
            <a:pPr algn="ctr"/>
            <a:r>
              <a:rPr lang="en-US" altLang="zh-CN" sz="2000" dirty="0"/>
              <a:t>S</a:t>
            </a:r>
          </a:p>
          <a:p>
            <a:pPr algn="ctr"/>
            <a:r>
              <a:rPr lang="en-US" altLang="zh-CN" sz="2000" dirty="0"/>
              <a:t>M</a:t>
            </a:r>
            <a:endParaRPr lang="zh-CN" altLang="en-US" sz="2000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F83A8CB3-6842-3171-A806-E55942DA9991}"/>
              </a:ext>
            </a:extLst>
          </p:cNvPr>
          <p:cNvSpPr/>
          <p:nvPr/>
        </p:nvSpPr>
        <p:spPr>
          <a:xfrm>
            <a:off x="6270236" y="2060850"/>
            <a:ext cx="1049900" cy="36004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1794FD7-E7D5-4FEA-535F-B67ACA1D7ED5}"/>
              </a:ext>
            </a:extLst>
          </p:cNvPr>
          <p:cNvSpPr txBox="1"/>
          <p:nvPr/>
        </p:nvSpPr>
        <p:spPr>
          <a:xfrm>
            <a:off x="7347043" y="2056204"/>
            <a:ext cx="119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data type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25E8EC6-C0D1-7F8E-C3B2-425CAA35B0E1}"/>
              </a:ext>
            </a:extLst>
          </p:cNvPr>
          <p:cNvSpPr/>
          <p:nvPr/>
        </p:nvSpPr>
        <p:spPr>
          <a:xfrm>
            <a:off x="6270236" y="2296008"/>
            <a:ext cx="1049900" cy="36004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06CD996-EDB6-9C0F-7BE1-4E4C414D906C}"/>
              </a:ext>
            </a:extLst>
          </p:cNvPr>
          <p:cNvSpPr txBox="1"/>
          <p:nvPr/>
        </p:nvSpPr>
        <p:spPr>
          <a:xfrm>
            <a:off x="7347043" y="2291362"/>
            <a:ext cx="143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address type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0A1A26B1-80DC-FE58-2DCF-88480BFC31F1}"/>
              </a:ext>
            </a:extLst>
          </p:cNvPr>
          <p:cNvSpPr/>
          <p:nvPr/>
        </p:nvSpPr>
        <p:spPr>
          <a:xfrm>
            <a:off x="6491251" y="2807407"/>
            <a:ext cx="5005349" cy="36004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13B966C-2F52-AE2B-52F2-84A8B55ECDBC}"/>
              </a:ext>
            </a:extLst>
          </p:cNvPr>
          <p:cNvSpPr txBox="1"/>
          <p:nvPr/>
        </p:nvSpPr>
        <p:spPr>
          <a:xfrm>
            <a:off x="8691142" y="2460961"/>
            <a:ext cx="278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memory as nested interface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4D14941-C599-F3A2-ECFA-DFF2E58D5DD0}"/>
              </a:ext>
            </a:extLst>
          </p:cNvPr>
          <p:cNvSpPr txBox="1"/>
          <p:nvPr/>
        </p:nvSpPr>
        <p:spPr>
          <a:xfrm>
            <a:off x="1839964" y="1717650"/>
            <a:ext cx="131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GEMM</a:t>
            </a:r>
            <a:endParaRPr lang="zh-CN" altLang="en-US" sz="2800" b="1" dirty="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D084FEFA-4D42-352D-6423-8B035E685817}"/>
              </a:ext>
            </a:extLst>
          </p:cNvPr>
          <p:cNvSpPr/>
          <p:nvPr/>
        </p:nvSpPr>
        <p:spPr>
          <a:xfrm>
            <a:off x="6491251" y="3032144"/>
            <a:ext cx="5005349" cy="36004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9B5B4C7C-8B5A-DD01-CA08-63191965A4FB}"/>
              </a:ext>
            </a:extLst>
          </p:cNvPr>
          <p:cNvSpPr/>
          <p:nvPr/>
        </p:nvSpPr>
        <p:spPr>
          <a:xfrm>
            <a:off x="6491251" y="3308542"/>
            <a:ext cx="5005349" cy="360040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A4C8D16-33E5-D4E7-9103-B38EA81C8D82}"/>
              </a:ext>
            </a:extLst>
          </p:cNvPr>
          <p:cNvSpPr txBox="1"/>
          <p:nvPr/>
        </p:nvSpPr>
        <p:spPr>
          <a:xfrm>
            <a:off x="4197243" y="908148"/>
            <a:ext cx="85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write()</a:t>
            </a:r>
            <a:endParaRPr lang="zh-CN" altLang="en-US" sz="2000" dirty="0"/>
          </a:p>
        </p:txBody>
      </p:sp>
      <p:cxnSp>
        <p:nvCxnSpPr>
          <p:cNvPr id="54" name="连接符: 肘形 53">
            <a:extLst>
              <a:ext uri="{FF2B5EF4-FFF2-40B4-BE49-F238E27FC236}">
                <a16:creationId xmlns:a16="http://schemas.microsoft.com/office/drawing/2014/main" id="{D5C911B6-D5ED-E6AE-F2C8-3792AF390C9E}"/>
              </a:ext>
            </a:extLst>
          </p:cNvPr>
          <p:cNvCxnSpPr>
            <a:stCxn id="52" idx="1"/>
            <a:endCxn id="7" idx="0"/>
          </p:cNvCxnSpPr>
          <p:nvPr/>
        </p:nvCxnSpPr>
        <p:spPr>
          <a:xfrm rot="10800000" flipV="1">
            <a:off x="3725867" y="1108202"/>
            <a:ext cx="471377" cy="15587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FCA7362D-271C-63B3-34C4-2F5D246E6D3D}"/>
              </a:ext>
            </a:extLst>
          </p:cNvPr>
          <p:cNvSpPr txBox="1"/>
          <p:nvPr/>
        </p:nvSpPr>
        <p:spPr>
          <a:xfrm>
            <a:off x="4213513" y="1911379"/>
            <a:ext cx="85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read()</a:t>
            </a:r>
            <a:endParaRPr lang="zh-CN" altLang="en-US" sz="2000" dirty="0"/>
          </a:p>
        </p:txBody>
      </p:sp>
      <p:cxnSp>
        <p:nvCxnSpPr>
          <p:cNvPr id="59" name="连接符: 肘形 58">
            <a:extLst>
              <a:ext uri="{FF2B5EF4-FFF2-40B4-BE49-F238E27FC236}">
                <a16:creationId xmlns:a16="http://schemas.microsoft.com/office/drawing/2014/main" id="{22606566-5661-DA2B-21A3-35633D141EF0}"/>
              </a:ext>
            </a:extLst>
          </p:cNvPr>
          <p:cNvCxnSpPr>
            <a:cxnSpLocks/>
            <a:stCxn id="58" idx="0"/>
            <a:endCxn id="7" idx="3"/>
          </p:cNvCxnSpPr>
          <p:nvPr/>
        </p:nvCxnSpPr>
        <p:spPr>
          <a:xfrm rot="16200000" flipV="1">
            <a:off x="4347788" y="1617594"/>
            <a:ext cx="143241" cy="44433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E6AEDA6A-8239-772D-6D44-EBFA6A21EEBA}"/>
              </a:ext>
            </a:extLst>
          </p:cNvPr>
          <p:cNvSpPr/>
          <p:nvPr/>
        </p:nvSpPr>
        <p:spPr>
          <a:xfrm>
            <a:off x="6270237" y="4058153"/>
            <a:ext cx="2994116" cy="558168"/>
          </a:xfrm>
          <a:prstGeom prst="round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7D523C4-89A1-DAE7-D1BB-0C2D33A45ECD}"/>
              </a:ext>
            </a:extLst>
          </p:cNvPr>
          <p:cNvSpPr txBox="1"/>
          <p:nvPr/>
        </p:nvSpPr>
        <p:spPr>
          <a:xfrm>
            <a:off x="9192344" y="3966983"/>
            <a:ext cx="228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simple methods to start computation and report finish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B8624CF5-BC58-8B02-5C9B-C3451035F6E1}"/>
              </a:ext>
            </a:extLst>
          </p:cNvPr>
          <p:cNvSpPr/>
          <p:nvPr/>
        </p:nvSpPr>
        <p:spPr>
          <a:xfrm rot="5400000">
            <a:off x="3499212" y="4291985"/>
            <a:ext cx="417412" cy="54514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D317C19-34B2-F3F8-FB83-11081FE3B925}"/>
              </a:ext>
            </a:extLst>
          </p:cNvPr>
          <p:cNvSpPr txBox="1"/>
          <p:nvPr/>
        </p:nvSpPr>
        <p:spPr>
          <a:xfrm>
            <a:off x="8400256" y="5640715"/>
            <a:ext cx="333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./crates/cmtc/examples/gemm.rs   line 25-36</a:t>
            </a:r>
            <a:endParaRPr lang="zh-CN" altLang="en-US" dirty="0"/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F68C4FE6-0B94-FAD3-CF06-9CAE92DB1C1A}"/>
              </a:ext>
            </a:extLst>
          </p:cNvPr>
          <p:cNvSpPr txBox="1"/>
          <p:nvPr/>
        </p:nvSpPr>
        <p:spPr>
          <a:xfrm>
            <a:off x="5496555" y="910461"/>
            <a:ext cx="619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software-like control description</a:t>
            </a: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FB06C6B4-3187-AAC6-274C-65043BE325DE}"/>
              </a:ext>
            </a:extLst>
          </p:cNvPr>
          <p:cNvSpPr txBox="1"/>
          <p:nvPr/>
        </p:nvSpPr>
        <p:spPr>
          <a:xfrm>
            <a:off x="9463613" y="-58060"/>
            <a:ext cx="2340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cmt2!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444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40" grpId="1" animBg="1"/>
      <p:bldP spid="41" grpId="0"/>
      <p:bldP spid="41" grpId="1"/>
      <p:bldP spid="43" grpId="0" animBg="1"/>
      <p:bldP spid="43" grpId="1" animBg="1"/>
      <p:bldP spid="44" grpId="0" animBg="1"/>
      <p:bldP spid="44" grpId="1" animBg="1"/>
      <p:bldP spid="52" grpId="0"/>
      <p:bldP spid="58" grpId="0"/>
      <p:bldP spid="65" grpId="0" animBg="1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9.5|6.8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7.3|18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9.5|6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5|1.6|1.1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7|3.9|1.5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heme/theme1.xml><?xml version="1.0" encoding="utf-8"?>
<a:theme xmlns:a="http://schemas.openxmlformats.org/drawingml/2006/main" name="m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mytemplate</Template>
  <TotalTime>17776</TotalTime>
  <Words>14801</Words>
  <Application>Microsoft Office PowerPoint</Application>
  <PresentationFormat>宽屏</PresentationFormat>
  <Paragraphs>2740</Paragraphs>
  <Slides>152</Slides>
  <Notes>126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152</vt:i4>
      </vt:variant>
    </vt:vector>
  </HeadingPairs>
  <TitlesOfParts>
    <vt:vector size="174" baseType="lpstr">
      <vt:lpstr>-apple-system</vt:lpstr>
      <vt:lpstr>GungSeo</vt:lpstr>
      <vt:lpstr>Inter</vt:lpstr>
      <vt:lpstr>Menlo</vt:lpstr>
      <vt:lpstr>NimbusRomNo9L-Regu</vt:lpstr>
      <vt:lpstr>等线</vt:lpstr>
      <vt:lpstr>微软雅黑</vt:lpstr>
      <vt:lpstr>Arial</vt:lpstr>
      <vt:lpstr>Arial Black</vt:lpstr>
      <vt:lpstr>Bahnschrift Condensed</vt:lpstr>
      <vt:lpstr>Bahnschrift SemiBold Condensed</vt:lpstr>
      <vt:lpstr>Calibri</vt:lpstr>
      <vt:lpstr>Cambria Math</vt:lpstr>
      <vt:lpstr>Comic Sans MS</vt:lpstr>
      <vt:lpstr>Consolas</vt:lpstr>
      <vt:lpstr>Corbel Light</vt:lpstr>
      <vt:lpstr>Fira Code</vt:lpstr>
      <vt:lpstr>Open Sans</vt:lpstr>
      <vt:lpstr>Source Code Pro</vt:lpstr>
      <vt:lpstr>Times New Roman</vt:lpstr>
      <vt:lpstr>Wingdings</vt:lpstr>
      <vt:lpstr>mytemplate</vt:lpstr>
      <vt:lpstr>Hands-on Session</vt:lpstr>
      <vt:lpstr>Setup</vt:lpstr>
      <vt:lpstr>Setup</vt:lpstr>
      <vt:lpstr>Setup</vt:lpstr>
      <vt:lpstr>Multi-level IR and debugger for HLS</vt:lpstr>
      <vt:lpstr>What You Will Learn</vt:lpstr>
      <vt:lpstr>Synthesis Flow</vt:lpstr>
      <vt:lpstr>Quick Try</vt:lpstr>
      <vt:lpstr>Domain-specific Language (DSL)</vt:lpstr>
      <vt:lpstr>IR Lowering</vt:lpstr>
      <vt:lpstr>Systolic Array</vt:lpstr>
      <vt:lpstr>A dataflow of matrix multiply</vt:lpstr>
      <vt:lpstr>How to express the dataflow</vt:lpstr>
      <vt:lpstr>How to express the dataflow</vt:lpstr>
      <vt:lpstr>How to express the dataflow</vt:lpstr>
      <vt:lpstr>Dataflow Mapping</vt:lpstr>
      <vt:lpstr>Dataflow Mapping</vt:lpstr>
      <vt:lpstr>Dataflow Mapping</vt:lpstr>
      <vt:lpstr>Dataflow Mapping</vt:lpstr>
      <vt:lpstr>Compilation</vt:lpstr>
      <vt:lpstr>Tiling</vt:lpstr>
      <vt:lpstr>Tiling</vt:lpstr>
      <vt:lpstr>Vectorization</vt:lpstr>
      <vt:lpstr>Quick Try</vt:lpstr>
      <vt:lpstr>Synthesis Flow</vt:lpstr>
      <vt:lpstr>ToR IR</vt:lpstr>
      <vt:lpstr>Time Graph</vt:lpstr>
      <vt:lpstr>Functional operations</vt:lpstr>
      <vt:lpstr>Functional operations</vt:lpstr>
      <vt:lpstr>Functional operations</vt:lpstr>
      <vt:lpstr>Supplementary information</vt:lpstr>
      <vt:lpstr>Supplementary information</vt:lpstr>
      <vt:lpstr>Supplementary information</vt:lpstr>
      <vt:lpstr>Quick Try</vt:lpstr>
      <vt:lpstr>SCF to TOR Compilation</vt:lpstr>
      <vt:lpstr>SCF to TOR Compilation</vt:lpstr>
      <vt:lpstr>HEC IR</vt:lpstr>
      <vt:lpstr>HEC IR</vt:lpstr>
      <vt:lpstr>HEC IR</vt:lpstr>
      <vt:lpstr>HEC IR</vt:lpstr>
      <vt:lpstr>HEC IR</vt:lpstr>
      <vt:lpstr>TOR to HEC Compilation</vt:lpstr>
      <vt:lpstr>TOR to HEC Compilation</vt:lpstr>
      <vt:lpstr>RTL Generation</vt:lpstr>
      <vt:lpstr>Hestia</vt:lpstr>
      <vt:lpstr>Debugging at SCF</vt:lpstr>
      <vt:lpstr>Debugging at SCF</vt:lpstr>
      <vt:lpstr>Debugging interface</vt:lpstr>
      <vt:lpstr>Multi-level Interpreter</vt:lpstr>
      <vt:lpstr>Multi-level Interpreter</vt:lpstr>
      <vt:lpstr>Multi-level Interpreter</vt:lpstr>
      <vt:lpstr>Multi-level Interpreter</vt:lpstr>
      <vt:lpstr>Simulation Speedup</vt:lpstr>
      <vt:lpstr>Debugging at TOR &amp; HEC levels</vt:lpstr>
      <vt:lpstr>Debugging at TOR &amp; HEC levels</vt:lpstr>
      <vt:lpstr>Debugging at TOR &amp; HEC levels</vt:lpstr>
      <vt:lpstr>Debugging at TOR &amp; HEC levels</vt:lpstr>
      <vt:lpstr>Summary</vt:lpstr>
      <vt:lpstr>RTL Simulator with Cross-Cycle Optimization</vt:lpstr>
      <vt:lpstr>Khronos: RTL Simulator with Cross-Cycle Optimization</vt:lpstr>
      <vt:lpstr>Outline</vt:lpstr>
      <vt:lpstr>Outline</vt:lpstr>
      <vt:lpstr>Compilation Flow of Khronos</vt:lpstr>
      <vt:lpstr>Khronos Flow: Prepare Input</vt:lpstr>
      <vt:lpstr>Khronos Flow: Generate Header and IR</vt:lpstr>
      <vt:lpstr>Khronos Flow:  Prepare Testbench</vt:lpstr>
      <vt:lpstr>Khronos Flow: Compile, Link and Run</vt:lpstr>
      <vt:lpstr>Outline</vt:lpstr>
      <vt:lpstr>Intermediate Representation of Khronos</vt:lpstr>
      <vt:lpstr>Phase 1: Flatten</vt:lpstr>
      <vt:lpstr>Phase 2: Fusing</vt:lpstr>
      <vt:lpstr>Phase 3: Lowering</vt:lpstr>
      <vt:lpstr>Outline</vt:lpstr>
      <vt:lpstr>Real Application Evaluation</vt:lpstr>
      <vt:lpstr>Real Application Evaluation</vt:lpstr>
      <vt:lpstr>HDL and Framework for Chip Design</vt:lpstr>
      <vt:lpstr>Cement: Better HDL and Framework for Chip Design</vt:lpstr>
      <vt:lpstr>Today, we introduce cmt2!</vt:lpstr>
      <vt:lpstr>We choose Rust, because…</vt:lpstr>
      <vt:lpstr>In Rust, cmt2 project looks like…</vt:lpstr>
      <vt:lpstr>Hello Rust World!</vt:lpstr>
      <vt:lpstr>Hello cmt2!</vt:lpstr>
      <vt:lpstr>Hello cmt2!</vt:lpstr>
      <vt:lpstr>cmt2 is rule-based HDL</vt:lpstr>
      <vt:lpstr>cmt2 is rule-based HDL</vt:lpstr>
      <vt:lpstr>cmt2 generates SystemVerilog</vt:lpstr>
      <vt:lpstr>Show features by examples</vt:lpstr>
      <vt:lpstr>Finite Impulse Response</vt:lpstr>
      <vt:lpstr>FIR Example1: fixed length</vt:lpstr>
      <vt:lpstr>FIR Example1: fixed length</vt:lpstr>
      <vt:lpstr>FIR Example2: arbitrary length</vt:lpstr>
      <vt:lpstr>FIR Example2: arbitrary length</vt:lpstr>
      <vt:lpstr>Explanation on the last expression</vt:lpstr>
      <vt:lpstr>FIR Example3: adder tree</vt:lpstr>
      <vt:lpstr>FIR Example: Testbench preparation</vt:lpstr>
      <vt:lpstr>FIR Example: Testbench inputs</vt:lpstr>
      <vt:lpstr>FIR Example: Testbench inputs</vt:lpstr>
      <vt:lpstr>FIR Example: Elaboration &amp; Simulation</vt:lpstr>
      <vt:lpstr>General Matrix Multiplication</vt:lpstr>
      <vt:lpstr>GeMM Example: Software</vt:lpstr>
      <vt:lpstr>GeMM Example: Preperation</vt:lpstr>
      <vt:lpstr>GeMM Example: FSM</vt:lpstr>
      <vt:lpstr>GeMM Example: FSM innermost body</vt:lpstr>
      <vt:lpstr>GeMM Example: FSM last step</vt:lpstr>
      <vt:lpstr>GeMM Example: Simulation</vt:lpstr>
      <vt:lpstr>GeMM unrolled Example: Interface Declare</vt:lpstr>
      <vt:lpstr>GeMM unrolled Example: unroll factor</vt:lpstr>
      <vt:lpstr>GeMM unrolled Example</vt:lpstr>
      <vt:lpstr>GeMM unrolled Example: innermost</vt:lpstr>
      <vt:lpstr>GeMM unrolled Example: Simulation</vt:lpstr>
      <vt:lpstr>use cmt2 as a library</vt:lpstr>
      <vt:lpstr>use cmt2 as a library</vt:lpstr>
      <vt:lpstr>LLM-Based Chip Design</vt:lpstr>
      <vt:lpstr>Outline</vt:lpstr>
      <vt:lpstr>OriGen Model</vt:lpstr>
      <vt:lpstr>Complex Hardware Design Flow</vt:lpstr>
      <vt:lpstr>Complex Hardware Design Flow</vt:lpstr>
      <vt:lpstr>Complex Hardware Design Flow</vt:lpstr>
      <vt:lpstr>Complex Hardware Design Flow</vt:lpstr>
      <vt:lpstr>Outline</vt:lpstr>
      <vt:lpstr>Chat Interface</vt:lpstr>
      <vt:lpstr>Prompts</vt:lpstr>
      <vt:lpstr>Warmup</vt:lpstr>
      <vt:lpstr>Warmup</vt:lpstr>
      <vt:lpstr>Warmup</vt:lpstr>
      <vt:lpstr>Outline</vt:lpstr>
      <vt:lpstr>GEMM</vt:lpstr>
      <vt:lpstr>Code</vt:lpstr>
      <vt:lpstr>Testbench</vt:lpstr>
      <vt:lpstr>Testbench</vt:lpstr>
      <vt:lpstr>Testbench</vt:lpstr>
      <vt:lpstr>Testbench</vt:lpstr>
      <vt:lpstr>Kernel</vt:lpstr>
      <vt:lpstr>Kernel</vt:lpstr>
      <vt:lpstr>Kernel</vt:lpstr>
      <vt:lpstr>Kernel</vt:lpstr>
      <vt:lpstr>Kernel</vt:lpstr>
      <vt:lpstr>Kernel</vt:lpstr>
      <vt:lpstr>Kernel</vt:lpstr>
      <vt:lpstr>Kernel</vt:lpstr>
      <vt:lpstr>Kernel</vt:lpstr>
      <vt:lpstr>Kernel</vt:lpstr>
      <vt:lpstr>Kernel</vt:lpstr>
      <vt:lpstr>Kernel</vt:lpstr>
      <vt:lpstr>Kernel</vt:lpstr>
      <vt:lpstr>Kernel</vt:lpstr>
      <vt:lpstr>Kernel</vt:lpstr>
      <vt:lpstr>Add Single-cycle Latency Multiplier</vt:lpstr>
      <vt:lpstr>Kernel</vt:lpstr>
      <vt:lpstr>Kernel</vt:lpstr>
      <vt:lpstr>Summary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pku</dc:creator>
  <cp:lastModifiedBy>梓璋 罗</cp:lastModifiedBy>
  <cp:revision>420</cp:revision>
  <cp:lastPrinted>2024-10-28T12:15:33Z</cp:lastPrinted>
  <dcterms:created xsi:type="dcterms:W3CDTF">2021-10-08T01:15:47Z</dcterms:created>
  <dcterms:modified xsi:type="dcterms:W3CDTF">2025-01-20T00:47:25Z</dcterms:modified>
</cp:coreProperties>
</file>